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1" r:id="rId6"/>
    <p:sldId id="257" r:id="rId7"/>
    <p:sldId id="25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1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876C-8E27-4940-BE4C-C86B44D933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501777-2286-463F-BEFE-14320F87AD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9B230-8F79-4A23-93A3-456537E1D8CC}"/>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66BE4B0C-E4A3-48CB-BBDB-ABBC6C871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CA8BB-262F-41B5-95BA-AE0088A009D1}"/>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10925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99088-A372-4F9C-965E-971D61B254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F51BC-232E-4AE5-A3FE-E385A3B8BF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6C688-D822-4721-A7DF-6D004DAA46E4}"/>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BB2E721C-2E8B-40A2-95A8-A15778105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5D6783-4932-4F63-AB64-CB292F834970}"/>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711738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0A9B48-6FEA-4617-98E6-D611A201EF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E0336A-4F2E-458F-AD8D-5376A96EF2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D4133-1927-4685-BC9D-F124631D66E5}"/>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AC7FBF94-D9BC-4B03-9AA7-260605973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B4AC74-1A9E-47D0-9A8E-F426F8DAD18C}"/>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73829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8A301-5357-4C55-AE57-3E35BE2879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6160D5-C3E4-438E-82B4-08D4F373E8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132E9-56BE-4D84-B362-DF8F8824F524}"/>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3D4947DF-A1EC-4BD4-8C24-E209B701C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116696-E98E-4C39-8342-6EABA2477257}"/>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3791178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F376-2689-490D-921C-21E506865B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A2E8A0-F5F2-42B3-A103-895C4C41D2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479A78-479F-4EBB-8D5C-7D7250622AC3}"/>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8AE3D263-BE39-4633-B37B-66A721DD6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0C6C4-6B8D-421A-9D48-598B23977105}"/>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81323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ED9E-2D3B-4A94-AC4A-E0BB3C7C8F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7EA493-C88E-49C8-8B67-4E674718F4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AFB4B7-3327-4F19-B914-E8B557E9E5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F7B79F-EEC5-46E1-BF3D-72A7899CDDAB}"/>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6" name="Footer Placeholder 5">
            <a:extLst>
              <a:ext uri="{FF2B5EF4-FFF2-40B4-BE49-F238E27FC236}">
                <a16:creationId xmlns:a16="http://schemas.microsoft.com/office/drawing/2014/main" id="{E55340C4-5D30-4BEC-907F-0285B337E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5592EA-1B55-41EF-AC19-7F6029F50705}"/>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63387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C256-B77A-4328-94B3-3385878DD3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47ABE7-08E2-410E-BDA9-BBADF08C22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0C7B33-FD0A-4CCE-810C-692E9AE954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524C05-AF48-4D1C-84D7-D7A29347FE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6E5CC7-A1DF-4FD6-8332-A56EC2C4FF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7B93E5-A7B7-4AD5-8873-E7250762FD2E}"/>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8" name="Footer Placeholder 7">
            <a:extLst>
              <a:ext uri="{FF2B5EF4-FFF2-40B4-BE49-F238E27FC236}">
                <a16:creationId xmlns:a16="http://schemas.microsoft.com/office/drawing/2014/main" id="{6AD7E3FB-F5F6-4977-80E3-812B431AFE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4C1D26-2224-4B54-9799-C1E872587430}"/>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05241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9062-B3C2-4925-A648-F72A3F28DF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6983E4-1AFB-4F1A-99E3-80044F782172}"/>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4" name="Footer Placeholder 3">
            <a:extLst>
              <a:ext uri="{FF2B5EF4-FFF2-40B4-BE49-F238E27FC236}">
                <a16:creationId xmlns:a16="http://schemas.microsoft.com/office/drawing/2014/main" id="{DE8ECD89-3150-4CC6-A84C-A85135D7B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F3F923-D9A8-4178-B567-7087CF02E0CB}"/>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95326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B97F94-B08D-4569-B4D2-FF9AAB785492}"/>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3" name="Footer Placeholder 2">
            <a:extLst>
              <a:ext uri="{FF2B5EF4-FFF2-40B4-BE49-F238E27FC236}">
                <a16:creationId xmlns:a16="http://schemas.microsoft.com/office/drawing/2014/main" id="{19AC712D-C121-4263-BA88-6E6DC852C3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86039F-6723-4C28-81F0-7119EE0C50E4}"/>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18182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818A-5979-48F8-B034-C4E8FEA98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00749E-6E28-4C5D-B09D-30D427F1BA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C10D00-8BF0-4293-848D-FB1224EB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21D5B3-EC92-4F6B-9D49-1024912CBFFF}"/>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6" name="Footer Placeholder 5">
            <a:extLst>
              <a:ext uri="{FF2B5EF4-FFF2-40B4-BE49-F238E27FC236}">
                <a16:creationId xmlns:a16="http://schemas.microsoft.com/office/drawing/2014/main" id="{9E5B1249-2CB2-4184-9218-9F6AB7EDD5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DE2D9-4AF5-42C2-ADFD-DA19A0DA9E66}"/>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61629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CCCA8-727F-4AAC-8441-D6AC537CDA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C4201E-90F4-42CA-8A62-F82AF497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6280D-4863-44F4-8D9A-792B75E3E3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CC4AC4-74A6-4E0F-AE64-606D5F0D0C26}"/>
              </a:ext>
            </a:extLst>
          </p:cNvPr>
          <p:cNvSpPr>
            <a:spLocks noGrp="1"/>
          </p:cNvSpPr>
          <p:nvPr>
            <p:ph type="dt" sz="half" idx="10"/>
          </p:nvPr>
        </p:nvSpPr>
        <p:spPr/>
        <p:txBody>
          <a:bodyPr/>
          <a:lstStyle/>
          <a:p>
            <a:fld id="{59FB056B-35B0-4C72-A49D-F78DCBEA9115}" type="datetimeFigureOut">
              <a:rPr lang="en-US" smtClean="0"/>
              <a:t>8/18/2025</a:t>
            </a:fld>
            <a:endParaRPr lang="en-US"/>
          </a:p>
        </p:txBody>
      </p:sp>
      <p:sp>
        <p:nvSpPr>
          <p:cNvPr id="6" name="Footer Placeholder 5">
            <a:extLst>
              <a:ext uri="{FF2B5EF4-FFF2-40B4-BE49-F238E27FC236}">
                <a16:creationId xmlns:a16="http://schemas.microsoft.com/office/drawing/2014/main" id="{412FCE3A-FFB5-497A-A10D-B7AF82A6A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0911E-5BBD-457D-B92F-C342D6337343}"/>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84082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42DD5-01F4-44AC-A10A-95A96CC96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8DF12A-383D-4152-8A16-38FA892A3A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AA00A1-9718-4655-8B89-AA665DAD72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B056B-35B0-4C72-A49D-F78DCBEA9115}" type="datetimeFigureOut">
              <a:rPr lang="en-US" smtClean="0"/>
              <a:t>8/18/2025</a:t>
            </a:fld>
            <a:endParaRPr lang="en-US"/>
          </a:p>
        </p:txBody>
      </p:sp>
      <p:sp>
        <p:nvSpPr>
          <p:cNvPr id="5" name="Footer Placeholder 4">
            <a:extLst>
              <a:ext uri="{FF2B5EF4-FFF2-40B4-BE49-F238E27FC236}">
                <a16:creationId xmlns:a16="http://schemas.microsoft.com/office/drawing/2014/main" id="{90BB44D1-6E7E-450E-9C99-8F391117E9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916EBF-DB77-456C-9628-2F71473AC8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ACEF6-79D9-4450-9B63-070D7E9FCBEA}" type="slidenum">
              <a:rPr lang="en-US" smtClean="0"/>
              <a:t>‹#›</a:t>
            </a:fld>
            <a:endParaRPr lang="en-US"/>
          </a:p>
        </p:txBody>
      </p:sp>
    </p:spTree>
    <p:extLst>
      <p:ext uri="{BB962C8B-B14F-4D97-AF65-F5344CB8AC3E}">
        <p14:creationId xmlns:p14="http://schemas.microsoft.com/office/powerpoint/2010/main" val="1000884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C518-CAFE-4698-9AD2-86702A029BBD}"/>
              </a:ext>
            </a:extLst>
          </p:cNvPr>
          <p:cNvSpPr>
            <a:spLocks noGrp="1"/>
          </p:cNvSpPr>
          <p:nvPr>
            <p:ph type="ctrTitle"/>
          </p:nvPr>
        </p:nvSpPr>
        <p:spPr/>
        <p:txBody>
          <a:bodyPr/>
          <a:lstStyle/>
          <a:p>
            <a:r>
              <a:rPr lang="en-US" dirty="0"/>
              <a:t>Bradley Contracts 2025</a:t>
            </a:r>
          </a:p>
        </p:txBody>
      </p:sp>
      <p:sp>
        <p:nvSpPr>
          <p:cNvPr id="3" name="Subtitle 2">
            <a:extLst>
              <a:ext uri="{FF2B5EF4-FFF2-40B4-BE49-F238E27FC236}">
                <a16:creationId xmlns:a16="http://schemas.microsoft.com/office/drawing/2014/main" id="{29FAC2CE-129F-469D-8698-D35DCE176A27}"/>
              </a:ext>
            </a:extLst>
          </p:cNvPr>
          <p:cNvSpPr>
            <a:spLocks noGrp="1"/>
          </p:cNvSpPr>
          <p:nvPr>
            <p:ph type="subTitle" idx="1"/>
          </p:nvPr>
        </p:nvSpPr>
        <p:spPr/>
        <p:txBody>
          <a:bodyPr/>
          <a:lstStyle/>
          <a:p>
            <a:r>
              <a:rPr lang="en-US" dirty="0"/>
              <a:t>Week 1 Notes </a:t>
            </a:r>
          </a:p>
        </p:txBody>
      </p:sp>
      <p:pic>
        <p:nvPicPr>
          <p:cNvPr id="4" name="Picture 3" descr="C:\Users\agperez\AppData\Local\Microsoft\Windows\Temporary Internet Files\Content.Word\Logo.jpg">
            <a:extLst>
              <a:ext uri="{FF2B5EF4-FFF2-40B4-BE49-F238E27FC236}">
                <a16:creationId xmlns:a16="http://schemas.microsoft.com/office/drawing/2014/main" id="{BAB779F5-FB14-4DC9-B303-09F9419C23B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8838" y="142109"/>
            <a:ext cx="2063750" cy="838200"/>
          </a:xfrm>
          <a:prstGeom prst="rect">
            <a:avLst/>
          </a:prstGeom>
          <a:noFill/>
          <a:ln>
            <a:noFill/>
          </a:ln>
        </p:spPr>
      </p:pic>
    </p:spTree>
    <p:extLst>
      <p:ext uri="{BB962C8B-B14F-4D97-AF65-F5344CB8AC3E}">
        <p14:creationId xmlns:p14="http://schemas.microsoft.com/office/powerpoint/2010/main" val="194427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71554-4967-D1D5-ADEF-ECCCB95F9FC2}"/>
              </a:ext>
            </a:extLst>
          </p:cNvPr>
          <p:cNvSpPr>
            <a:spLocks noGrp="1"/>
          </p:cNvSpPr>
          <p:nvPr>
            <p:ph type="title"/>
          </p:nvPr>
        </p:nvSpPr>
        <p:spPr/>
        <p:txBody>
          <a:bodyPr/>
          <a:lstStyle/>
          <a:p>
            <a:r>
              <a:rPr lang="en-US" dirty="0"/>
              <a:t>Ambiguity and law: no vehicles in the park</a:t>
            </a:r>
          </a:p>
        </p:txBody>
      </p:sp>
      <p:sp>
        <p:nvSpPr>
          <p:cNvPr id="3" name="Content Placeholder 2">
            <a:extLst>
              <a:ext uri="{FF2B5EF4-FFF2-40B4-BE49-F238E27FC236}">
                <a16:creationId xmlns:a16="http://schemas.microsoft.com/office/drawing/2014/main" id="{0148BD0A-4D42-2822-EE8D-FF876521090D}"/>
              </a:ext>
            </a:extLst>
          </p:cNvPr>
          <p:cNvSpPr>
            <a:spLocks noGrp="1"/>
          </p:cNvSpPr>
          <p:nvPr>
            <p:ph idx="1"/>
          </p:nvPr>
        </p:nvSpPr>
        <p:spPr/>
        <p:txBody>
          <a:bodyPr/>
          <a:lstStyle/>
          <a:p>
            <a:r>
              <a:rPr lang="en-US" dirty="0"/>
              <a:t>H.L.A. HART, Positivism and the Separation of Law and Morals 71 Harv. L. Rev 593 (1958):</a:t>
            </a:r>
          </a:p>
          <a:p>
            <a:r>
              <a:rPr lang="en-US" dirty="0"/>
              <a:t>Hypothetical: “a legal rule forbids you to take a vehicle into the public park. Plainly this forbids an automobile, but what about bicycles, roller skates, toy automobiles? What about airplanes? Are these, as we say, to be called "vehicles" for the purpose of the rule or not?”</a:t>
            </a:r>
          </a:p>
          <a:p>
            <a:r>
              <a:rPr lang="en-US" dirty="0"/>
              <a:t>In the article where he wrote this he was addressing the separation some theorists had argued for between law as it is and law as it ought to be : positive law vs normativity </a:t>
            </a:r>
          </a:p>
          <a:p>
            <a:r>
              <a:rPr lang="en-US" dirty="0"/>
              <a:t>Hart: core meaning and penumbra</a:t>
            </a:r>
          </a:p>
        </p:txBody>
      </p:sp>
    </p:spTree>
    <p:extLst>
      <p:ext uri="{BB962C8B-B14F-4D97-AF65-F5344CB8AC3E}">
        <p14:creationId xmlns:p14="http://schemas.microsoft.com/office/powerpoint/2010/main" val="63733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F22FA-D03A-0A6F-066E-9AC962AEB3E5}"/>
              </a:ext>
            </a:extLst>
          </p:cNvPr>
          <p:cNvSpPr>
            <a:spLocks noGrp="1"/>
          </p:cNvSpPr>
          <p:nvPr>
            <p:ph type="title"/>
          </p:nvPr>
        </p:nvSpPr>
        <p:spPr/>
        <p:txBody>
          <a:bodyPr/>
          <a:lstStyle/>
          <a:p>
            <a:r>
              <a:rPr lang="en-US" dirty="0"/>
              <a:t>Other theorists on no vehicles in the park</a:t>
            </a:r>
          </a:p>
        </p:txBody>
      </p:sp>
      <p:sp>
        <p:nvSpPr>
          <p:cNvPr id="3" name="Content Placeholder 2">
            <a:extLst>
              <a:ext uri="{FF2B5EF4-FFF2-40B4-BE49-F238E27FC236}">
                <a16:creationId xmlns:a16="http://schemas.microsoft.com/office/drawing/2014/main" id="{37F2714C-2BF8-2970-2C7C-BCC22C834BEC}"/>
              </a:ext>
            </a:extLst>
          </p:cNvPr>
          <p:cNvSpPr>
            <a:spLocks noGrp="1"/>
          </p:cNvSpPr>
          <p:nvPr>
            <p:ph idx="1"/>
          </p:nvPr>
        </p:nvSpPr>
        <p:spPr>
          <a:xfrm>
            <a:off x="838200" y="1190171"/>
            <a:ext cx="10515600" cy="4986792"/>
          </a:xfrm>
        </p:spPr>
        <p:txBody>
          <a:bodyPr/>
          <a:lstStyle/>
          <a:p>
            <a:r>
              <a:rPr lang="en-US" dirty="0"/>
              <a:t>Fred Schauer:  perhaps hard cases vs easy cases (rather than core/penumbra)</a:t>
            </a:r>
          </a:p>
          <a:p>
            <a:r>
              <a:rPr lang="en-US" dirty="0"/>
              <a:t>Lon Fuller, Positivism and Fidelity to Law, 71 Harv. L. Rev. 630 (1958): What would Professor Hart say if some local patriots wanted to mount on a pedestal in the park a truck used in World War II, while other citizens, regarding the proposed memorial as an eye-sore, support their stand by the "no vehicle" rule? Does this truck, in perfect working order, fall within the core or the penumbra? </a:t>
            </a:r>
          </a:p>
          <a:p>
            <a:r>
              <a:rPr lang="en-US" dirty="0"/>
              <a:t>Pierre </a:t>
            </a:r>
            <a:r>
              <a:rPr lang="en-US" dirty="0" err="1"/>
              <a:t>Schlag</a:t>
            </a:r>
            <a:r>
              <a:rPr lang="en-US" dirty="0"/>
              <a:t>, No Vehicles in the Park, 23 Seattle U. L. Rev. 381 (1999): “We are not just talking about parks and vehicles here; we are talking about parks and vehicles in a legal rule in a legal system in a particular culture.”</a:t>
            </a:r>
          </a:p>
          <a:p>
            <a:endParaRPr lang="en-US" dirty="0"/>
          </a:p>
        </p:txBody>
      </p:sp>
    </p:spTree>
    <p:extLst>
      <p:ext uri="{BB962C8B-B14F-4D97-AF65-F5344CB8AC3E}">
        <p14:creationId xmlns:p14="http://schemas.microsoft.com/office/powerpoint/2010/main" val="357269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0F1FD-5290-ACDB-09A0-737AA4BC8963}"/>
              </a:ext>
            </a:extLst>
          </p:cNvPr>
          <p:cNvSpPr>
            <a:spLocks noGrp="1"/>
          </p:cNvSpPr>
          <p:nvPr>
            <p:ph type="title"/>
          </p:nvPr>
        </p:nvSpPr>
        <p:spPr/>
        <p:txBody>
          <a:bodyPr/>
          <a:lstStyle/>
          <a:p>
            <a:r>
              <a:rPr lang="en-US" dirty="0" err="1"/>
              <a:t>Schlag</a:t>
            </a:r>
            <a:r>
              <a:rPr lang="en-US" dirty="0"/>
              <a:t> on vehicles in the park</a:t>
            </a:r>
          </a:p>
        </p:txBody>
      </p:sp>
      <p:sp>
        <p:nvSpPr>
          <p:cNvPr id="3" name="Content Placeholder 2">
            <a:extLst>
              <a:ext uri="{FF2B5EF4-FFF2-40B4-BE49-F238E27FC236}">
                <a16:creationId xmlns:a16="http://schemas.microsoft.com/office/drawing/2014/main" id="{24D1C2A5-F339-4044-6726-3893B6B11D28}"/>
              </a:ext>
            </a:extLst>
          </p:cNvPr>
          <p:cNvSpPr>
            <a:spLocks noGrp="1"/>
          </p:cNvSpPr>
          <p:nvPr>
            <p:ph idx="1"/>
          </p:nvPr>
        </p:nvSpPr>
        <p:spPr>
          <a:xfrm>
            <a:off x="838200" y="1291772"/>
            <a:ext cx="10515600" cy="4885192"/>
          </a:xfrm>
        </p:spPr>
        <p:txBody>
          <a:bodyPr/>
          <a:lstStyle/>
          <a:p>
            <a:r>
              <a:rPr lang="en-US" dirty="0"/>
              <a:t>“As a general word in a legal rule, the term draws its meaning from the </a:t>
            </a:r>
            <a:r>
              <a:rPr lang="en-US" dirty="0" err="1"/>
              <a:t>interweavings</a:t>
            </a:r>
            <a:r>
              <a:rPr lang="en-US" dirty="0"/>
              <a:t> of all manner of webs - webs that are often described as linguistic, cognitive, moral, political, institutional, or cultural. In the rule, the meaning of the term "vehicle" is inscribed in tacit understandings of parks; legal rules; the effects of legal rules; the roles and possibilities of legal rules within the hierarchies of sources of law; the "public" meaning of legal rules for citizens and public officials; and the meaning of legal rules in light of juridical concepts of excuse, justification, prosecutorial discretion, and much more”</a:t>
            </a:r>
          </a:p>
          <a:p>
            <a:r>
              <a:rPr lang="en-US" dirty="0" err="1"/>
              <a:t>Schlag</a:t>
            </a:r>
            <a:r>
              <a:rPr lang="en-US" dirty="0"/>
              <a:t> sees Hart and Fuller as making legal moves. The way he describes the issue suggests strategic possibilities for lawyers to figure out how to make an argument for the interpretation they want.</a:t>
            </a:r>
          </a:p>
        </p:txBody>
      </p:sp>
    </p:spTree>
    <p:extLst>
      <p:ext uri="{BB962C8B-B14F-4D97-AF65-F5344CB8AC3E}">
        <p14:creationId xmlns:p14="http://schemas.microsoft.com/office/powerpoint/2010/main" val="110710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B246-A755-5C51-27F3-549A85FE1058}"/>
              </a:ext>
            </a:extLst>
          </p:cNvPr>
          <p:cNvSpPr>
            <a:spLocks noGrp="1"/>
          </p:cNvSpPr>
          <p:nvPr>
            <p:ph type="title"/>
          </p:nvPr>
        </p:nvSpPr>
        <p:spPr>
          <a:xfrm>
            <a:off x="838200" y="365126"/>
            <a:ext cx="10515600" cy="810532"/>
          </a:xfrm>
        </p:spPr>
        <p:txBody>
          <a:bodyPr/>
          <a:lstStyle/>
          <a:p>
            <a:r>
              <a:rPr lang="en-US" dirty="0"/>
              <a:t>Defining a contract</a:t>
            </a:r>
          </a:p>
        </p:txBody>
      </p:sp>
      <p:sp>
        <p:nvSpPr>
          <p:cNvPr id="3" name="Content Placeholder 2">
            <a:extLst>
              <a:ext uri="{FF2B5EF4-FFF2-40B4-BE49-F238E27FC236}">
                <a16:creationId xmlns:a16="http://schemas.microsoft.com/office/drawing/2014/main" id="{E9E8A7C4-C889-0250-B931-F5A9A813A87D}"/>
              </a:ext>
            </a:extLst>
          </p:cNvPr>
          <p:cNvSpPr>
            <a:spLocks noGrp="1"/>
          </p:cNvSpPr>
          <p:nvPr>
            <p:ph idx="1"/>
          </p:nvPr>
        </p:nvSpPr>
        <p:spPr/>
        <p:txBody>
          <a:bodyPr/>
          <a:lstStyle/>
          <a:p>
            <a:r>
              <a:rPr lang="en-US" dirty="0"/>
              <a:t>Restatement 2</a:t>
            </a:r>
            <a:r>
              <a:rPr lang="en-US" baseline="30000" dirty="0"/>
              <a:t>nd</a:t>
            </a:r>
            <a:r>
              <a:rPr lang="en-US" dirty="0"/>
              <a:t> of Contracts §1:</a:t>
            </a:r>
          </a:p>
          <a:p>
            <a:r>
              <a:rPr lang="en-US" dirty="0"/>
              <a:t>A contract is a promise or a set of promises for the breach of which the law gives a remedy, or the performance of which the law in some way recognizes as a duty.</a:t>
            </a:r>
          </a:p>
        </p:txBody>
      </p:sp>
    </p:spTree>
    <p:extLst>
      <p:ext uri="{BB962C8B-B14F-4D97-AF65-F5344CB8AC3E}">
        <p14:creationId xmlns:p14="http://schemas.microsoft.com/office/powerpoint/2010/main" val="264573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189A-2523-F496-F1A6-2E2863D15055}"/>
              </a:ext>
            </a:extLst>
          </p:cNvPr>
          <p:cNvSpPr>
            <a:spLocks noGrp="1"/>
          </p:cNvSpPr>
          <p:nvPr>
            <p:ph type="title"/>
          </p:nvPr>
        </p:nvSpPr>
        <p:spPr/>
        <p:txBody>
          <a:bodyPr/>
          <a:lstStyle/>
          <a:p>
            <a:r>
              <a:rPr lang="en-US" dirty="0"/>
              <a:t>What Law Applies ? (choice of law)</a:t>
            </a:r>
          </a:p>
        </p:txBody>
      </p:sp>
      <p:sp>
        <p:nvSpPr>
          <p:cNvPr id="3" name="Content Placeholder 2">
            <a:extLst>
              <a:ext uri="{FF2B5EF4-FFF2-40B4-BE49-F238E27FC236}">
                <a16:creationId xmlns:a16="http://schemas.microsoft.com/office/drawing/2014/main" id="{C3E3F1AF-BE74-955A-5D9A-86EDC244905C}"/>
              </a:ext>
            </a:extLst>
          </p:cNvPr>
          <p:cNvSpPr>
            <a:spLocks noGrp="1"/>
          </p:cNvSpPr>
          <p:nvPr>
            <p:ph idx="1"/>
          </p:nvPr>
        </p:nvSpPr>
        <p:spPr>
          <a:xfrm>
            <a:off x="838200" y="1524000"/>
            <a:ext cx="10515600" cy="4652963"/>
          </a:xfrm>
        </p:spPr>
        <p:txBody>
          <a:bodyPr>
            <a:normAutofit/>
          </a:bodyPr>
          <a:lstStyle/>
          <a:p>
            <a:r>
              <a:rPr lang="en-US" dirty="0"/>
              <a:t>UCC § 2-105  Goods (Fl. Stats. §672.105)</a:t>
            </a:r>
          </a:p>
          <a:p>
            <a:r>
              <a:rPr lang="en-US" dirty="0"/>
              <a:t>(1) “all things (including specially manufactured goods), which are movable at the time of identification to the contract for sale other than the money in which the price is to be paid, investment securities and things in action. “Goods” also includes the unborn young of animals and growing crops and other identified things attached to realty [but] to be severed from realty”</a:t>
            </a:r>
          </a:p>
          <a:p>
            <a:r>
              <a:rPr lang="en-US" dirty="0"/>
              <a:t>(2) “Goods must be both existing and identified before any interest in them can pass. Goods which are not both existing and identified are “future” goods. A purported present sale of future goods or of any interest therein operates as a contract to sell.”</a:t>
            </a:r>
          </a:p>
        </p:txBody>
      </p:sp>
    </p:spTree>
    <p:extLst>
      <p:ext uri="{BB962C8B-B14F-4D97-AF65-F5344CB8AC3E}">
        <p14:creationId xmlns:p14="http://schemas.microsoft.com/office/powerpoint/2010/main" val="2462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29722-BBDE-C217-7590-4DD04E4A8D00}"/>
              </a:ext>
            </a:extLst>
          </p:cNvPr>
          <p:cNvSpPr>
            <a:spLocks noGrp="1"/>
          </p:cNvSpPr>
          <p:nvPr>
            <p:ph type="title"/>
          </p:nvPr>
        </p:nvSpPr>
        <p:spPr/>
        <p:txBody>
          <a:bodyPr/>
          <a:lstStyle/>
          <a:p>
            <a:r>
              <a:rPr lang="en-US" dirty="0"/>
              <a:t>Hybrid transactions: mix of goods and non-goods</a:t>
            </a:r>
          </a:p>
        </p:txBody>
      </p:sp>
      <p:sp>
        <p:nvSpPr>
          <p:cNvPr id="3" name="Content Placeholder 2">
            <a:extLst>
              <a:ext uri="{FF2B5EF4-FFF2-40B4-BE49-F238E27FC236}">
                <a16:creationId xmlns:a16="http://schemas.microsoft.com/office/drawing/2014/main" id="{B6F5BDF8-5A1C-C4CB-C1A5-F7DEE82D906D}"/>
              </a:ext>
            </a:extLst>
          </p:cNvPr>
          <p:cNvSpPr>
            <a:spLocks noGrp="1"/>
          </p:cNvSpPr>
          <p:nvPr>
            <p:ph idx="1"/>
          </p:nvPr>
        </p:nvSpPr>
        <p:spPr/>
        <p:txBody>
          <a:bodyPr/>
          <a:lstStyle/>
          <a:p>
            <a:r>
              <a:rPr lang="en-US" dirty="0"/>
              <a:t>Predominant Purpose test</a:t>
            </a:r>
          </a:p>
          <a:p>
            <a:endParaRPr lang="en-US" dirty="0"/>
          </a:p>
          <a:p>
            <a:r>
              <a:rPr lang="en-US" dirty="0"/>
              <a:t>Gravamen of the complaint test </a:t>
            </a:r>
          </a:p>
        </p:txBody>
      </p:sp>
    </p:spTree>
    <p:extLst>
      <p:ext uri="{BB962C8B-B14F-4D97-AF65-F5344CB8AC3E}">
        <p14:creationId xmlns:p14="http://schemas.microsoft.com/office/powerpoint/2010/main" val="984061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CDFD9-CD5A-950D-5C3A-4AF612E32BA0}"/>
              </a:ext>
            </a:extLst>
          </p:cNvPr>
          <p:cNvSpPr>
            <a:spLocks noGrp="1"/>
          </p:cNvSpPr>
          <p:nvPr>
            <p:ph type="title"/>
          </p:nvPr>
        </p:nvSpPr>
        <p:spPr/>
        <p:txBody>
          <a:bodyPr/>
          <a:lstStyle/>
          <a:p>
            <a:r>
              <a:rPr lang="en-US" dirty="0"/>
              <a:t>Merchants: UCC §2-104 (Fl. Stats. §672.104</a:t>
            </a:r>
          </a:p>
        </p:txBody>
      </p:sp>
      <p:sp>
        <p:nvSpPr>
          <p:cNvPr id="3" name="Content Placeholder 2">
            <a:extLst>
              <a:ext uri="{FF2B5EF4-FFF2-40B4-BE49-F238E27FC236}">
                <a16:creationId xmlns:a16="http://schemas.microsoft.com/office/drawing/2014/main" id="{66F8C461-7C29-18E1-AD7F-DB65B1F6CB62}"/>
              </a:ext>
            </a:extLst>
          </p:cNvPr>
          <p:cNvSpPr>
            <a:spLocks noGrp="1"/>
          </p:cNvSpPr>
          <p:nvPr>
            <p:ph idx="1"/>
          </p:nvPr>
        </p:nvSpPr>
        <p:spPr/>
        <p:txBody>
          <a:bodyPr/>
          <a:lstStyle/>
          <a:p>
            <a:r>
              <a:rPr lang="en-US" dirty="0"/>
              <a:t>(1) “Merchant” means a person who deals in goods of the kind or otherwise by occupation holds himself or herself out as having knowledge or skill peculiar to the practices or goods involved in the transaction or to whom such knowledge or skill may be attributed by his or her employment of an agent or broker or other intermediary who by occupation holds himself or herself out as having such knowledge or skill.</a:t>
            </a:r>
          </a:p>
        </p:txBody>
      </p:sp>
    </p:spTree>
    <p:extLst>
      <p:ext uri="{BB962C8B-B14F-4D97-AF65-F5344CB8AC3E}">
        <p14:creationId xmlns:p14="http://schemas.microsoft.com/office/powerpoint/2010/main" val="3762778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3166</TotalTime>
  <Words>768</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Bradley Contracts 2025</vt:lpstr>
      <vt:lpstr>Ambiguity and law: no vehicles in the park</vt:lpstr>
      <vt:lpstr>Other theorists on no vehicles in the park</vt:lpstr>
      <vt:lpstr>Schlag on vehicles in the park</vt:lpstr>
      <vt:lpstr>Defining a contract</vt:lpstr>
      <vt:lpstr>What Law Applies ? (choice of law)</vt:lpstr>
      <vt:lpstr>Hybrid transactions: mix of goods and non-goods</vt:lpstr>
      <vt:lpstr>Merchants: UCC §2-104 (Fl. Stats. §672.104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Bradley Business Associations 2020</dc:title>
  <dc:creator>Bradley, Caroline Mary</dc:creator>
  <cp:lastModifiedBy>Bradley, Caroline Mary</cp:lastModifiedBy>
  <cp:revision>56</cp:revision>
  <dcterms:created xsi:type="dcterms:W3CDTF">2020-07-08T16:23:45Z</dcterms:created>
  <dcterms:modified xsi:type="dcterms:W3CDTF">2025-08-18T16:39:10Z</dcterms:modified>
</cp:coreProperties>
</file>