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6"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Insiders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96EF5C7C-A20A-4238-8037-37FF98F3A6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9836"/>
    </mc:Choice>
    <mc:Fallback xmlns="">
      <p:transition spd="slow" advTm="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8C00-62C9-4FF6-B792-4D30BF98AC7B}"/>
              </a:ext>
            </a:extLst>
          </p:cNvPr>
          <p:cNvSpPr>
            <a:spLocks noGrp="1"/>
          </p:cNvSpPr>
          <p:nvPr>
            <p:ph type="title"/>
          </p:nvPr>
        </p:nvSpPr>
        <p:spPr/>
        <p:txBody>
          <a:bodyPr/>
          <a:lstStyle/>
          <a:p>
            <a:r>
              <a:rPr lang="en-US" dirty="0" err="1"/>
              <a:t>Chiarella</a:t>
            </a:r>
            <a:r>
              <a:rPr lang="en-US" dirty="0"/>
              <a:t> v US (Supreme Court 1980)(noted at p. 438)</a:t>
            </a:r>
          </a:p>
        </p:txBody>
      </p:sp>
      <p:sp>
        <p:nvSpPr>
          <p:cNvPr id="3" name="Content Placeholder 2">
            <a:extLst>
              <a:ext uri="{FF2B5EF4-FFF2-40B4-BE49-F238E27FC236}">
                <a16:creationId xmlns:a16="http://schemas.microsoft.com/office/drawing/2014/main" id="{6DD7C16F-1EA0-4D9B-9F05-83E12B91AACD}"/>
              </a:ext>
            </a:extLst>
          </p:cNvPr>
          <p:cNvSpPr>
            <a:spLocks noGrp="1"/>
          </p:cNvSpPr>
          <p:nvPr>
            <p:ph idx="1"/>
          </p:nvPr>
        </p:nvSpPr>
        <p:spPr>
          <a:xfrm>
            <a:off x="838200" y="1587731"/>
            <a:ext cx="10515600" cy="4589232"/>
          </a:xfrm>
        </p:spPr>
        <p:txBody>
          <a:bodyPr>
            <a:normAutofit fontScale="92500" lnSpcReduction="20000"/>
          </a:bodyPr>
          <a:lstStyle/>
          <a:p>
            <a:r>
              <a:rPr lang="en-US" dirty="0" err="1"/>
              <a:t>Chiarella</a:t>
            </a:r>
            <a:r>
              <a:rPr lang="en-US" dirty="0"/>
              <a:t> worked for a financial printer and had access to confidential information, in particular, information about impending take-overs, and he traded in the securities of a target company.</a:t>
            </a:r>
          </a:p>
          <a:p>
            <a:r>
              <a:rPr lang="en-US" dirty="0"/>
              <a:t>The Supreme Court said that the duty of disclosure arises from the fiduciary relationship. The duty to abstain from trading arises from the relationship of trust and confidence between a corporation’s shareholders and its employees. </a:t>
            </a:r>
          </a:p>
          <a:p>
            <a:r>
              <a:rPr lang="en-US" dirty="0"/>
              <a:t>A duty to disclose prior to trading guarantees that corporate insiders, who have an obligation to place the shareholders’ welfare before their own, will not benefit personally through fraudulent use of material nonpublic information. </a:t>
            </a:r>
          </a:p>
          <a:p>
            <a:r>
              <a:rPr lang="en-US" dirty="0"/>
              <a:t>The rule is not a parity of information rule, </a:t>
            </a:r>
            <a:r>
              <a:rPr lang="en-US" dirty="0" err="1"/>
              <a:t>Chiarella</a:t>
            </a:r>
            <a:r>
              <a:rPr lang="en-US" dirty="0"/>
              <a:t> had no duty to the target company’s shareholders.</a:t>
            </a:r>
          </a:p>
        </p:txBody>
      </p:sp>
      <p:pic>
        <p:nvPicPr>
          <p:cNvPr id="4" name="Audio 3">
            <a:hlinkClick r:id="" action="ppaction://media"/>
            <a:extLst>
              <a:ext uri="{FF2B5EF4-FFF2-40B4-BE49-F238E27FC236}">
                <a16:creationId xmlns:a16="http://schemas.microsoft.com/office/drawing/2014/main" id="{09119FAE-1D40-424E-AF09-387041765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3119121"/>
      </p:ext>
    </p:extLst>
  </p:cSld>
  <p:clrMapOvr>
    <a:masterClrMapping/>
  </p:clrMapOvr>
  <mc:AlternateContent xmlns:mc="http://schemas.openxmlformats.org/markup-compatibility/2006" xmlns:p14="http://schemas.microsoft.com/office/powerpoint/2010/main">
    <mc:Choice Requires="p14">
      <p:transition spd="slow" p14:dur="2000" advTm="104885"/>
    </mc:Choice>
    <mc:Fallback xmlns="">
      <p:transition spd="slow" advTm="10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3A01-D676-42EB-93CD-0AA60DD637C4}"/>
              </a:ext>
            </a:extLst>
          </p:cNvPr>
          <p:cNvSpPr>
            <a:spLocks noGrp="1"/>
          </p:cNvSpPr>
          <p:nvPr>
            <p:ph type="title"/>
          </p:nvPr>
        </p:nvSpPr>
        <p:spPr>
          <a:xfrm>
            <a:off x="838200" y="365125"/>
            <a:ext cx="10515600" cy="939973"/>
          </a:xfrm>
        </p:spPr>
        <p:txBody>
          <a:bodyPr/>
          <a:lstStyle/>
          <a:p>
            <a:r>
              <a:rPr lang="en-US" dirty="0"/>
              <a:t>Rule 14e-3</a:t>
            </a:r>
          </a:p>
        </p:txBody>
      </p:sp>
      <p:sp>
        <p:nvSpPr>
          <p:cNvPr id="3" name="Content Placeholder 2">
            <a:extLst>
              <a:ext uri="{FF2B5EF4-FFF2-40B4-BE49-F238E27FC236}">
                <a16:creationId xmlns:a16="http://schemas.microsoft.com/office/drawing/2014/main" id="{0D8D3C76-4619-4CE3-BD58-57AC554935D8}"/>
              </a:ext>
            </a:extLst>
          </p:cNvPr>
          <p:cNvSpPr>
            <a:spLocks noGrp="1"/>
          </p:cNvSpPr>
          <p:nvPr>
            <p:ph idx="1"/>
          </p:nvPr>
        </p:nvSpPr>
        <p:spPr>
          <a:xfrm>
            <a:off x="838200" y="1305098"/>
            <a:ext cx="10515600" cy="4871865"/>
          </a:xfrm>
        </p:spPr>
        <p:txBody>
          <a:bodyPr/>
          <a:lstStyle/>
          <a:p>
            <a:r>
              <a:rPr lang="en-US" dirty="0"/>
              <a:t>This rule prohibits insiders of a bidder and of a target company from divulging confidential information about a tender offer. </a:t>
            </a:r>
          </a:p>
          <a:p>
            <a:r>
              <a:rPr lang="en-US" dirty="0"/>
              <a:t>The rule relates to the sort of situation the Supreme Court in </a:t>
            </a:r>
            <a:r>
              <a:rPr lang="en-US" dirty="0" err="1"/>
              <a:t>Chiarella</a:t>
            </a:r>
            <a:r>
              <a:rPr lang="en-US" dirty="0"/>
              <a:t> found not to involve a violation of Rule 10b-5.</a:t>
            </a:r>
          </a:p>
          <a:p>
            <a:r>
              <a:rPr lang="en-US" dirty="0"/>
              <a:t>Liability under Rule 14e-3 does not depend on a breach of fiduciary duty.</a:t>
            </a:r>
          </a:p>
        </p:txBody>
      </p:sp>
      <p:pic>
        <p:nvPicPr>
          <p:cNvPr id="4" name="Audio 3">
            <a:hlinkClick r:id="" action="ppaction://media"/>
            <a:extLst>
              <a:ext uri="{FF2B5EF4-FFF2-40B4-BE49-F238E27FC236}">
                <a16:creationId xmlns:a16="http://schemas.microsoft.com/office/drawing/2014/main" id="{2748CF90-BABD-42B3-B42F-F3A1FB74E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567998"/>
      </p:ext>
    </p:extLst>
  </p:cSld>
  <p:clrMapOvr>
    <a:masterClrMapping/>
  </p:clrMapOvr>
  <mc:AlternateContent xmlns:mc="http://schemas.openxmlformats.org/markup-compatibility/2006" xmlns:p14="http://schemas.microsoft.com/office/powerpoint/2010/main">
    <mc:Choice Requires="p14">
      <p:transition spd="slow" p14:dur="2000" advTm="54898"/>
    </mc:Choice>
    <mc:Fallback xmlns="">
      <p:transition spd="slow" advTm="5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9AA-CC64-49AF-848B-FFF92CFBC0F9}"/>
              </a:ext>
            </a:extLst>
          </p:cNvPr>
          <p:cNvSpPr>
            <a:spLocks noGrp="1"/>
          </p:cNvSpPr>
          <p:nvPr>
            <p:ph type="title"/>
          </p:nvPr>
        </p:nvSpPr>
        <p:spPr>
          <a:xfrm>
            <a:off x="838200" y="365126"/>
            <a:ext cx="10515600" cy="649027"/>
          </a:xfrm>
        </p:spPr>
        <p:txBody>
          <a:bodyPr>
            <a:normAutofit fontScale="90000"/>
          </a:bodyPr>
          <a:lstStyle/>
          <a:p>
            <a:r>
              <a:rPr lang="en-US" dirty="0" err="1"/>
              <a:t>Chiarella</a:t>
            </a:r>
            <a:r>
              <a:rPr lang="en-US" dirty="0"/>
              <a:t>: an incoherence</a:t>
            </a:r>
          </a:p>
        </p:txBody>
      </p:sp>
      <p:sp>
        <p:nvSpPr>
          <p:cNvPr id="3" name="Content Placeholder 2">
            <a:extLst>
              <a:ext uri="{FF2B5EF4-FFF2-40B4-BE49-F238E27FC236}">
                <a16:creationId xmlns:a16="http://schemas.microsoft.com/office/drawing/2014/main" id="{99ECE490-79E3-4CCB-AE7F-124FEA354E02}"/>
              </a:ext>
            </a:extLst>
          </p:cNvPr>
          <p:cNvSpPr>
            <a:spLocks noGrp="1"/>
          </p:cNvSpPr>
          <p:nvPr>
            <p:ph idx="1"/>
          </p:nvPr>
        </p:nvSpPr>
        <p:spPr>
          <a:xfrm>
            <a:off x="838200" y="1014154"/>
            <a:ext cx="10515600" cy="5162810"/>
          </a:xfrm>
        </p:spPr>
        <p:txBody>
          <a:bodyPr>
            <a:normAutofit lnSpcReduction="10000"/>
          </a:bodyPr>
          <a:lstStyle/>
          <a:p>
            <a:r>
              <a:rPr lang="en-US" dirty="0"/>
              <a:t>The focus in </a:t>
            </a:r>
            <a:r>
              <a:rPr lang="en-US" dirty="0" err="1"/>
              <a:t>Chiarella</a:t>
            </a:r>
            <a:r>
              <a:rPr lang="en-US" dirty="0"/>
              <a:t> on fiduciary duty is on the idea of duties to shareholders. And the information is positive information (where an insider would want to buy shares rather than sell them). The insider would be buying shares from shareholders, and it makes sense to think in terms of a fiduciary duty of disclosure to those shareholders.</a:t>
            </a:r>
          </a:p>
          <a:p>
            <a:r>
              <a:rPr lang="en-US" dirty="0"/>
              <a:t>However, where the inside information is negative, and the insider would want to sell shares before the share price drops, the insider might sell those shares to an existing shareholder (where the idea of the fiduciary duty would make sense)  but the insider might sell the shares to people who are not already shareholders (where the idea of the fiduciary duty growing out of the relationship between the director and shareholders is irrelevant and there is no basis for a fiduciary duty).</a:t>
            </a:r>
          </a:p>
          <a:p>
            <a:pPr marL="0" indent="0">
              <a:buNone/>
            </a:pPr>
            <a:endParaRPr lang="en-US" dirty="0"/>
          </a:p>
        </p:txBody>
      </p:sp>
      <p:pic>
        <p:nvPicPr>
          <p:cNvPr id="4" name="Audio 3">
            <a:hlinkClick r:id="" action="ppaction://media"/>
            <a:extLst>
              <a:ext uri="{FF2B5EF4-FFF2-40B4-BE49-F238E27FC236}">
                <a16:creationId xmlns:a16="http://schemas.microsoft.com/office/drawing/2014/main" id="{4E0AB1D2-9B94-4252-8567-15E6ACF93D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4158499"/>
      </p:ext>
    </p:extLst>
  </p:cSld>
  <p:clrMapOvr>
    <a:masterClrMapping/>
  </p:clrMapOvr>
  <mc:AlternateContent xmlns:mc="http://schemas.openxmlformats.org/markup-compatibility/2006" xmlns:p14="http://schemas.microsoft.com/office/powerpoint/2010/main">
    <mc:Choice Requires="p14">
      <p:transition spd="slow" p14:dur="2000" advTm="190999"/>
    </mc:Choice>
    <mc:Fallback xmlns="">
      <p:transition spd="slow" advTm="19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964B-2CAD-4DF9-B352-356CACBA0997}"/>
              </a:ext>
            </a:extLst>
          </p:cNvPr>
          <p:cNvSpPr>
            <a:spLocks noGrp="1"/>
          </p:cNvSpPr>
          <p:nvPr>
            <p:ph type="title"/>
          </p:nvPr>
        </p:nvSpPr>
        <p:spPr>
          <a:xfrm>
            <a:off x="838200" y="365125"/>
            <a:ext cx="10515600" cy="1239231"/>
          </a:xfrm>
        </p:spPr>
        <p:txBody>
          <a:bodyPr/>
          <a:lstStyle/>
          <a:p>
            <a:r>
              <a:rPr lang="en-US" dirty="0"/>
              <a:t>Dirks v SEC (Supreme Court 1983)</a:t>
            </a:r>
          </a:p>
        </p:txBody>
      </p:sp>
      <p:sp>
        <p:nvSpPr>
          <p:cNvPr id="3" name="Content Placeholder 2">
            <a:extLst>
              <a:ext uri="{FF2B5EF4-FFF2-40B4-BE49-F238E27FC236}">
                <a16:creationId xmlns:a16="http://schemas.microsoft.com/office/drawing/2014/main" id="{6FEE7F62-CEA7-4827-8102-FD0A0D804F16}"/>
              </a:ext>
            </a:extLst>
          </p:cNvPr>
          <p:cNvSpPr>
            <a:spLocks noGrp="1"/>
          </p:cNvSpPr>
          <p:nvPr>
            <p:ph idx="1"/>
          </p:nvPr>
        </p:nvSpPr>
        <p:spPr>
          <a:xfrm>
            <a:off x="838200" y="1429789"/>
            <a:ext cx="10515600" cy="4747174"/>
          </a:xfrm>
        </p:spPr>
        <p:txBody>
          <a:bodyPr>
            <a:normAutofit fontScale="92500" lnSpcReduction="10000"/>
          </a:bodyPr>
          <a:lstStyle/>
          <a:p>
            <a:r>
              <a:rPr lang="en-US" dirty="0"/>
              <a:t>Insider trading is about breach of fiduciary duty and not about ensuring a level playing field for investors.</a:t>
            </a:r>
          </a:p>
          <a:p>
            <a:r>
              <a:rPr lang="en-US" dirty="0"/>
              <a:t>Fn. 14 on p 441: Temporary insiders (also referred to in O’Hagan): a range of people provide professional services to corporations who are within this category, such as lawyers, accountants, underwriters and consultants. These are people who have entered into a special confidential relationship with the corporation and have access to information by virtue of that relationship.</a:t>
            </a:r>
          </a:p>
          <a:p>
            <a:r>
              <a:rPr lang="en-US" dirty="0"/>
              <a:t>The court is here emphasizing the importance of the fiduciary relationship while expanding the reach of the idea. It is not just about the sort of traditional fiduciary relationships where the idea of duties to shareholders makes sense. And the court is ignoring the idea of a separation between the entity and its owners. </a:t>
            </a:r>
          </a:p>
        </p:txBody>
      </p:sp>
      <p:pic>
        <p:nvPicPr>
          <p:cNvPr id="4" name="Audio 3">
            <a:hlinkClick r:id="" action="ppaction://media"/>
            <a:extLst>
              <a:ext uri="{FF2B5EF4-FFF2-40B4-BE49-F238E27FC236}">
                <a16:creationId xmlns:a16="http://schemas.microsoft.com/office/drawing/2014/main" id="{854D8A59-F2C2-4623-B1AD-5106C52EDC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0745393"/>
      </p:ext>
    </p:extLst>
  </p:cSld>
  <p:clrMapOvr>
    <a:masterClrMapping/>
  </p:clrMapOvr>
  <mc:AlternateContent xmlns:mc="http://schemas.openxmlformats.org/markup-compatibility/2006" xmlns:p14="http://schemas.microsoft.com/office/powerpoint/2010/main">
    <mc:Choice Requires="p14">
      <p:transition spd="slow" p14:dur="2000" advTm="308938"/>
    </mc:Choice>
    <mc:Fallback xmlns="">
      <p:transition spd="slow" advTm="30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0E0B-BF52-4AE3-BE20-663538D9A71A}"/>
              </a:ext>
            </a:extLst>
          </p:cNvPr>
          <p:cNvSpPr>
            <a:spLocks noGrp="1"/>
          </p:cNvSpPr>
          <p:nvPr>
            <p:ph type="title"/>
          </p:nvPr>
        </p:nvSpPr>
        <p:spPr>
          <a:xfrm>
            <a:off x="838200" y="365126"/>
            <a:ext cx="10515600" cy="557587"/>
          </a:xfrm>
        </p:spPr>
        <p:txBody>
          <a:bodyPr>
            <a:normAutofit fontScale="90000"/>
          </a:bodyPr>
          <a:lstStyle/>
          <a:p>
            <a:r>
              <a:rPr lang="en-US" dirty="0"/>
              <a:t>Dirks v SEC: </a:t>
            </a:r>
            <a:r>
              <a:rPr lang="en-US" dirty="0" err="1"/>
              <a:t>tippees</a:t>
            </a:r>
            <a:endParaRPr lang="en-US" dirty="0"/>
          </a:p>
        </p:txBody>
      </p:sp>
      <p:sp>
        <p:nvSpPr>
          <p:cNvPr id="3" name="Content Placeholder 2">
            <a:extLst>
              <a:ext uri="{FF2B5EF4-FFF2-40B4-BE49-F238E27FC236}">
                <a16:creationId xmlns:a16="http://schemas.microsoft.com/office/drawing/2014/main" id="{82AAEAE6-0632-4569-ABAE-FC376B9E4796}"/>
              </a:ext>
            </a:extLst>
          </p:cNvPr>
          <p:cNvSpPr>
            <a:spLocks noGrp="1"/>
          </p:cNvSpPr>
          <p:nvPr>
            <p:ph idx="1"/>
          </p:nvPr>
        </p:nvSpPr>
        <p:spPr>
          <a:xfrm>
            <a:off x="838200" y="922714"/>
            <a:ext cx="10515600" cy="5254250"/>
          </a:xfrm>
        </p:spPr>
        <p:txBody>
          <a:bodyPr>
            <a:normAutofit lnSpcReduction="10000"/>
          </a:bodyPr>
          <a:lstStyle/>
          <a:p>
            <a:r>
              <a:rPr lang="en-US" dirty="0"/>
              <a:t>The court focuses on how the </a:t>
            </a:r>
            <a:r>
              <a:rPr lang="en-US" dirty="0" err="1"/>
              <a:t>tippee</a:t>
            </a:r>
            <a:r>
              <a:rPr lang="en-US" dirty="0"/>
              <a:t> acquires the duty to refrain from trading on inside information. </a:t>
            </a:r>
          </a:p>
          <a:p>
            <a:r>
              <a:rPr lang="en-US" dirty="0"/>
              <a:t>The focus is on the breach of duty by the fiduciary. If the fiduciary passes on information in breach of duty (deriving a personal benefit from the disclosure), and the recipient of the information knows the insider is breaching their duty, the recipient is also subject to the duty to disclose or abstain from trading (knowing assistance in breach of fiduciary duty). There is a derivative breach of duty by the </a:t>
            </a:r>
            <a:r>
              <a:rPr lang="en-US" dirty="0" err="1"/>
              <a:t>tippee</a:t>
            </a:r>
            <a:r>
              <a:rPr lang="en-US" dirty="0"/>
              <a:t>.</a:t>
            </a:r>
          </a:p>
          <a:p>
            <a:r>
              <a:rPr lang="en-US" dirty="0"/>
              <a:t>Where the fiduciary passes on information in a way that does not involve a breach of fiduciary duty the recipient does not acquire the disclose/abstain from trading duty as a </a:t>
            </a:r>
            <a:r>
              <a:rPr lang="en-US" dirty="0" err="1"/>
              <a:t>tippee</a:t>
            </a:r>
            <a:r>
              <a:rPr lang="en-US" dirty="0"/>
              <a:t> (though see O’Hagan).</a:t>
            </a:r>
          </a:p>
          <a:p>
            <a:r>
              <a:rPr lang="en-US" dirty="0"/>
              <a:t>Note that in Dirks the information is negative; there is no question whether insider trading applies and there is still all of this discussion of fiduciary duty.</a:t>
            </a:r>
          </a:p>
          <a:p>
            <a:endParaRPr lang="en-US" dirty="0"/>
          </a:p>
        </p:txBody>
      </p:sp>
      <p:pic>
        <p:nvPicPr>
          <p:cNvPr id="4" name="Audio 3">
            <a:hlinkClick r:id="" action="ppaction://media"/>
            <a:extLst>
              <a:ext uri="{FF2B5EF4-FFF2-40B4-BE49-F238E27FC236}">
                <a16:creationId xmlns:a16="http://schemas.microsoft.com/office/drawing/2014/main" id="{B2423368-BEE7-47B9-897B-BAA760AC2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8566333"/>
      </p:ext>
    </p:extLst>
  </p:cSld>
  <p:clrMapOvr>
    <a:masterClrMapping/>
  </p:clrMapOvr>
  <mc:AlternateContent xmlns:mc="http://schemas.openxmlformats.org/markup-compatibility/2006" xmlns:p14="http://schemas.microsoft.com/office/powerpoint/2010/main">
    <mc:Choice Requires="p14">
      <p:transition spd="slow" p14:dur="2000" advTm="246830"/>
    </mc:Choice>
    <mc:Fallback xmlns="">
      <p:transition spd="slow" advTm="24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DC6A-EE0C-42BD-A64A-91371B3250DD}"/>
              </a:ext>
            </a:extLst>
          </p:cNvPr>
          <p:cNvSpPr>
            <a:spLocks noGrp="1"/>
          </p:cNvSpPr>
          <p:nvPr>
            <p:ph type="title"/>
          </p:nvPr>
        </p:nvSpPr>
        <p:spPr>
          <a:xfrm>
            <a:off x="838200" y="365126"/>
            <a:ext cx="10515600" cy="790343"/>
          </a:xfrm>
        </p:spPr>
        <p:txBody>
          <a:bodyPr/>
          <a:lstStyle/>
          <a:p>
            <a:r>
              <a:rPr lang="en-US" dirty="0"/>
              <a:t>Salman v US (Supreme Court 2016)</a:t>
            </a:r>
          </a:p>
        </p:txBody>
      </p:sp>
      <p:sp>
        <p:nvSpPr>
          <p:cNvPr id="3" name="Content Placeholder 2">
            <a:extLst>
              <a:ext uri="{FF2B5EF4-FFF2-40B4-BE49-F238E27FC236}">
                <a16:creationId xmlns:a16="http://schemas.microsoft.com/office/drawing/2014/main" id="{5C25A50F-9E4E-47AB-9043-7BAB1C52E53A}"/>
              </a:ext>
            </a:extLst>
          </p:cNvPr>
          <p:cNvSpPr>
            <a:spLocks noGrp="1"/>
          </p:cNvSpPr>
          <p:nvPr>
            <p:ph idx="1"/>
          </p:nvPr>
        </p:nvSpPr>
        <p:spPr>
          <a:xfrm>
            <a:off x="838200" y="1064029"/>
            <a:ext cx="10515600" cy="5112934"/>
          </a:xfrm>
        </p:spPr>
        <p:txBody>
          <a:bodyPr/>
          <a:lstStyle/>
          <a:p>
            <a:r>
              <a:rPr lang="en-US" dirty="0"/>
              <a:t>The gift of confidential information to a trading relative is the same thing as trading by the tipper followed by a gift of the proceeds.</a:t>
            </a:r>
          </a:p>
          <a:p>
            <a:r>
              <a:rPr lang="en-US" dirty="0"/>
              <a:t>The tipper does not have to receive something of pecuniary or similarly valuable nature for a gift to family or friends: a personal benefit  can be inferred from even the mere existence of a relationship between the insider and the </a:t>
            </a:r>
            <a:r>
              <a:rPr lang="en-US" dirty="0" err="1"/>
              <a:t>tippee</a:t>
            </a:r>
            <a:r>
              <a:rPr lang="en-US" dirty="0"/>
              <a:t> that suggests a quid pro quo arrangement or an intention to benefit the </a:t>
            </a:r>
            <a:r>
              <a:rPr lang="en-US" dirty="0" err="1"/>
              <a:t>tippee</a:t>
            </a:r>
            <a:r>
              <a:rPr lang="en-US" dirty="0"/>
              <a:t>.</a:t>
            </a:r>
          </a:p>
        </p:txBody>
      </p:sp>
      <p:pic>
        <p:nvPicPr>
          <p:cNvPr id="4" name="Audio 3">
            <a:hlinkClick r:id="" action="ppaction://media"/>
            <a:extLst>
              <a:ext uri="{FF2B5EF4-FFF2-40B4-BE49-F238E27FC236}">
                <a16:creationId xmlns:a16="http://schemas.microsoft.com/office/drawing/2014/main" id="{92162EAB-313D-4B72-AC17-1A765920D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10535"/>
      </p:ext>
    </p:extLst>
  </p:cSld>
  <p:clrMapOvr>
    <a:masterClrMapping/>
  </p:clrMapOvr>
  <mc:AlternateContent xmlns:mc="http://schemas.openxmlformats.org/markup-compatibility/2006" xmlns:p14="http://schemas.microsoft.com/office/powerpoint/2010/main">
    <mc:Choice Requires="p14">
      <p:transition spd="slow" p14:dur="2000" advTm="98482"/>
    </mc:Choice>
    <mc:Fallback xmlns="">
      <p:transition spd="slow" advTm="9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778</Words>
  <Application>Microsoft Office PowerPoint</Application>
  <PresentationFormat>Widescreen</PresentationFormat>
  <Paragraphs>26</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2022</vt:lpstr>
      <vt:lpstr>Chiarella v US (Supreme Court 1980)(noted at p. 438)</vt:lpstr>
      <vt:lpstr>Rule 14e-3</vt:lpstr>
      <vt:lpstr>Chiarella: an incoherence</vt:lpstr>
      <vt:lpstr>Dirks v SEC (Supreme Court 1983)</vt:lpstr>
      <vt:lpstr>Dirks v SEC: tippees</vt:lpstr>
      <vt:lpstr>Salman v US (Supreme Court 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25</cp:revision>
  <dcterms:created xsi:type="dcterms:W3CDTF">2020-07-08T16:23:45Z</dcterms:created>
  <dcterms:modified xsi:type="dcterms:W3CDTF">2022-11-12T04:19:01Z</dcterms:modified>
</cp:coreProperties>
</file>