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0" d="100"/>
          <a:sy n="70" d="100"/>
        </p:scale>
        <p:origin x="96" y="21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11/5/2022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Securities Regulation: Santa Fe v Green</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3707FC3C-17DB-4D07-870E-3DDF6AB144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4676"/>
    </mc:Choice>
    <mc:Fallback xmlns="">
      <p:transition spd="slow" advTm="4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2E905-3FF3-4A24-A398-979046E0948D}"/>
              </a:ext>
            </a:extLst>
          </p:cNvPr>
          <p:cNvSpPr>
            <a:spLocks noGrp="1"/>
          </p:cNvSpPr>
          <p:nvPr>
            <p:ph type="title"/>
          </p:nvPr>
        </p:nvSpPr>
        <p:spPr>
          <a:xfrm>
            <a:off x="838200" y="365126"/>
            <a:ext cx="10515600" cy="466147"/>
          </a:xfrm>
        </p:spPr>
        <p:txBody>
          <a:bodyPr>
            <a:normAutofit fontScale="90000"/>
          </a:bodyPr>
          <a:lstStyle/>
          <a:p>
            <a:r>
              <a:rPr lang="en-US" dirty="0"/>
              <a:t>Fiduciary duties and §10(b) and Rule 10b-5 </a:t>
            </a:r>
          </a:p>
        </p:txBody>
      </p:sp>
      <p:sp>
        <p:nvSpPr>
          <p:cNvPr id="3" name="Content Placeholder 2">
            <a:extLst>
              <a:ext uri="{FF2B5EF4-FFF2-40B4-BE49-F238E27FC236}">
                <a16:creationId xmlns:a16="http://schemas.microsoft.com/office/drawing/2014/main" id="{2494A787-8F90-4A17-922C-B1FEE45ED3A8}"/>
              </a:ext>
            </a:extLst>
          </p:cNvPr>
          <p:cNvSpPr>
            <a:spLocks noGrp="1"/>
          </p:cNvSpPr>
          <p:nvPr>
            <p:ph idx="1"/>
          </p:nvPr>
        </p:nvSpPr>
        <p:spPr>
          <a:xfrm>
            <a:off x="755072" y="972589"/>
            <a:ext cx="10515600" cy="5286895"/>
          </a:xfrm>
        </p:spPr>
        <p:txBody>
          <a:bodyPr>
            <a:normAutofit fontScale="85000" lnSpcReduction="20000"/>
          </a:bodyPr>
          <a:lstStyle/>
          <a:p>
            <a:r>
              <a:rPr lang="en-US" dirty="0"/>
              <a:t>Some breaches of directors’ fiduciary duties also constitute violations of §10(b) and Rule 10b-5. </a:t>
            </a:r>
          </a:p>
          <a:p>
            <a:r>
              <a:rPr lang="en-US" dirty="0"/>
              <a:t>In some circumstances directors have obligations of disclosure to shareholders as a matter of corporate law. We know, for example, that when shareholders are asked to approve action by the directors they are entitled to disclosure of information material to their decision (e.g. Corwin, Kahn v MF&amp;W).</a:t>
            </a:r>
          </a:p>
          <a:p>
            <a:r>
              <a:rPr lang="en-US" dirty="0"/>
              <a:t>Issuers of securities are subject to disclosure requirements under the federal securities laws (with respect to the issue of the securities, and public companies are subject to ongoing disclosure requirements). §10(b) and Rule 10b-5  also function as an incentive for securities issuers to disclose information.</a:t>
            </a:r>
          </a:p>
          <a:p>
            <a:r>
              <a:rPr lang="en-US" dirty="0"/>
              <a:t>Remember that the people who have standing to bring a derivative suit (share ownership at the time of the alleged wrong and throughout the litigation) or a securities suit (party to a purchase/sale of a security in reliance on misstatement/omission of material facts) may be different. </a:t>
            </a:r>
          </a:p>
          <a:p>
            <a:r>
              <a:rPr lang="en-US" dirty="0"/>
              <a:t>§14(a) and Rule 14a-9 (material misstatements/omissions in proxy disclosures)  and </a:t>
            </a:r>
            <a:r>
              <a:rPr lang="en-US" dirty="0" err="1"/>
              <a:t>Salzberg</a:t>
            </a:r>
            <a:r>
              <a:rPr lang="en-US" dirty="0"/>
              <a:t> v </a:t>
            </a:r>
            <a:r>
              <a:rPr lang="en-US" dirty="0" err="1"/>
              <a:t>Sciabacucchi</a:t>
            </a:r>
            <a:r>
              <a:rPr lang="en-US" dirty="0"/>
              <a:t> (the  idea of internal corporate claims in the case includes claims by existing shareholders about misstatements in a prospectus, and would surely also include claims relating to proxy disclosures).</a:t>
            </a:r>
          </a:p>
        </p:txBody>
      </p:sp>
      <p:pic>
        <p:nvPicPr>
          <p:cNvPr id="4" name="Audio 3">
            <a:hlinkClick r:id="" action="ppaction://media"/>
            <a:extLst>
              <a:ext uri="{FF2B5EF4-FFF2-40B4-BE49-F238E27FC236}">
                <a16:creationId xmlns:a16="http://schemas.microsoft.com/office/drawing/2014/main" id="{31623C73-F12F-47CB-9C6A-B6D9D672C6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51898644"/>
      </p:ext>
    </p:extLst>
  </p:cSld>
  <p:clrMapOvr>
    <a:masterClrMapping/>
  </p:clrMapOvr>
  <mc:AlternateContent xmlns:mc="http://schemas.openxmlformats.org/markup-compatibility/2006" xmlns:p14="http://schemas.microsoft.com/office/powerpoint/2010/main">
    <mc:Choice Requires="p14">
      <p:transition spd="slow" p14:dur="2000" advTm="199942"/>
    </mc:Choice>
    <mc:Fallback xmlns="">
      <p:transition spd="slow" advTm="199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16F85-0033-4C34-993B-0906DFA69773}"/>
              </a:ext>
            </a:extLst>
          </p:cNvPr>
          <p:cNvSpPr>
            <a:spLocks noGrp="1"/>
          </p:cNvSpPr>
          <p:nvPr>
            <p:ph type="title"/>
          </p:nvPr>
        </p:nvSpPr>
        <p:spPr>
          <a:xfrm>
            <a:off x="838200" y="365126"/>
            <a:ext cx="10515600" cy="507710"/>
          </a:xfrm>
        </p:spPr>
        <p:txBody>
          <a:bodyPr>
            <a:normAutofit fontScale="90000"/>
          </a:bodyPr>
          <a:lstStyle/>
          <a:p>
            <a:r>
              <a:rPr lang="en-US" dirty="0"/>
              <a:t>Santa Fe v Green (Supreme Court 1977)</a:t>
            </a:r>
          </a:p>
        </p:txBody>
      </p:sp>
      <p:sp>
        <p:nvSpPr>
          <p:cNvPr id="3" name="Content Placeholder 2">
            <a:extLst>
              <a:ext uri="{FF2B5EF4-FFF2-40B4-BE49-F238E27FC236}">
                <a16:creationId xmlns:a16="http://schemas.microsoft.com/office/drawing/2014/main" id="{6AB177F2-B747-4CAD-8ED7-4285227847A5}"/>
              </a:ext>
            </a:extLst>
          </p:cNvPr>
          <p:cNvSpPr>
            <a:spLocks noGrp="1"/>
          </p:cNvSpPr>
          <p:nvPr>
            <p:ph idx="1"/>
          </p:nvPr>
        </p:nvSpPr>
        <p:spPr>
          <a:xfrm>
            <a:off x="838200" y="972590"/>
            <a:ext cx="10515600" cy="5204374"/>
          </a:xfrm>
        </p:spPr>
        <p:txBody>
          <a:bodyPr>
            <a:normAutofit fontScale="92500" lnSpcReduction="10000"/>
          </a:bodyPr>
          <a:lstStyle/>
          <a:p>
            <a:r>
              <a:rPr lang="en-US" dirty="0"/>
              <a:t>Santa Fe decided to buy out minority shareholders in a short form merger transaction under DGCL §253. The transaction does not require shareholder approval. The statute requires the price the shareholders receive to be a fair price and shareholders have the ability to ask for an appraisal remedy (court determination of fair value).</a:t>
            </a:r>
          </a:p>
          <a:p>
            <a:r>
              <a:rPr lang="en-US" dirty="0"/>
              <a:t>In the case the court says that </a:t>
            </a:r>
            <a:r>
              <a:rPr lang="en-US" b="1" dirty="0"/>
              <a:t>there is no remedy under §10(b) and Rule 10b-5 where there is no manipulation or deception.</a:t>
            </a:r>
          </a:p>
          <a:p>
            <a:r>
              <a:rPr lang="en-US" dirty="0"/>
              <a:t>Here the shareholders were given the information about the valuation of their shares with no manipulation or deception. </a:t>
            </a:r>
          </a:p>
          <a:p>
            <a:r>
              <a:rPr lang="en-US" dirty="0"/>
              <a:t>CB p. </a:t>
            </a:r>
            <a:r>
              <a:rPr lang="en-US"/>
              <a:t>417: </a:t>
            </a:r>
            <a:r>
              <a:rPr lang="en-US" dirty="0"/>
              <a:t>manipulation “means wash sales, matched orders, rigged prices intended to mislead investors by artificially affecting market activity.</a:t>
            </a:r>
          </a:p>
          <a:p>
            <a:r>
              <a:rPr lang="en-US" b="1" dirty="0"/>
              <a:t>§10(b) does not apply to instances of corporate mismanagement where the essence of the complaint is that shareholders were treated unfairly by a fiduciary</a:t>
            </a:r>
            <a:r>
              <a:rPr lang="en-US" dirty="0"/>
              <a:t>.</a:t>
            </a:r>
          </a:p>
        </p:txBody>
      </p:sp>
      <p:pic>
        <p:nvPicPr>
          <p:cNvPr id="4" name="Audio 3">
            <a:hlinkClick r:id="" action="ppaction://media"/>
            <a:extLst>
              <a:ext uri="{FF2B5EF4-FFF2-40B4-BE49-F238E27FC236}">
                <a16:creationId xmlns:a16="http://schemas.microsoft.com/office/drawing/2014/main" id="{B4C82280-ECAB-4D56-832F-EA64457F67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63113927"/>
      </p:ext>
    </p:extLst>
  </p:cSld>
  <p:clrMapOvr>
    <a:masterClrMapping/>
  </p:clrMapOvr>
  <mc:AlternateContent xmlns:mc="http://schemas.openxmlformats.org/markup-compatibility/2006" xmlns:p14="http://schemas.microsoft.com/office/powerpoint/2010/main">
    <mc:Choice Requires="p14">
      <p:transition spd="slow" p14:dur="2000" advTm="141199"/>
    </mc:Choice>
    <mc:Fallback xmlns="">
      <p:transition spd="slow" advTm="141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874B-3172-46EE-ABCC-4EA1D9E4D9BC}"/>
              </a:ext>
            </a:extLst>
          </p:cNvPr>
          <p:cNvSpPr>
            <a:spLocks noGrp="1"/>
          </p:cNvSpPr>
          <p:nvPr>
            <p:ph type="title"/>
          </p:nvPr>
        </p:nvSpPr>
        <p:spPr>
          <a:xfrm>
            <a:off x="838200" y="365126"/>
            <a:ext cx="10515600" cy="723842"/>
          </a:xfrm>
        </p:spPr>
        <p:txBody>
          <a:bodyPr/>
          <a:lstStyle/>
          <a:p>
            <a:r>
              <a:rPr lang="en-US" dirty="0"/>
              <a:t>Santa Fe v Green</a:t>
            </a:r>
          </a:p>
        </p:txBody>
      </p:sp>
      <p:sp>
        <p:nvSpPr>
          <p:cNvPr id="3" name="Content Placeholder 2">
            <a:extLst>
              <a:ext uri="{FF2B5EF4-FFF2-40B4-BE49-F238E27FC236}">
                <a16:creationId xmlns:a16="http://schemas.microsoft.com/office/drawing/2014/main" id="{52D85776-DADB-4730-9A0B-44B76256F01F}"/>
              </a:ext>
            </a:extLst>
          </p:cNvPr>
          <p:cNvSpPr>
            <a:spLocks noGrp="1"/>
          </p:cNvSpPr>
          <p:nvPr>
            <p:ph idx="1"/>
          </p:nvPr>
        </p:nvSpPr>
        <p:spPr>
          <a:xfrm>
            <a:off x="838200" y="1088968"/>
            <a:ext cx="10515600" cy="5087995"/>
          </a:xfrm>
        </p:spPr>
        <p:txBody>
          <a:bodyPr>
            <a:normAutofit fontScale="92500" lnSpcReduction="10000"/>
          </a:bodyPr>
          <a:lstStyle/>
          <a:p>
            <a:r>
              <a:rPr lang="en-US" dirty="0"/>
              <a:t>The Court also lists other reasons why §10(b) and Rule 10b-5  do not apply here:</a:t>
            </a:r>
          </a:p>
          <a:p>
            <a:r>
              <a:rPr lang="en-US" dirty="0"/>
              <a:t>Implied private rights of action do not apply where they are unnecessary to achieve Congress’ purpose; also, with respect to another factor, whether the cause of action is one traditionally relegated to state law, corporate law is state law and Delaware has an appraisal remedy.</a:t>
            </a:r>
          </a:p>
          <a:p>
            <a:r>
              <a:rPr lang="en-US" dirty="0"/>
              <a:t>What other sorts of corporate transactions would be affected if the court held that §10(b) applied to short form mergers? There would be a danger of vexatious litigation.</a:t>
            </a:r>
          </a:p>
          <a:p>
            <a:r>
              <a:rPr lang="en-US" dirty="0"/>
              <a:t>Presumably the plaintiffs thought that they would do better in a securities claim than in an appraisal action in state court. The case is decided in 1977: think about the expansive approach to securities regulation illustrated in Doran. </a:t>
            </a:r>
          </a:p>
          <a:p>
            <a:endParaRPr lang="en-US" dirty="0"/>
          </a:p>
        </p:txBody>
      </p:sp>
      <p:pic>
        <p:nvPicPr>
          <p:cNvPr id="4" name="Audio 3">
            <a:hlinkClick r:id="" action="ppaction://media"/>
            <a:extLst>
              <a:ext uri="{FF2B5EF4-FFF2-40B4-BE49-F238E27FC236}">
                <a16:creationId xmlns:a16="http://schemas.microsoft.com/office/drawing/2014/main" id="{B7EC1165-52DF-4C14-8C03-5B3D45885C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13663514"/>
      </p:ext>
    </p:extLst>
  </p:cSld>
  <p:clrMapOvr>
    <a:masterClrMapping/>
  </p:clrMapOvr>
  <mc:AlternateContent xmlns:mc="http://schemas.openxmlformats.org/markup-compatibility/2006" xmlns:p14="http://schemas.microsoft.com/office/powerpoint/2010/main">
    <mc:Choice Requires="p14">
      <p:transition spd="slow" p14:dur="2000" advTm="77402"/>
    </mc:Choice>
    <mc:Fallback xmlns="">
      <p:transition spd="slow" advTm="77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DAA47-6C44-478A-AC59-1EB95277FD23}"/>
              </a:ext>
            </a:extLst>
          </p:cNvPr>
          <p:cNvSpPr>
            <a:spLocks noGrp="1"/>
          </p:cNvSpPr>
          <p:nvPr>
            <p:ph type="title"/>
          </p:nvPr>
        </p:nvSpPr>
        <p:spPr>
          <a:xfrm>
            <a:off x="838200" y="365126"/>
            <a:ext cx="10515600" cy="856846"/>
          </a:xfrm>
        </p:spPr>
        <p:txBody>
          <a:bodyPr>
            <a:normAutofit fontScale="90000"/>
          </a:bodyPr>
          <a:lstStyle/>
          <a:p>
            <a:r>
              <a:rPr lang="en-US" dirty="0"/>
              <a:t>What if the information provided to shareholders had been deceptive?</a:t>
            </a:r>
          </a:p>
        </p:txBody>
      </p:sp>
      <p:sp>
        <p:nvSpPr>
          <p:cNvPr id="3" name="Content Placeholder 2">
            <a:extLst>
              <a:ext uri="{FF2B5EF4-FFF2-40B4-BE49-F238E27FC236}">
                <a16:creationId xmlns:a16="http://schemas.microsoft.com/office/drawing/2014/main" id="{F05B1700-E359-4B45-8068-1C22DFF85689}"/>
              </a:ext>
            </a:extLst>
          </p:cNvPr>
          <p:cNvSpPr>
            <a:spLocks noGrp="1"/>
          </p:cNvSpPr>
          <p:nvPr>
            <p:ph idx="1"/>
          </p:nvPr>
        </p:nvSpPr>
        <p:spPr>
          <a:xfrm>
            <a:off x="838200" y="1351799"/>
            <a:ext cx="10515600" cy="4351338"/>
          </a:xfrm>
        </p:spPr>
        <p:txBody>
          <a:bodyPr/>
          <a:lstStyle/>
          <a:p>
            <a:r>
              <a:rPr lang="en-US" dirty="0"/>
              <a:t>The claim would be able to be brought, but the plaintiffs would have a problem with causation, as shareholders have no right to approve or disapprove a short form merger.</a:t>
            </a:r>
          </a:p>
          <a:p>
            <a:r>
              <a:rPr lang="en-US" dirty="0"/>
              <a:t>However, shareholders might claim they were lulled into not exercising appraisal rights because of the materially misleading statements in the proxy disclosures, so that they were deprived of a  remedy under state law (but notice that to the extent that appraisal claims are limited, and not helpful, that would make a </a:t>
            </a:r>
            <a:r>
              <a:rPr lang="en-US"/>
              <a:t>difference here</a:t>
            </a:r>
            <a:r>
              <a:rPr lang="en-US" dirty="0"/>
              <a:t>).</a:t>
            </a:r>
          </a:p>
          <a:p>
            <a:endParaRPr lang="en-US" dirty="0"/>
          </a:p>
        </p:txBody>
      </p:sp>
      <p:pic>
        <p:nvPicPr>
          <p:cNvPr id="4" name="Audio 3">
            <a:hlinkClick r:id="" action="ppaction://media"/>
            <a:extLst>
              <a:ext uri="{FF2B5EF4-FFF2-40B4-BE49-F238E27FC236}">
                <a16:creationId xmlns:a16="http://schemas.microsoft.com/office/drawing/2014/main" id="{9FF74436-576B-4582-980E-704C43C496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39612703"/>
      </p:ext>
    </p:extLst>
  </p:cSld>
  <p:clrMapOvr>
    <a:masterClrMapping/>
  </p:clrMapOvr>
  <mc:AlternateContent xmlns:mc="http://schemas.openxmlformats.org/markup-compatibility/2006" xmlns:p14="http://schemas.microsoft.com/office/powerpoint/2010/main">
    <mc:Choice Requires="p14">
      <p:transition spd="slow" p14:dur="2000" advTm="84119"/>
    </mc:Choice>
    <mc:Fallback xmlns="">
      <p:transition spd="slow" advTm="84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2936</TotalTime>
  <Words>683</Words>
  <Application>Microsoft Office PowerPoint</Application>
  <PresentationFormat>Widescreen</PresentationFormat>
  <Paragraphs>22</Paragraphs>
  <Slides>5</Slides>
  <Notes>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Bradley Business Associations 2021-22</vt:lpstr>
      <vt:lpstr>Fiduciary duties and §10(b) and Rule 10b-5 </vt:lpstr>
      <vt:lpstr>Santa Fe v Green (Supreme Court 1977)</vt:lpstr>
      <vt:lpstr>Santa Fe v Green</vt:lpstr>
      <vt:lpstr>What if the information provided to shareholders had been deceptive?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33</cp:revision>
  <dcterms:created xsi:type="dcterms:W3CDTF">2020-07-08T16:23:45Z</dcterms:created>
  <dcterms:modified xsi:type="dcterms:W3CDTF">2022-11-06T01:12:12Z</dcterms:modified>
</cp:coreProperties>
</file>