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62" r:id="rId6"/>
    <p:sldId id="263"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0" d="100"/>
          <a:sy n="70" d="100"/>
        </p:scale>
        <p:origin x="92"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Delaware County Employees v Sanchez</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ECE785FB-F500-8887-3BAD-817F5A2B2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1977"/>
    </mc:Choice>
    <mc:Fallback>
      <p:transition spd="slow" advTm="1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EE1F-D40F-42AF-AB54-6605E71807DC}"/>
              </a:ext>
            </a:extLst>
          </p:cNvPr>
          <p:cNvSpPr>
            <a:spLocks noGrp="1"/>
          </p:cNvSpPr>
          <p:nvPr>
            <p:ph type="title"/>
          </p:nvPr>
        </p:nvSpPr>
        <p:spPr/>
        <p:txBody>
          <a:bodyPr/>
          <a:lstStyle/>
          <a:p>
            <a:r>
              <a:rPr lang="en-US" dirty="0"/>
              <a:t>Director independence</a:t>
            </a:r>
          </a:p>
        </p:txBody>
      </p:sp>
      <p:sp>
        <p:nvSpPr>
          <p:cNvPr id="3" name="Content Placeholder 2">
            <a:extLst>
              <a:ext uri="{FF2B5EF4-FFF2-40B4-BE49-F238E27FC236}">
                <a16:creationId xmlns:a16="http://schemas.microsoft.com/office/drawing/2014/main" id="{206D3EB9-4201-42F1-9F02-97E42AE7780B}"/>
              </a:ext>
            </a:extLst>
          </p:cNvPr>
          <p:cNvSpPr>
            <a:spLocks noGrp="1"/>
          </p:cNvSpPr>
          <p:nvPr>
            <p:ph idx="1"/>
          </p:nvPr>
        </p:nvSpPr>
        <p:spPr/>
        <p:txBody>
          <a:bodyPr/>
          <a:lstStyle/>
          <a:p>
            <a:r>
              <a:rPr lang="en-US" dirty="0"/>
              <a:t>Relevant to: directors’ conflicting interest transactions; controlling stockholder transactions (Kahn v MF&amp;W); the demand requirement; SLCs.</a:t>
            </a:r>
          </a:p>
          <a:p>
            <a:r>
              <a:rPr lang="en-US" dirty="0"/>
              <a:t>In Delaware the evaluation of director independence is flexible, and focuses on the facts of the relationship.</a:t>
            </a:r>
          </a:p>
          <a:p>
            <a:r>
              <a:rPr lang="en-US" dirty="0"/>
              <a:t>What particularized allegations in a complaint or other pleading support the argument that the directors were not independent?</a:t>
            </a:r>
          </a:p>
          <a:p>
            <a:r>
              <a:rPr lang="en-US" dirty="0"/>
              <a:t>And, in order to avert the possibility of litigation, how do you ensure independence? </a:t>
            </a:r>
          </a:p>
        </p:txBody>
      </p:sp>
      <p:pic>
        <p:nvPicPr>
          <p:cNvPr id="4" name="Audio 3">
            <a:hlinkClick r:id="" action="ppaction://media"/>
            <a:extLst>
              <a:ext uri="{FF2B5EF4-FFF2-40B4-BE49-F238E27FC236}">
                <a16:creationId xmlns:a16="http://schemas.microsoft.com/office/drawing/2014/main" id="{B7E12AC8-71DA-4564-B030-4019EC141D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3435364"/>
      </p:ext>
    </p:extLst>
  </p:cSld>
  <p:clrMapOvr>
    <a:masterClrMapping/>
  </p:clrMapOvr>
  <mc:AlternateContent xmlns:mc="http://schemas.openxmlformats.org/markup-compatibility/2006" xmlns:p14="http://schemas.microsoft.com/office/powerpoint/2010/main">
    <mc:Choice Requires="p14">
      <p:transition spd="slow" p14:dur="2000" advTm="183049"/>
    </mc:Choice>
    <mc:Fallback xmlns="">
      <p:transition spd="slow" advTm="18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01D2-27E4-4EF7-A155-B863FE1B44E3}"/>
              </a:ext>
            </a:extLst>
          </p:cNvPr>
          <p:cNvSpPr>
            <a:spLocks noGrp="1"/>
          </p:cNvSpPr>
          <p:nvPr>
            <p:ph type="title"/>
          </p:nvPr>
        </p:nvSpPr>
        <p:spPr>
          <a:xfrm>
            <a:off x="838200" y="365126"/>
            <a:ext cx="10515600" cy="1035836"/>
          </a:xfrm>
        </p:spPr>
        <p:txBody>
          <a:bodyPr>
            <a:normAutofit fontScale="90000"/>
          </a:bodyPr>
          <a:lstStyle/>
          <a:p>
            <a:r>
              <a:rPr lang="en-US" dirty="0"/>
              <a:t>Delaware County Employees v Sanchez (Delaware 2015)(</a:t>
            </a:r>
            <a:r>
              <a:rPr lang="en-US" dirty="0" err="1"/>
              <a:t>en</a:t>
            </a:r>
            <a:r>
              <a:rPr lang="en-US" dirty="0"/>
              <a:t> banc)</a:t>
            </a:r>
          </a:p>
        </p:txBody>
      </p:sp>
      <p:sp>
        <p:nvSpPr>
          <p:cNvPr id="3" name="Content Placeholder 2">
            <a:extLst>
              <a:ext uri="{FF2B5EF4-FFF2-40B4-BE49-F238E27FC236}">
                <a16:creationId xmlns:a16="http://schemas.microsoft.com/office/drawing/2014/main" id="{F6124683-2D41-4766-8245-034099D3D366}"/>
              </a:ext>
            </a:extLst>
          </p:cNvPr>
          <p:cNvSpPr>
            <a:spLocks noGrp="1"/>
          </p:cNvSpPr>
          <p:nvPr>
            <p:ph idx="1"/>
          </p:nvPr>
        </p:nvSpPr>
        <p:spPr>
          <a:xfrm>
            <a:off x="838200" y="1317072"/>
            <a:ext cx="10515600" cy="4859891"/>
          </a:xfrm>
        </p:spPr>
        <p:txBody>
          <a:bodyPr/>
          <a:lstStyle/>
          <a:p>
            <a:r>
              <a:rPr lang="en-US" dirty="0"/>
              <a:t>Leo </a:t>
            </a:r>
            <a:r>
              <a:rPr lang="en-US" dirty="0" err="1"/>
              <a:t>Strine</a:t>
            </a:r>
            <a:r>
              <a:rPr lang="en-US" dirty="0"/>
              <a:t> authored the judgment. The litigation grew out of a complicated transaction in which it was alleged that there was a transfer of value from the Sanchez public company (an entity with outside investors) to an entity wholly owned by the Sanchez family (Sanchez LLC).</a:t>
            </a:r>
          </a:p>
          <a:p>
            <a:r>
              <a:rPr lang="en-US" dirty="0"/>
              <a:t>On the demand excusal question, the parties agreed 2 of the 5 directors were not independent.</a:t>
            </a:r>
          </a:p>
          <a:p>
            <a:r>
              <a:rPr lang="en-US" dirty="0"/>
              <a:t>As to a 3</a:t>
            </a:r>
            <a:r>
              <a:rPr lang="en-US" baseline="30000" dirty="0"/>
              <a:t>rd</a:t>
            </a:r>
            <a:r>
              <a:rPr lang="en-US" dirty="0"/>
              <a:t> director, Alan Jackson, the question was whether the plaintiffs had pled particularized facts raising a pleading stage doubt about his independence.</a:t>
            </a:r>
          </a:p>
        </p:txBody>
      </p:sp>
      <p:pic>
        <p:nvPicPr>
          <p:cNvPr id="4" name="Audio 3">
            <a:hlinkClick r:id="" action="ppaction://media"/>
            <a:extLst>
              <a:ext uri="{FF2B5EF4-FFF2-40B4-BE49-F238E27FC236}">
                <a16:creationId xmlns:a16="http://schemas.microsoft.com/office/drawing/2014/main" id="{3197D9B4-7350-4475-BC3A-FC9E0047A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185799"/>
      </p:ext>
    </p:extLst>
  </p:cSld>
  <p:clrMapOvr>
    <a:masterClrMapping/>
  </p:clrMapOvr>
  <mc:AlternateContent xmlns:mc="http://schemas.openxmlformats.org/markup-compatibility/2006" xmlns:p14="http://schemas.microsoft.com/office/powerpoint/2010/main">
    <mc:Choice Requires="p14">
      <p:transition spd="slow" p14:dur="2000" advTm="93865"/>
    </mc:Choice>
    <mc:Fallback xmlns="">
      <p:transition spd="slow" advTm="9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E38C-D601-4A11-9746-C869D0D98FD7}"/>
              </a:ext>
            </a:extLst>
          </p:cNvPr>
          <p:cNvSpPr>
            <a:spLocks noGrp="1"/>
          </p:cNvSpPr>
          <p:nvPr>
            <p:ph type="title"/>
          </p:nvPr>
        </p:nvSpPr>
        <p:spPr>
          <a:xfrm>
            <a:off x="838200" y="365126"/>
            <a:ext cx="10515600" cy="893224"/>
          </a:xfrm>
        </p:spPr>
        <p:txBody>
          <a:bodyPr/>
          <a:lstStyle/>
          <a:p>
            <a:r>
              <a:rPr lang="en-US" dirty="0"/>
              <a:t>Sanchez: allegations about Alan Jackson</a:t>
            </a:r>
          </a:p>
        </p:txBody>
      </p:sp>
      <p:sp>
        <p:nvSpPr>
          <p:cNvPr id="3" name="Content Placeholder 2">
            <a:extLst>
              <a:ext uri="{FF2B5EF4-FFF2-40B4-BE49-F238E27FC236}">
                <a16:creationId xmlns:a16="http://schemas.microsoft.com/office/drawing/2014/main" id="{5E1813C2-A0B4-4BFE-A12A-B89FD28727CC}"/>
              </a:ext>
            </a:extLst>
          </p:cNvPr>
          <p:cNvSpPr>
            <a:spLocks noGrp="1"/>
          </p:cNvSpPr>
          <p:nvPr>
            <p:ph idx="1"/>
          </p:nvPr>
        </p:nvSpPr>
        <p:spPr>
          <a:xfrm>
            <a:off x="720754" y="1258350"/>
            <a:ext cx="10515600" cy="4351338"/>
          </a:xfrm>
        </p:spPr>
        <p:txBody>
          <a:bodyPr>
            <a:normAutofit lnSpcReduction="10000"/>
          </a:bodyPr>
          <a:lstStyle/>
          <a:p>
            <a:r>
              <a:rPr lang="en-US" dirty="0"/>
              <a:t>The complaint stated that Jackson was a close friend of the Chairman for more than 5 decades and pled facts supporting an inference that Jackson’s wealth was largely attributable to business interests over which Chairman Sanchez had substantial influence.</a:t>
            </a:r>
          </a:p>
          <a:p>
            <a:r>
              <a:rPr lang="en-US" dirty="0"/>
              <a:t>Jackson had a full time job with an insurance company that did business for the Sanchez Public Company and was a subsidiary of a company in which Sanchez was the largest stockholder and a director and where Sanchez was not considered independent under Nasdaq rules. Jackson’s brother worked at the insurance company and Jackson’s earnings as a Sanchez director were 30-40% of his income for 2012.</a:t>
            </a:r>
          </a:p>
        </p:txBody>
      </p:sp>
      <p:pic>
        <p:nvPicPr>
          <p:cNvPr id="4" name="Audio 3">
            <a:hlinkClick r:id="" action="ppaction://media"/>
            <a:extLst>
              <a:ext uri="{FF2B5EF4-FFF2-40B4-BE49-F238E27FC236}">
                <a16:creationId xmlns:a16="http://schemas.microsoft.com/office/drawing/2014/main" id="{0BF53C68-823A-4E40-8354-1E30AF5D22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7445665"/>
      </p:ext>
    </p:extLst>
  </p:cSld>
  <p:clrMapOvr>
    <a:masterClrMapping/>
  </p:clrMapOvr>
  <mc:AlternateContent xmlns:mc="http://schemas.openxmlformats.org/markup-compatibility/2006" xmlns:p14="http://schemas.microsoft.com/office/powerpoint/2010/main">
    <mc:Choice Requires="p14">
      <p:transition spd="slow" p14:dur="2000" advTm="55089"/>
    </mc:Choice>
    <mc:Fallback xmlns="">
      <p:transition spd="slow" advTm="5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270B7-5426-431E-805F-0BD8D49823F4}"/>
              </a:ext>
            </a:extLst>
          </p:cNvPr>
          <p:cNvSpPr>
            <a:spLocks noGrp="1"/>
          </p:cNvSpPr>
          <p:nvPr>
            <p:ph type="title"/>
          </p:nvPr>
        </p:nvSpPr>
        <p:spPr>
          <a:xfrm>
            <a:off x="838200" y="365126"/>
            <a:ext cx="10515600" cy="859668"/>
          </a:xfrm>
        </p:spPr>
        <p:txBody>
          <a:bodyPr>
            <a:normAutofit fontScale="90000"/>
          </a:bodyPr>
          <a:lstStyle/>
          <a:p>
            <a:r>
              <a:rPr lang="en-US" dirty="0"/>
              <a:t>Sanchez: the court’s assessment of the allegations</a:t>
            </a:r>
          </a:p>
        </p:txBody>
      </p:sp>
      <p:sp>
        <p:nvSpPr>
          <p:cNvPr id="3" name="Content Placeholder 2">
            <a:extLst>
              <a:ext uri="{FF2B5EF4-FFF2-40B4-BE49-F238E27FC236}">
                <a16:creationId xmlns:a16="http://schemas.microsoft.com/office/drawing/2014/main" id="{F1C363B6-5070-485C-84BB-D43A28A8E40C}"/>
              </a:ext>
            </a:extLst>
          </p:cNvPr>
          <p:cNvSpPr>
            <a:spLocks noGrp="1"/>
          </p:cNvSpPr>
          <p:nvPr>
            <p:ph idx="1"/>
          </p:nvPr>
        </p:nvSpPr>
        <p:spPr>
          <a:xfrm>
            <a:off x="838200" y="1224794"/>
            <a:ext cx="10515600" cy="4952169"/>
          </a:xfrm>
        </p:spPr>
        <p:txBody>
          <a:bodyPr>
            <a:normAutofit lnSpcReduction="10000"/>
          </a:bodyPr>
          <a:lstStyle/>
          <a:p>
            <a:r>
              <a:rPr lang="en-US" dirty="0"/>
              <a:t>The review by the Delaware Supreme Court is de novo. All pled facts must be considered in their full context and the court should draw all inferences in favor of the plaintiff.</a:t>
            </a:r>
          </a:p>
          <a:p>
            <a:r>
              <a:rPr lang="en-US" dirty="0"/>
              <a:t>Close friendship. There was a close friendship. It was not the sort of thin social circle friendship in Beam v Stewart (cf. </a:t>
            </a:r>
            <a:r>
              <a:rPr lang="en-US" dirty="0" err="1"/>
              <a:t>Strine</a:t>
            </a:r>
            <a:r>
              <a:rPr lang="en-US" dirty="0"/>
              <a:t> in Marchand v Barnhill). The friendship here was a deeper human friendship, a close friendship for half a century, that might compromise a director’s independence (“close friendships of that duration are likely considered precious by many people and are rare.”)</a:t>
            </a:r>
          </a:p>
          <a:p>
            <a:r>
              <a:rPr lang="en-US" dirty="0"/>
              <a:t>Economic relations. The facts alleged buttress the contention they are confidantes and that there is a reasonable doubt Jackson can act impartially in a matter of economic importance to Sanchez personally.</a:t>
            </a:r>
          </a:p>
        </p:txBody>
      </p:sp>
      <p:pic>
        <p:nvPicPr>
          <p:cNvPr id="4" name="Audio 3">
            <a:hlinkClick r:id="" action="ppaction://media"/>
            <a:extLst>
              <a:ext uri="{FF2B5EF4-FFF2-40B4-BE49-F238E27FC236}">
                <a16:creationId xmlns:a16="http://schemas.microsoft.com/office/drawing/2014/main" id="{1B47D1BF-5304-4691-BC98-A664CBF8FD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5072507"/>
      </p:ext>
    </p:extLst>
  </p:cSld>
  <p:clrMapOvr>
    <a:masterClrMapping/>
  </p:clrMapOvr>
  <mc:AlternateContent xmlns:mc="http://schemas.openxmlformats.org/markup-compatibility/2006" xmlns:p14="http://schemas.microsoft.com/office/powerpoint/2010/main">
    <mc:Choice Requires="p14">
      <p:transition spd="slow" p14:dur="2000" advTm="123559"/>
    </mc:Choice>
    <mc:Fallback xmlns="">
      <p:transition spd="slow" advTm="12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3CD0-3564-4063-A12F-23CBD011531A}"/>
              </a:ext>
            </a:extLst>
          </p:cNvPr>
          <p:cNvSpPr>
            <a:spLocks noGrp="1"/>
          </p:cNvSpPr>
          <p:nvPr>
            <p:ph type="title"/>
          </p:nvPr>
        </p:nvSpPr>
        <p:spPr>
          <a:xfrm>
            <a:off x="838200" y="365126"/>
            <a:ext cx="10515600" cy="943558"/>
          </a:xfrm>
        </p:spPr>
        <p:txBody>
          <a:bodyPr/>
          <a:lstStyle/>
          <a:p>
            <a:r>
              <a:rPr lang="en-US" dirty="0"/>
              <a:t>Questions: is this a close case? </a:t>
            </a:r>
          </a:p>
        </p:txBody>
      </p:sp>
      <p:sp>
        <p:nvSpPr>
          <p:cNvPr id="3" name="Content Placeholder 2">
            <a:extLst>
              <a:ext uri="{FF2B5EF4-FFF2-40B4-BE49-F238E27FC236}">
                <a16:creationId xmlns:a16="http://schemas.microsoft.com/office/drawing/2014/main" id="{74C77405-4EA2-4149-97C1-755CA84F0FD9}"/>
              </a:ext>
            </a:extLst>
          </p:cNvPr>
          <p:cNvSpPr>
            <a:spLocks noGrp="1"/>
          </p:cNvSpPr>
          <p:nvPr>
            <p:ph idx="1"/>
          </p:nvPr>
        </p:nvSpPr>
        <p:spPr>
          <a:xfrm>
            <a:off x="838200" y="1308684"/>
            <a:ext cx="10515600" cy="4868279"/>
          </a:xfrm>
        </p:spPr>
        <p:txBody>
          <a:bodyPr/>
          <a:lstStyle/>
          <a:p>
            <a:r>
              <a:rPr lang="en-US" dirty="0"/>
              <a:t>The CB points out the Chancery Court and the Supreme Court disagreed on this case.</a:t>
            </a:r>
          </a:p>
          <a:p>
            <a:r>
              <a:rPr lang="en-US" dirty="0"/>
              <a:t>The Delaware Supreme Court says it agrees with the Chancery Court that it is a close case. Do they mean this, or is this just a recognition that they often defer to the Chancery Court? </a:t>
            </a:r>
          </a:p>
          <a:p>
            <a:r>
              <a:rPr lang="en-US" dirty="0"/>
              <a:t>Some reactions to the case noted that it was a rare or unusual case where the Supreme Court overruled the Chancery Court.</a:t>
            </a:r>
          </a:p>
          <a:p>
            <a:r>
              <a:rPr lang="en-US" dirty="0"/>
              <a:t>Note that this is yet another case where the court declines to set out a bright line rule. This issue of independence is a fuzzy legal concept. The fuzziness of the concept makes compliance harder.</a:t>
            </a:r>
          </a:p>
        </p:txBody>
      </p:sp>
      <p:pic>
        <p:nvPicPr>
          <p:cNvPr id="4" name="Audio 3">
            <a:hlinkClick r:id="" action="ppaction://media"/>
            <a:extLst>
              <a:ext uri="{FF2B5EF4-FFF2-40B4-BE49-F238E27FC236}">
                <a16:creationId xmlns:a16="http://schemas.microsoft.com/office/drawing/2014/main" id="{38E17BB5-60CD-47BB-A37B-BC63714471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5811535"/>
      </p:ext>
    </p:extLst>
  </p:cSld>
  <p:clrMapOvr>
    <a:masterClrMapping/>
  </p:clrMapOvr>
  <mc:AlternateContent xmlns:mc="http://schemas.openxmlformats.org/markup-compatibility/2006" xmlns:p14="http://schemas.microsoft.com/office/powerpoint/2010/main">
    <mc:Choice Requires="p14">
      <p:transition spd="slow" p14:dur="2000" advTm="204608"/>
    </mc:Choice>
    <mc:Fallback xmlns="">
      <p:transition spd="slow" advTm="20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F034-DC49-69F2-8BE2-A51217A70495}"/>
              </a:ext>
            </a:extLst>
          </p:cNvPr>
          <p:cNvSpPr>
            <a:spLocks noGrp="1"/>
          </p:cNvSpPr>
          <p:nvPr>
            <p:ph type="title"/>
          </p:nvPr>
        </p:nvSpPr>
        <p:spPr>
          <a:xfrm>
            <a:off x="838200" y="365125"/>
            <a:ext cx="10515600" cy="1052195"/>
          </a:xfrm>
        </p:spPr>
        <p:txBody>
          <a:bodyPr>
            <a:normAutofit fontScale="90000"/>
          </a:bodyPr>
          <a:lstStyle/>
          <a:p>
            <a:r>
              <a:rPr lang="en-US" dirty="0"/>
              <a:t>United Food and Commercial Workers Union v. Zuckerberg (Del. 2021)</a:t>
            </a:r>
          </a:p>
        </p:txBody>
      </p:sp>
      <p:sp>
        <p:nvSpPr>
          <p:cNvPr id="3" name="Content Placeholder 2">
            <a:extLst>
              <a:ext uri="{FF2B5EF4-FFF2-40B4-BE49-F238E27FC236}">
                <a16:creationId xmlns:a16="http://schemas.microsoft.com/office/drawing/2014/main" id="{314BDCDA-B19E-9B55-39BB-552370D159B0}"/>
              </a:ext>
            </a:extLst>
          </p:cNvPr>
          <p:cNvSpPr>
            <a:spLocks noGrp="1"/>
          </p:cNvSpPr>
          <p:nvPr>
            <p:ph idx="1"/>
          </p:nvPr>
        </p:nvSpPr>
        <p:spPr>
          <a:xfrm>
            <a:off x="838200" y="1481328"/>
            <a:ext cx="10515600" cy="4695635"/>
          </a:xfrm>
        </p:spPr>
        <p:txBody>
          <a:bodyPr>
            <a:normAutofit lnSpcReduction="10000"/>
          </a:bodyPr>
          <a:lstStyle/>
          <a:p>
            <a:r>
              <a:rPr lang="en-US" dirty="0"/>
              <a:t>On the independence issue the Court said: "A variety of motivations, including friendship, may influence the demand futility inquiry. But, to render a director unable to consider demand, </a:t>
            </a:r>
            <a:r>
              <a:rPr lang="en-US" b="1" dirty="0"/>
              <a:t>a relationship must be of a bias-producing nature</a:t>
            </a:r>
            <a:r>
              <a:rPr lang="en-US" dirty="0"/>
              <a:t>." </a:t>
            </a:r>
          </a:p>
          <a:p>
            <a:r>
              <a:rPr lang="en-US" dirty="0"/>
              <a:t>Alleging that a director had a "personal friendship" with someone else, or that a director had an "outside business relationship," are "insufficient to raise a reasonable doubt" that the director lacked independence. "Consistent with [the] predicate materiality requirement, the existence of some financial ties between the interested party and the director, without more, is not disqualifying.“</a:t>
            </a:r>
          </a:p>
          <a:p>
            <a:r>
              <a:rPr lang="en-US" dirty="0"/>
              <a:t>The concept of independence is thus rather fluid and indeterminate, like the concept of control.</a:t>
            </a:r>
          </a:p>
          <a:p>
            <a:endParaRPr lang="en-US" dirty="0"/>
          </a:p>
        </p:txBody>
      </p:sp>
      <p:pic>
        <p:nvPicPr>
          <p:cNvPr id="4" name="Audio 3">
            <a:hlinkClick r:id="" action="ppaction://media"/>
            <a:extLst>
              <a:ext uri="{FF2B5EF4-FFF2-40B4-BE49-F238E27FC236}">
                <a16:creationId xmlns:a16="http://schemas.microsoft.com/office/drawing/2014/main" id="{BCA878F5-B49E-E374-1E37-BB101757C3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49720430"/>
      </p:ext>
    </p:extLst>
  </p:cSld>
  <p:clrMapOvr>
    <a:masterClrMapping/>
  </p:clrMapOvr>
  <mc:AlternateContent xmlns:mc="http://schemas.openxmlformats.org/markup-compatibility/2006">
    <mc:Choice xmlns:p14="http://schemas.microsoft.com/office/powerpoint/2010/main" Requires="p14">
      <p:transition spd="slow" p14:dur="2000" advTm="261126"/>
    </mc:Choice>
    <mc:Fallback>
      <p:transition spd="slow" advTm="261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TotalTime>
  <Words>736</Words>
  <Application>Microsoft Office PowerPoint</Application>
  <PresentationFormat>Widescreen</PresentationFormat>
  <Paragraphs>27</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2022</vt:lpstr>
      <vt:lpstr>Director independence</vt:lpstr>
      <vt:lpstr>Delaware County Employees v Sanchez (Delaware 2015)(en banc)</vt:lpstr>
      <vt:lpstr>Sanchez: allegations about Alan Jackson</vt:lpstr>
      <vt:lpstr>Sanchez: the court’s assessment of the allegations</vt:lpstr>
      <vt:lpstr>Questions: is this a close case? </vt:lpstr>
      <vt:lpstr>United Food and Commercial Workers Union v. Zuckerberg (Del.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47</cp:revision>
  <dcterms:created xsi:type="dcterms:W3CDTF">2020-07-08T16:23:45Z</dcterms:created>
  <dcterms:modified xsi:type="dcterms:W3CDTF">2022-10-28T21:32:37Z</dcterms:modified>
</cp:coreProperties>
</file>