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5" r:id="rId4"/>
    <p:sldId id="266" r:id="rId5"/>
    <p:sldId id="267" r:id="rId6"/>
    <p:sldId id="269" r:id="rId7"/>
    <p:sldId id="270" r:id="rId8"/>
    <p:sldId id="271"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1" d="100"/>
          <a:sy n="71" d="100"/>
        </p:scale>
        <p:origin x="56" y="2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Mindbody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1A2D3FFF-6AC4-5AA3-AE4A-1F780ACD2E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29245"/>
    </mc:Choice>
    <mc:Fallback>
      <p:transition spd="slow" advTm="2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D3BB-7E38-439F-AD52-D844495FCB5A}"/>
              </a:ext>
            </a:extLst>
          </p:cNvPr>
          <p:cNvSpPr>
            <a:spLocks noGrp="1"/>
          </p:cNvSpPr>
          <p:nvPr>
            <p:ph type="title"/>
          </p:nvPr>
        </p:nvSpPr>
        <p:spPr>
          <a:xfrm>
            <a:off x="838200" y="365126"/>
            <a:ext cx="10515600" cy="989850"/>
          </a:xfrm>
        </p:spPr>
        <p:txBody>
          <a:bodyPr>
            <a:normAutofit fontScale="90000"/>
          </a:bodyPr>
          <a:lstStyle/>
          <a:p>
            <a:r>
              <a:rPr lang="en-US" dirty="0"/>
              <a:t>In Re Mindbody, Inc. Stockholders Litigation (Del. Ch. 2020): the claims</a:t>
            </a:r>
          </a:p>
        </p:txBody>
      </p:sp>
      <p:sp>
        <p:nvSpPr>
          <p:cNvPr id="3" name="Content Placeholder 2">
            <a:extLst>
              <a:ext uri="{FF2B5EF4-FFF2-40B4-BE49-F238E27FC236}">
                <a16:creationId xmlns:a16="http://schemas.microsoft.com/office/drawing/2014/main" id="{3E3912BF-6C26-4DC1-8BCB-59B008E6977B}"/>
              </a:ext>
            </a:extLst>
          </p:cNvPr>
          <p:cNvSpPr>
            <a:spLocks noGrp="1"/>
          </p:cNvSpPr>
          <p:nvPr>
            <p:ph idx="1"/>
          </p:nvPr>
        </p:nvSpPr>
        <p:spPr>
          <a:xfrm>
            <a:off x="838200" y="1479665"/>
            <a:ext cx="10515600" cy="4697298"/>
          </a:xfrm>
        </p:spPr>
        <p:txBody>
          <a:bodyPr>
            <a:normAutofit lnSpcReduction="10000"/>
          </a:bodyPr>
          <a:lstStyle/>
          <a:p>
            <a:r>
              <a:rPr lang="en-US" dirty="0"/>
              <a:t>The Mindbody acquisition led to an appraisal action and class action claims for breach of fiduciary duties against 3 officers/directors. Vista Equity Partners acquired Mindbody in a merger transaction for $36.50 per share. The plaintiff shareholders argued that the defendant officer/directors tilted the sale process in Vista’s favor because of their conflicts of interest: </a:t>
            </a:r>
            <a:r>
              <a:rPr lang="en-US" dirty="0" err="1"/>
              <a:t>Stollmeyer</a:t>
            </a:r>
            <a:r>
              <a:rPr lang="en-US" dirty="0"/>
              <a:t>, the CEO and Chairman was motivated by a need for liquidity  (sucking through a very small straw) and </a:t>
            </a:r>
            <a:r>
              <a:rPr lang="en-US" dirty="0" err="1"/>
              <a:t>Stollmeyer</a:t>
            </a:r>
            <a:r>
              <a:rPr lang="en-US" dirty="0"/>
              <a:t> and White, the CFO and COO were motivated by future employment with Vista, whereas </a:t>
            </a:r>
            <a:r>
              <a:rPr lang="en-US" dirty="0" err="1"/>
              <a:t>Liaw</a:t>
            </a:r>
            <a:r>
              <a:rPr lang="en-US" dirty="0"/>
              <a:t>, a nominee to the board for a venture capital investor was motivated by the investor’s wish to exit the Mindbody investment. The Court denies the motion to dismiss (except as to </a:t>
            </a:r>
            <a:r>
              <a:rPr lang="en-US" dirty="0" err="1"/>
              <a:t>Liaw</a:t>
            </a:r>
            <a:r>
              <a:rPr lang="en-US" dirty="0"/>
              <a:t>).</a:t>
            </a:r>
          </a:p>
        </p:txBody>
      </p:sp>
      <p:pic>
        <p:nvPicPr>
          <p:cNvPr id="7" name="Audio 6">
            <a:hlinkClick r:id="" action="ppaction://media"/>
            <a:extLst>
              <a:ext uri="{FF2B5EF4-FFF2-40B4-BE49-F238E27FC236}">
                <a16:creationId xmlns:a16="http://schemas.microsoft.com/office/drawing/2014/main" id="{D63180BD-61A8-4619-8882-0425E6891F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757262"/>
      </p:ext>
    </p:extLst>
  </p:cSld>
  <p:clrMapOvr>
    <a:masterClrMapping/>
  </p:clrMapOvr>
  <mc:AlternateContent xmlns:mc="http://schemas.openxmlformats.org/markup-compatibility/2006" xmlns:p14="http://schemas.microsoft.com/office/powerpoint/2010/main">
    <mc:Choice Requires="p14">
      <p:transition spd="slow" p14:dur="2000" advTm="246903"/>
    </mc:Choice>
    <mc:Fallback xmlns="">
      <p:transition spd="slow" advTm="246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BB9E-D5B0-4F79-9D1F-AC17C76F2C58}"/>
              </a:ext>
            </a:extLst>
          </p:cNvPr>
          <p:cNvSpPr>
            <a:spLocks noGrp="1"/>
          </p:cNvSpPr>
          <p:nvPr>
            <p:ph type="title"/>
          </p:nvPr>
        </p:nvSpPr>
        <p:spPr>
          <a:xfrm>
            <a:off x="838200" y="365126"/>
            <a:ext cx="10515600" cy="723842"/>
          </a:xfrm>
        </p:spPr>
        <p:txBody>
          <a:bodyPr/>
          <a:lstStyle/>
          <a:p>
            <a:r>
              <a:rPr lang="en-US" dirty="0"/>
              <a:t>In Re Mindbody Stockholders Litigation</a:t>
            </a:r>
          </a:p>
        </p:txBody>
      </p:sp>
      <p:sp>
        <p:nvSpPr>
          <p:cNvPr id="3" name="Content Placeholder 2">
            <a:extLst>
              <a:ext uri="{FF2B5EF4-FFF2-40B4-BE49-F238E27FC236}">
                <a16:creationId xmlns:a16="http://schemas.microsoft.com/office/drawing/2014/main" id="{1BC1B219-92CF-41A4-93D1-E18A8D62FFFF}"/>
              </a:ext>
            </a:extLst>
          </p:cNvPr>
          <p:cNvSpPr>
            <a:spLocks noGrp="1"/>
          </p:cNvSpPr>
          <p:nvPr>
            <p:ph idx="1"/>
          </p:nvPr>
        </p:nvSpPr>
        <p:spPr>
          <a:xfrm>
            <a:off x="838200" y="1088968"/>
            <a:ext cx="10515600" cy="5087995"/>
          </a:xfrm>
        </p:spPr>
        <p:txBody>
          <a:bodyPr/>
          <a:lstStyle/>
          <a:p>
            <a:r>
              <a:rPr lang="en-US" dirty="0"/>
              <a:t>According to the complaint, </a:t>
            </a:r>
            <a:r>
              <a:rPr lang="en-US" dirty="0" err="1"/>
              <a:t>Stollmeyer</a:t>
            </a:r>
            <a:r>
              <a:rPr lang="en-US" dirty="0"/>
              <a:t> controlled 19.8% of the voting power in Mindbody through ownership of class A shares (1 vote per share)  and class B shares (10 votes per share). IVP (</a:t>
            </a:r>
            <a:r>
              <a:rPr lang="en-US" dirty="0" err="1"/>
              <a:t>Liaw</a:t>
            </a:r>
            <a:r>
              <a:rPr lang="en-US" dirty="0"/>
              <a:t> was the general partner of IVP) controlled 24.6% of the voting power (class A and B shares). The board comprised </a:t>
            </a:r>
            <a:r>
              <a:rPr lang="en-US" dirty="0" err="1"/>
              <a:t>Stollmeyer</a:t>
            </a:r>
            <a:r>
              <a:rPr lang="en-US" dirty="0"/>
              <a:t>, </a:t>
            </a:r>
            <a:r>
              <a:rPr lang="en-US" dirty="0" err="1"/>
              <a:t>Liaw</a:t>
            </a:r>
            <a:r>
              <a:rPr lang="en-US" dirty="0"/>
              <a:t> and 6 directors who are not defendants in the lawsuit.</a:t>
            </a:r>
          </a:p>
          <a:p>
            <a:r>
              <a:rPr lang="en-US" dirty="0"/>
              <a:t>The Transaction Committee was </a:t>
            </a:r>
            <a:r>
              <a:rPr lang="en-US" dirty="0" err="1"/>
              <a:t>Stollmeyer</a:t>
            </a:r>
            <a:r>
              <a:rPr lang="en-US" dirty="0"/>
              <a:t>, </a:t>
            </a:r>
            <a:r>
              <a:rPr lang="en-US" dirty="0" err="1"/>
              <a:t>Liaw</a:t>
            </a:r>
            <a:r>
              <a:rPr lang="en-US" dirty="0"/>
              <a:t> and 2 other directors. </a:t>
            </a:r>
            <a:r>
              <a:rPr lang="en-US" dirty="0" err="1"/>
              <a:t>Stollmeyer</a:t>
            </a:r>
            <a:r>
              <a:rPr lang="en-US" dirty="0"/>
              <a:t> encouraged the hiring of </a:t>
            </a:r>
            <a:r>
              <a:rPr lang="en-US" dirty="0" err="1"/>
              <a:t>Qatalyst</a:t>
            </a:r>
            <a:r>
              <a:rPr lang="en-US" dirty="0"/>
              <a:t> as financial advisor as it had proven results with the most likely suitors. Plaintiffs argued that the committee treated Vista more favorably than other possible acquirors.</a:t>
            </a:r>
          </a:p>
        </p:txBody>
      </p:sp>
      <p:pic>
        <p:nvPicPr>
          <p:cNvPr id="7" name="Audio 6">
            <a:hlinkClick r:id="" action="ppaction://media"/>
            <a:extLst>
              <a:ext uri="{FF2B5EF4-FFF2-40B4-BE49-F238E27FC236}">
                <a16:creationId xmlns:a16="http://schemas.microsoft.com/office/drawing/2014/main" id="{304C2D9C-2C78-4443-9DB1-B25B77362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8153993"/>
      </p:ext>
    </p:extLst>
  </p:cSld>
  <p:clrMapOvr>
    <a:masterClrMapping/>
  </p:clrMapOvr>
  <mc:AlternateContent xmlns:mc="http://schemas.openxmlformats.org/markup-compatibility/2006" xmlns:p14="http://schemas.microsoft.com/office/powerpoint/2010/main">
    <mc:Choice Requires="p14">
      <p:transition spd="slow" p14:dur="2000" advTm="110912"/>
    </mc:Choice>
    <mc:Fallback xmlns="">
      <p:transition spd="slow" advTm="11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186-2769-4D3A-AA10-FD903B114E52}"/>
              </a:ext>
            </a:extLst>
          </p:cNvPr>
          <p:cNvSpPr>
            <a:spLocks noGrp="1"/>
          </p:cNvSpPr>
          <p:nvPr>
            <p:ph type="title"/>
          </p:nvPr>
        </p:nvSpPr>
        <p:spPr>
          <a:xfrm>
            <a:off x="838200" y="365125"/>
            <a:ext cx="10515600" cy="682279"/>
          </a:xfrm>
        </p:spPr>
        <p:txBody>
          <a:bodyPr>
            <a:normAutofit fontScale="90000"/>
          </a:bodyPr>
          <a:lstStyle/>
          <a:p>
            <a:r>
              <a:rPr lang="en-US" dirty="0"/>
              <a:t>In Re Mindbody: </a:t>
            </a:r>
            <a:r>
              <a:rPr lang="en-US" dirty="0" err="1"/>
              <a:t>Stollmeyer</a:t>
            </a:r>
            <a:endParaRPr lang="en-US" dirty="0"/>
          </a:p>
        </p:txBody>
      </p:sp>
      <p:sp>
        <p:nvSpPr>
          <p:cNvPr id="3" name="Content Placeholder 2">
            <a:extLst>
              <a:ext uri="{FF2B5EF4-FFF2-40B4-BE49-F238E27FC236}">
                <a16:creationId xmlns:a16="http://schemas.microsoft.com/office/drawing/2014/main" id="{B03E2821-BE07-459F-AB9E-EB8D1DE0748B}"/>
              </a:ext>
            </a:extLst>
          </p:cNvPr>
          <p:cNvSpPr>
            <a:spLocks noGrp="1"/>
          </p:cNvSpPr>
          <p:nvPr>
            <p:ph idx="1"/>
          </p:nvPr>
        </p:nvSpPr>
        <p:spPr>
          <a:xfrm>
            <a:off x="838200" y="1047405"/>
            <a:ext cx="10515600" cy="5129558"/>
          </a:xfrm>
        </p:spPr>
        <p:txBody>
          <a:bodyPr>
            <a:normAutofit fontScale="92500" lnSpcReduction="10000"/>
          </a:bodyPr>
          <a:lstStyle/>
          <a:p>
            <a:r>
              <a:rPr lang="en-US" dirty="0"/>
              <a:t>The board of directors was subject to </a:t>
            </a:r>
            <a:r>
              <a:rPr lang="en-US" i="1" dirty="0"/>
              <a:t>Revlon</a:t>
            </a:r>
            <a:r>
              <a:rPr lang="en-US" dirty="0"/>
              <a:t> duties to maximize the sale price of the corporation, but enhanced scrutiny under </a:t>
            </a:r>
            <a:r>
              <a:rPr lang="en-US" i="1" dirty="0"/>
              <a:t>Revlon</a:t>
            </a:r>
            <a:r>
              <a:rPr lang="en-US" dirty="0"/>
              <a:t> will apply unless there is Corwin cleansing. The actions of a single conflicted fiduciary can be the basis for a </a:t>
            </a:r>
            <a:r>
              <a:rPr lang="en-US" i="1" dirty="0"/>
              <a:t>Revlon</a:t>
            </a:r>
            <a:r>
              <a:rPr lang="en-US" dirty="0"/>
              <a:t> claim. (p 34).</a:t>
            </a:r>
          </a:p>
          <a:p>
            <a:r>
              <a:rPr lang="en-US" dirty="0"/>
              <a:t>VC McCormick (now Chancellor McCormick) writes : “Plaintiffs’ liquidity-driven and prospective-employment theories of conflicts work in combination to land a powerful one-two punch on </a:t>
            </a:r>
            <a:r>
              <a:rPr lang="en-US" dirty="0" err="1"/>
              <a:t>Stollmeyer</a:t>
            </a:r>
            <a:r>
              <a:rPr lang="en-US" dirty="0"/>
              <a:t>, rendering it reasonably conceivable that  </a:t>
            </a:r>
            <a:r>
              <a:rPr lang="en-US" dirty="0" err="1"/>
              <a:t>Stollmeyer</a:t>
            </a:r>
            <a:r>
              <a:rPr lang="en-US" dirty="0"/>
              <a:t> subjectively harbored interests in conflict with those of the Mindbody stockholders.” (p. 38)</a:t>
            </a:r>
          </a:p>
          <a:p>
            <a:r>
              <a:rPr lang="en-US" dirty="0"/>
              <a:t>It is reasonably conceivable that </a:t>
            </a:r>
            <a:r>
              <a:rPr lang="en-US" dirty="0" err="1"/>
              <a:t>Stollmeyer</a:t>
            </a:r>
            <a:r>
              <a:rPr lang="en-US" dirty="0"/>
              <a:t> tilted the sale process in Vista’s favor: that he provided lower guidance on revenue “for reasons unrelated to business expectations” (p. 51) (“strategically tanked” the stock price (p52)) and gave informational and strategic advantages to Vista over other potential bidders (p 53).</a:t>
            </a:r>
          </a:p>
          <a:p>
            <a:endParaRPr lang="en-US" dirty="0"/>
          </a:p>
        </p:txBody>
      </p:sp>
      <p:pic>
        <p:nvPicPr>
          <p:cNvPr id="9" name="Audio 8">
            <a:hlinkClick r:id="" action="ppaction://media"/>
            <a:extLst>
              <a:ext uri="{FF2B5EF4-FFF2-40B4-BE49-F238E27FC236}">
                <a16:creationId xmlns:a16="http://schemas.microsoft.com/office/drawing/2014/main" id="{B51073B5-1378-4E91-8E55-BFC27AEABE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4784496"/>
      </p:ext>
    </p:extLst>
  </p:cSld>
  <p:clrMapOvr>
    <a:masterClrMapping/>
  </p:clrMapOvr>
  <mc:AlternateContent xmlns:mc="http://schemas.openxmlformats.org/markup-compatibility/2006" xmlns:p14="http://schemas.microsoft.com/office/powerpoint/2010/main">
    <mc:Choice Requires="p14">
      <p:transition spd="slow" p14:dur="2000" advTm="102799"/>
    </mc:Choice>
    <mc:Fallback xmlns="">
      <p:transition spd="slow" advTm="10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ED796-BB85-4E3C-94E7-69E6EA7684BF}"/>
              </a:ext>
            </a:extLst>
          </p:cNvPr>
          <p:cNvSpPr>
            <a:spLocks noGrp="1"/>
          </p:cNvSpPr>
          <p:nvPr>
            <p:ph type="title"/>
          </p:nvPr>
        </p:nvSpPr>
        <p:spPr>
          <a:xfrm>
            <a:off x="838200" y="365126"/>
            <a:ext cx="10515600" cy="989850"/>
          </a:xfrm>
        </p:spPr>
        <p:txBody>
          <a:bodyPr/>
          <a:lstStyle/>
          <a:p>
            <a:r>
              <a:rPr lang="en-US" dirty="0"/>
              <a:t>In Re Mindbody: fraud on the board</a:t>
            </a:r>
          </a:p>
        </p:txBody>
      </p:sp>
      <p:sp>
        <p:nvSpPr>
          <p:cNvPr id="3" name="Content Placeholder 2">
            <a:extLst>
              <a:ext uri="{FF2B5EF4-FFF2-40B4-BE49-F238E27FC236}">
                <a16:creationId xmlns:a16="http://schemas.microsoft.com/office/drawing/2014/main" id="{A9149351-6DB7-46DF-A093-92169BAB32DC}"/>
              </a:ext>
            </a:extLst>
          </p:cNvPr>
          <p:cNvSpPr>
            <a:spLocks noGrp="1"/>
          </p:cNvSpPr>
          <p:nvPr>
            <p:ph idx="1"/>
          </p:nvPr>
        </p:nvSpPr>
        <p:spPr>
          <a:xfrm>
            <a:off x="838200" y="1354976"/>
            <a:ext cx="10515600" cy="4821987"/>
          </a:xfrm>
        </p:spPr>
        <p:txBody>
          <a:bodyPr>
            <a:normAutofit lnSpcReduction="10000"/>
          </a:bodyPr>
          <a:lstStyle/>
          <a:p>
            <a:r>
              <a:rPr lang="en-US" dirty="0"/>
              <a:t>Defendants argued that to proceed plaintiffs would need to allege that a majority of the board that approved the merger was interested or lacked independence.  The court follows a </a:t>
            </a:r>
            <a:r>
              <a:rPr lang="en-US" i="1" dirty="0"/>
              <a:t>City of Fort Myers General Employees Pension Fund v Haley</a:t>
            </a:r>
            <a:r>
              <a:rPr lang="en-US" dirty="0"/>
              <a:t> (Del. 2020) where the Delaware Supreme Court found that a CEO’s failure to disclose post-merger compensation was material. </a:t>
            </a:r>
          </a:p>
          <a:p>
            <a:r>
              <a:rPr lang="en-US" dirty="0"/>
              <a:t>VC McCormick writes: “As Haley illustrates, fraud-on-the-board theories frequently involve two materiality inquiries—the first is whether the key fiduciary’s alleged conflicts were material to him, and the second is whether the board would have viewed information concerning those alleged conflicts as material.”(p 59) Mindbody may be a more serious case as there are allegations supporting an inference </a:t>
            </a:r>
            <a:r>
              <a:rPr lang="en-US" dirty="0" err="1"/>
              <a:t>Stollmeyer</a:t>
            </a:r>
            <a:r>
              <a:rPr lang="en-US" dirty="0"/>
              <a:t> affirmatively courted Vista.</a:t>
            </a:r>
          </a:p>
        </p:txBody>
      </p:sp>
      <p:pic>
        <p:nvPicPr>
          <p:cNvPr id="9" name="Audio 8">
            <a:hlinkClick r:id="" action="ppaction://media"/>
            <a:extLst>
              <a:ext uri="{FF2B5EF4-FFF2-40B4-BE49-F238E27FC236}">
                <a16:creationId xmlns:a16="http://schemas.microsoft.com/office/drawing/2014/main" id="{5D738131-65D8-49B7-8B69-B6012734CA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7380394"/>
      </p:ext>
    </p:extLst>
  </p:cSld>
  <p:clrMapOvr>
    <a:masterClrMapping/>
  </p:clrMapOvr>
  <mc:AlternateContent xmlns:mc="http://schemas.openxmlformats.org/markup-compatibility/2006" xmlns:p14="http://schemas.microsoft.com/office/powerpoint/2010/main">
    <mc:Choice Requires="p14">
      <p:transition spd="slow" p14:dur="2000" advTm="87129"/>
    </mc:Choice>
    <mc:Fallback xmlns="">
      <p:transition spd="slow" advTm="8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221A-941C-4DB1-8E8C-72164B15CBDA}"/>
              </a:ext>
            </a:extLst>
          </p:cNvPr>
          <p:cNvSpPr>
            <a:spLocks noGrp="1"/>
          </p:cNvSpPr>
          <p:nvPr>
            <p:ph type="title"/>
          </p:nvPr>
        </p:nvSpPr>
        <p:spPr/>
        <p:txBody>
          <a:bodyPr/>
          <a:lstStyle/>
          <a:p>
            <a:r>
              <a:rPr lang="en-US" dirty="0"/>
              <a:t>In Re Mindbody: the transaction committee</a:t>
            </a:r>
          </a:p>
        </p:txBody>
      </p:sp>
      <p:sp>
        <p:nvSpPr>
          <p:cNvPr id="3" name="Content Placeholder 2">
            <a:extLst>
              <a:ext uri="{FF2B5EF4-FFF2-40B4-BE49-F238E27FC236}">
                <a16:creationId xmlns:a16="http://schemas.microsoft.com/office/drawing/2014/main" id="{E5F21361-E88F-4A38-A723-42676D92A986}"/>
              </a:ext>
            </a:extLst>
          </p:cNvPr>
          <p:cNvSpPr>
            <a:spLocks noGrp="1"/>
          </p:cNvSpPr>
          <p:nvPr>
            <p:ph idx="1"/>
          </p:nvPr>
        </p:nvSpPr>
        <p:spPr/>
        <p:txBody>
          <a:bodyPr/>
          <a:lstStyle/>
          <a:p>
            <a:r>
              <a:rPr lang="en-US" dirty="0"/>
              <a:t>The mere existence of the committee is not helpful especially given allegations that the date of formation is unclear (no Board minutes to memorialize it)(p. 62); that the committee’s mandate was narrow and did not include strategic alternatives until November 26 by which time Mindbody had hired </a:t>
            </a:r>
            <a:r>
              <a:rPr lang="en-US" dirty="0" err="1"/>
              <a:t>Qatalyst</a:t>
            </a:r>
            <a:r>
              <a:rPr lang="en-US" dirty="0"/>
              <a:t> at </a:t>
            </a:r>
            <a:r>
              <a:rPr lang="en-US" dirty="0" err="1"/>
              <a:t>Stollmeyer’s</a:t>
            </a:r>
            <a:r>
              <a:rPr lang="en-US" dirty="0"/>
              <a:t> urging and they had selected potential bidders, and the rest of the committee took a back seat while </a:t>
            </a:r>
            <a:r>
              <a:rPr lang="en-US" dirty="0" err="1"/>
              <a:t>Stollmeyer</a:t>
            </a:r>
            <a:r>
              <a:rPr lang="en-US" dirty="0"/>
              <a:t> made decisions about outreach and information to bidders and potential bidders: “it is reasonably conceivable that the Board lacked material information and failed to adequately oversee </a:t>
            </a:r>
            <a:r>
              <a:rPr lang="en-US" dirty="0" err="1"/>
              <a:t>Stollmeyer</a:t>
            </a:r>
            <a:r>
              <a:rPr lang="en-US" dirty="0"/>
              <a:t>.” (p. 63)</a:t>
            </a:r>
          </a:p>
        </p:txBody>
      </p:sp>
      <p:pic>
        <p:nvPicPr>
          <p:cNvPr id="7" name="Audio 6">
            <a:hlinkClick r:id="" action="ppaction://media"/>
            <a:extLst>
              <a:ext uri="{FF2B5EF4-FFF2-40B4-BE49-F238E27FC236}">
                <a16:creationId xmlns:a16="http://schemas.microsoft.com/office/drawing/2014/main" id="{3711B996-53EF-4D37-A93F-B3219C0F9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6773716"/>
      </p:ext>
    </p:extLst>
  </p:cSld>
  <p:clrMapOvr>
    <a:masterClrMapping/>
  </p:clrMapOvr>
  <mc:AlternateContent xmlns:mc="http://schemas.openxmlformats.org/markup-compatibility/2006" xmlns:p14="http://schemas.microsoft.com/office/powerpoint/2010/main">
    <mc:Choice Requires="p14">
      <p:transition spd="slow" p14:dur="2000" advTm="47686"/>
    </mc:Choice>
    <mc:Fallback xmlns="">
      <p:transition spd="slow" advTm="4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124A-ED43-454D-BF58-DBECF938D067}"/>
              </a:ext>
            </a:extLst>
          </p:cNvPr>
          <p:cNvSpPr>
            <a:spLocks noGrp="1"/>
          </p:cNvSpPr>
          <p:nvPr>
            <p:ph type="title"/>
          </p:nvPr>
        </p:nvSpPr>
        <p:spPr/>
        <p:txBody>
          <a:bodyPr/>
          <a:lstStyle/>
          <a:p>
            <a:r>
              <a:rPr lang="en-US" dirty="0"/>
              <a:t>In Re Mindbody: stockholder vote </a:t>
            </a:r>
          </a:p>
        </p:txBody>
      </p:sp>
      <p:sp>
        <p:nvSpPr>
          <p:cNvPr id="3" name="Content Placeholder 2">
            <a:extLst>
              <a:ext uri="{FF2B5EF4-FFF2-40B4-BE49-F238E27FC236}">
                <a16:creationId xmlns:a16="http://schemas.microsoft.com/office/drawing/2014/main" id="{B076D94F-9D7D-4F46-85E3-012451FFEEF8}"/>
              </a:ext>
            </a:extLst>
          </p:cNvPr>
          <p:cNvSpPr>
            <a:spLocks noGrp="1"/>
          </p:cNvSpPr>
          <p:nvPr>
            <p:ph idx="1"/>
          </p:nvPr>
        </p:nvSpPr>
        <p:spPr>
          <a:xfrm>
            <a:off x="838200" y="1845425"/>
            <a:ext cx="10515600" cy="4331538"/>
          </a:xfrm>
        </p:spPr>
        <p:txBody>
          <a:bodyPr/>
          <a:lstStyle/>
          <a:p>
            <a:r>
              <a:rPr lang="en-US" dirty="0"/>
              <a:t>Defendants argued the stockholder vote satisfied Corwin. Plaintiffs argued stockholders were uninformed, The VC says the plaintiff has the burden to plead disclosure deficiencies  but that one sufficiently alleged disclosure deficiency will defeat a motion to dismiss under Corwin. Here based on lack of disclosure about  </a:t>
            </a:r>
            <a:r>
              <a:rPr lang="en-US" dirty="0" err="1"/>
              <a:t>Stollmeyer’s</a:t>
            </a:r>
            <a:r>
              <a:rPr lang="en-US" dirty="0"/>
              <a:t> conflicts and dealings with Vista and the lowered revenue guidance there was more than enough to defeat a Corwin defense at the pleading stage.</a:t>
            </a:r>
          </a:p>
        </p:txBody>
      </p:sp>
      <p:pic>
        <p:nvPicPr>
          <p:cNvPr id="11" name="Audio 10">
            <a:hlinkClick r:id="" action="ppaction://media"/>
            <a:extLst>
              <a:ext uri="{FF2B5EF4-FFF2-40B4-BE49-F238E27FC236}">
                <a16:creationId xmlns:a16="http://schemas.microsoft.com/office/drawing/2014/main" id="{C6285B4F-C33C-485B-A03E-50DCAD514E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181469"/>
      </p:ext>
    </p:extLst>
  </p:cSld>
  <p:clrMapOvr>
    <a:masterClrMapping/>
  </p:clrMapOvr>
  <mc:AlternateContent xmlns:mc="http://schemas.openxmlformats.org/markup-compatibility/2006" xmlns:p14="http://schemas.microsoft.com/office/powerpoint/2010/main">
    <mc:Choice Requires="p14">
      <p:transition spd="slow" p14:dur="2000" advTm="40951"/>
    </mc:Choice>
    <mc:Fallback xmlns="">
      <p:transition spd="slow" advTm="4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C51B-B17B-432E-8B66-64C4008DDE35}"/>
              </a:ext>
            </a:extLst>
          </p:cNvPr>
          <p:cNvSpPr>
            <a:spLocks noGrp="1"/>
          </p:cNvSpPr>
          <p:nvPr>
            <p:ph type="title"/>
          </p:nvPr>
        </p:nvSpPr>
        <p:spPr/>
        <p:txBody>
          <a:bodyPr/>
          <a:lstStyle/>
          <a:p>
            <a:r>
              <a:rPr lang="en-US" dirty="0"/>
              <a:t>In Re Mindbody: White and </a:t>
            </a:r>
            <a:r>
              <a:rPr lang="en-US" dirty="0" err="1"/>
              <a:t>Liaw</a:t>
            </a:r>
            <a:endParaRPr lang="en-US" dirty="0"/>
          </a:p>
        </p:txBody>
      </p:sp>
      <p:sp>
        <p:nvSpPr>
          <p:cNvPr id="3" name="Content Placeholder 2">
            <a:extLst>
              <a:ext uri="{FF2B5EF4-FFF2-40B4-BE49-F238E27FC236}">
                <a16:creationId xmlns:a16="http://schemas.microsoft.com/office/drawing/2014/main" id="{021F4CEE-10AB-47D8-B4CA-BF10D91C1EED}"/>
              </a:ext>
            </a:extLst>
          </p:cNvPr>
          <p:cNvSpPr>
            <a:spLocks noGrp="1"/>
          </p:cNvSpPr>
          <p:nvPr>
            <p:ph idx="1"/>
          </p:nvPr>
        </p:nvSpPr>
        <p:spPr/>
        <p:txBody>
          <a:bodyPr/>
          <a:lstStyle/>
          <a:p>
            <a:r>
              <a:rPr lang="en-US" dirty="0"/>
              <a:t>White was an officer and not a director and does not benefit from exculpation under DGCL §102(b)(7) (p. 80). The court found it was reasonably conceivable he acted with gross negligence (his involvement with the lowered earnings guidance and giving advantages to Vista).</a:t>
            </a:r>
          </a:p>
          <a:p>
            <a:r>
              <a:rPr lang="en-US" dirty="0"/>
              <a:t>The liquidity-driven conflicts argument as to </a:t>
            </a:r>
            <a:r>
              <a:rPr lang="en-US" dirty="0" err="1"/>
              <a:t>Liaw</a:t>
            </a:r>
            <a:r>
              <a:rPr lang="en-US" dirty="0"/>
              <a:t> is rejected, and even if he was conflicted the complaint does not support an inference that he took any action to tilt the process towards his personal interest. The complaint is dismissed with respect to </a:t>
            </a:r>
            <a:r>
              <a:rPr lang="en-US" dirty="0" err="1"/>
              <a:t>Liaw</a:t>
            </a:r>
            <a:r>
              <a:rPr lang="en-US" dirty="0"/>
              <a:t>.</a:t>
            </a:r>
          </a:p>
        </p:txBody>
      </p:sp>
      <p:pic>
        <p:nvPicPr>
          <p:cNvPr id="9" name="Audio 8">
            <a:hlinkClick r:id="" action="ppaction://media"/>
            <a:extLst>
              <a:ext uri="{FF2B5EF4-FFF2-40B4-BE49-F238E27FC236}">
                <a16:creationId xmlns:a16="http://schemas.microsoft.com/office/drawing/2014/main" id="{5918DD96-FA01-4C1C-B8C0-1863DF760D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1751103"/>
      </p:ext>
    </p:extLst>
  </p:cSld>
  <p:clrMapOvr>
    <a:masterClrMapping/>
  </p:clrMapOvr>
  <mc:AlternateContent xmlns:mc="http://schemas.openxmlformats.org/markup-compatibility/2006" xmlns:p14="http://schemas.microsoft.com/office/powerpoint/2010/main">
    <mc:Choice Requires="p14">
      <p:transition spd="slow" p14:dur="2000" advTm="154439"/>
    </mc:Choice>
    <mc:Fallback xmlns="">
      <p:transition spd="slow" advTm="154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91FBB-8E7B-4D0B-A1F2-91DDEE4B7E2E}"/>
              </a:ext>
            </a:extLst>
          </p:cNvPr>
          <p:cNvSpPr>
            <a:spLocks noGrp="1"/>
          </p:cNvSpPr>
          <p:nvPr>
            <p:ph type="title"/>
          </p:nvPr>
        </p:nvSpPr>
        <p:spPr>
          <a:xfrm>
            <a:off x="838200" y="365126"/>
            <a:ext cx="10515600" cy="557588"/>
          </a:xfrm>
        </p:spPr>
        <p:txBody>
          <a:bodyPr>
            <a:normAutofit fontScale="90000"/>
          </a:bodyPr>
          <a:lstStyle/>
          <a:p>
            <a:r>
              <a:rPr lang="en-US" dirty="0"/>
              <a:t>Some thoughts/conclusions</a:t>
            </a:r>
          </a:p>
        </p:txBody>
      </p:sp>
      <p:sp>
        <p:nvSpPr>
          <p:cNvPr id="3" name="Content Placeholder 2">
            <a:extLst>
              <a:ext uri="{FF2B5EF4-FFF2-40B4-BE49-F238E27FC236}">
                <a16:creationId xmlns:a16="http://schemas.microsoft.com/office/drawing/2014/main" id="{127A8AFE-A0B8-447C-8803-F4C2A1E7C7DC}"/>
              </a:ext>
            </a:extLst>
          </p:cNvPr>
          <p:cNvSpPr>
            <a:spLocks noGrp="1"/>
          </p:cNvSpPr>
          <p:nvPr>
            <p:ph idx="1"/>
          </p:nvPr>
        </p:nvSpPr>
        <p:spPr>
          <a:xfrm>
            <a:off x="838200" y="1030778"/>
            <a:ext cx="10515600" cy="5146185"/>
          </a:xfrm>
        </p:spPr>
        <p:txBody>
          <a:bodyPr>
            <a:normAutofit fontScale="92500" lnSpcReduction="20000"/>
          </a:bodyPr>
          <a:lstStyle/>
          <a:p>
            <a:r>
              <a:rPr lang="en-US" dirty="0"/>
              <a:t>It is a long opinion, but counteracts the impression we get of some of the cases reading only very edited excerpts of opinions focused on the details of the doctrine.</a:t>
            </a:r>
          </a:p>
          <a:p>
            <a:r>
              <a:rPr lang="en-US" dirty="0"/>
              <a:t>Compare this case with Smith v Van </a:t>
            </a:r>
            <a:r>
              <a:rPr lang="en-US" dirty="0" err="1"/>
              <a:t>Gorkom</a:t>
            </a:r>
            <a:r>
              <a:rPr lang="en-US" dirty="0"/>
              <a:t> (e.g. p 46 liquidity is complicated as a source of conflict though “rational economic actors sometimes do place greater value on being able to access their wealth than on accumulating their wealth).</a:t>
            </a:r>
          </a:p>
          <a:p>
            <a:r>
              <a:rPr lang="en-US" dirty="0"/>
              <a:t>Notice the very detailed story, supported with specific factual allegations, the plaintiffs produce to substantiate their claims (CF. Boeing).</a:t>
            </a:r>
          </a:p>
          <a:p>
            <a:r>
              <a:rPr lang="en-US" dirty="0"/>
              <a:t>Notice also how the VC makes clear that the results in different cases are affected by the specific factual context of the decisions (e.g. the discussion of In re Synthes on pp 41-44 noting that in that case </a:t>
            </a:r>
            <a:r>
              <a:rPr lang="en-US" dirty="0" err="1"/>
              <a:t>Strine</a:t>
            </a:r>
            <a:r>
              <a:rPr lang="en-US" dirty="0"/>
              <a:t> was reacting to a very poorly drafted complaint).</a:t>
            </a:r>
          </a:p>
          <a:p>
            <a:r>
              <a:rPr lang="en-US" dirty="0"/>
              <a:t>The case illustrates the importance of disclosure with respect to board decisions and stockholder votes.</a:t>
            </a:r>
          </a:p>
        </p:txBody>
      </p:sp>
      <p:pic>
        <p:nvPicPr>
          <p:cNvPr id="7" name="Audio 6">
            <a:hlinkClick r:id="" action="ppaction://media"/>
            <a:extLst>
              <a:ext uri="{FF2B5EF4-FFF2-40B4-BE49-F238E27FC236}">
                <a16:creationId xmlns:a16="http://schemas.microsoft.com/office/drawing/2014/main" id="{B81C6B79-127E-457C-B60A-F08B2E3886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3512685"/>
      </p:ext>
    </p:extLst>
  </p:cSld>
  <p:clrMapOvr>
    <a:masterClrMapping/>
  </p:clrMapOvr>
  <mc:AlternateContent xmlns:mc="http://schemas.openxmlformats.org/markup-compatibility/2006" xmlns:p14="http://schemas.microsoft.com/office/powerpoint/2010/main">
    <mc:Choice Requires="p14">
      <p:transition spd="slow" p14:dur="2000" advTm="401737"/>
    </mc:Choice>
    <mc:Fallback xmlns="">
      <p:transition spd="slow" advTm="40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3183</TotalTime>
  <Words>1080</Words>
  <Application>Microsoft Office PowerPoint</Application>
  <PresentationFormat>Widescreen</PresentationFormat>
  <Paragraphs>27</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2022</vt:lpstr>
      <vt:lpstr>In Re Mindbody, Inc. Stockholders Litigation (Del. Ch. 2020): the claims</vt:lpstr>
      <vt:lpstr>In Re Mindbody Stockholders Litigation</vt:lpstr>
      <vt:lpstr>In Re Mindbody: Stollmeyer</vt:lpstr>
      <vt:lpstr>In Re Mindbody: fraud on the board</vt:lpstr>
      <vt:lpstr>In Re Mindbody: the transaction committee</vt:lpstr>
      <vt:lpstr>In Re Mindbody: stockholder vote </vt:lpstr>
      <vt:lpstr>In Re Mindbody: White and Liaw</vt:lpstr>
      <vt:lpstr>Some thoughts/conclusions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84</cp:revision>
  <dcterms:created xsi:type="dcterms:W3CDTF">2020-07-08T16:23:45Z</dcterms:created>
  <dcterms:modified xsi:type="dcterms:W3CDTF">2022-10-19T15:30:58Z</dcterms:modified>
</cp:coreProperties>
</file>