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1" r:id="rId5"/>
    <p:sldId id="262" r:id="rId6"/>
    <p:sldId id="259" r:id="rId7"/>
    <p:sldId id="260" r:id="rId8"/>
    <p:sldId id="263" r:id="rId9"/>
    <p:sldId id="264" r:id="rId10"/>
    <p:sldId id="268" r:id="rId11"/>
    <p:sldId id="265" r:id="rId12"/>
    <p:sldId id="266" r:id="rId13"/>
    <p:sldId id="26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2" d="100"/>
          <a:sy n="72" d="100"/>
        </p:scale>
        <p:origin x="56" y="23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9/1/2022</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9/1/2022</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9/1/2022</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9/1/2022</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9/1/2022</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9/1/2022</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9/1/2022</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9/1/2022</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9/1/2022</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9/1/2022</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9/1/2022</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9/1/2022</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hyperlink" Target="https://www.uniformlaws.org/committees/community-home?CommunityKey=52456941-7883-47a5-91b6-d2f086d0bb44"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dirty="0"/>
              <a:t>Bradley Business Associations 2022</a:t>
            </a:r>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RUPA </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5" name="Audio 4">
            <a:hlinkClick r:id="" action="ppaction://media"/>
            <a:extLst>
              <a:ext uri="{FF2B5EF4-FFF2-40B4-BE49-F238E27FC236}">
                <a16:creationId xmlns:a16="http://schemas.microsoft.com/office/drawing/2014/main" id="{BE0A99CA-6B21-4B53-874F-D523BC8B0B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xmlns:p14="http://schemas.microsoft.com/office/powerpoint/2010/main">
    <mc:Choice Requires="p14">
      <p:transition spd="slow" p14:dur="2000" advTm="7613"/>
    </mc:Choice>
    <mc:Fallback xmlns="">
      <p:transition spd="slow" advTm="7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A92D4-5CEC-481D-9BB8-C7F84D57E16C}"/>
              </a:ext>
            </a:extLst>
          </p:cNvPr>
          <p:cNvSpPr>
            <a:spLocks noGrp="1"/>
          </p:cNvSpPr>
          <p:nvPr>
            <p:ph type="title"/>
          </p:nvPr>
        </p:nvSpPr>
        <p:spPr>
          <a:xfrm>
            <a:off x="838200" y="365125"/>
            <a:ext cx="10515600" cy="956599"/>
          </a:xfrm>
        </p:spPr>
        <p:txBody>
          <a:bodyPr>
            <a:normAutofit fontScale="90000"/>
          </a:bodyPr>
          <a:lstStyle/>
          <a:p>
            <a:r>
              <a:rPr lang="en-US" dirty="0"/>
              <a:t>Duties of partners: fiduciary duties</a:t>
            </a:r>
            <a:br>
              <a:rPr lang="en-US" dirty="0"/>
            </a:br>
            <a:endParaRPr lang="en-US" dirty="0"/>
          </a:p>
        </p:txBody>
      </p:sp>
      <p:sp>
        <p:nvSpPr>
          <p:cNvPr id="3" name="Content Placeholder 2">
            <a:extLst>
              <a:ext uri="{FF2B5EF4-FFF2-40B4-BE49-F238E27FC236}">
                <a16:creationId xmlns:a16="http://schemas.microsoft.com/office/drawing/2014/main" id="{49C6AAAA-2917-4046-979F-51019BE60B6F}"/>
              </a:ext>
            </a:extLst>
          </p:cNvPr>
          <p:cNvSpPr>
            <a:spLocks noGrp="1"/>
          </p:cNvSpPr>
          <p:nvPr>
            <p:ph idx="1"/>
          </p:nvPr>
        </p:nvSpPr>
        <p:spPr>
          <a:xfrm>
            <a:off x="838200" y="1088967"/>
            <a:ext cx="10515600" cy="5087996"/>
          </a:xfrm>
        </p:spPr>
        <p:txBody>
          <a:bodyPr>
            <a:normAutofit fontScale="85000" lnSpcReduction="20000"/>
          </a:bodyPr>
          <a:lstStyle/>
          <a:p>
            <a:r>
              <a:rPr lang="en-US" dirty="0"/>
              <a:t>Partners owe fiduciary duties of loyalty and care to the partnership and to the other partners (FL. Stats. §620.8404).</a:t>
            </a:r>
          </a:p>
          <a:p>
            <a:r>
              <a:rPr lang="en-US" dirty="0"/>
              <a:t>The duty of care “is limited to refraining from engaging in grossly negligent or reckless conduct, intentional misconduct, or a knowing violation of law.” (FL. Stats. §620.8404(3)).</a:t>
            </a:r>
          </a:p>
          <a:p>
            <a:r>
              <a:rPr lang="en-US" dirty="0"/>
              <a:t>The duty of loyalty “is limited to the following:</a:t>
            </a:r>
          </a:p>
          <a:p>
            <a:r>
              <a:rPr lang="en-US" dirty="0"/>
              <a:t>(a) To account to the partnership and hold as trustee for the partnership any property, profit, or benefit derived by the partner in the conduct and winding up of the partnership business or derived from a use by the partner of partnership property, including the appropriation of a partnership opportunity;</a:t>
            </a:r>
          </a:p>
          <a:p>
            <a:r>
              <a:rPr lang="en-US" dirty="0"/>
              <a:t>(b) To refrain from dealing with the partnership in the conduct or winding up of the partnership business as or on behalf of a party having an interest adverse to the partnership; and</a:t>
            </a:r>
          </a:p>
          <a:p>
            <a:r>
              <a:rPr lang="en-US" dirty="0"/>
              <a:t>(c) To refrain from competing with the partnership in the conduct of the partnership business before the dissolution of the partnership.” (FL. Stats. §620.8404(2)).</a:t>
            </a:r>
          </a:p>
        </p:txBody>
      </p:sp>
      <p:pic>
        <p:nvPicPr>
          <p:cNvPr id="4" name="Audio 3">
            <a:hlinkClick r:id="" action="ppaction://media"/>
            <a:extLst>
              <a:ext uri="{FF2B5EF4-FFF2-40B4-BE49-F238E27FC236}">
                <a16:creationId xmlns:a16="http://schemas.microsoft.com/office/drawing/2014/main" id="{F8217719-1A1D-4399-8B99-8956E232C71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81945630"/>
      </p:ext>
    </p:extLst>
  </p:cSld>
  <p:clrMapOvr>
    <a:masterClrMapping/>
  </p:clrMapOvr>
  <mc:AlternateContent xmlns:mc="http://schemas.openxmlformats.org/markup-compatibility/2006" xmlns:p14="http://schemas.microsoft.com/office/powerpoint/2010/main">
    <mc:Choice Requires="p14">
      <p:transition spd="slow" p14:dur="2000" advTm="82600"/>
    </mc:Choice>
    <mc:Fallback xmlns="">
      <p:transition spd="slow" advTm="82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581F3-14EF-4FDA-8178-9DCC1857407C}"/>
              </a:ext>
            </a:extLst>
          </p:cNvPr>
          <p:cNvSpPr>
            <a:spLocks noGrp="1"/>
          </p:cNvSpPr>
          <p:nvPr>
            <p:ph type="title"/>
          </p:nvPr>
        </p:nvSpPr>
        <p:spPr>
          <a:xfrm>
            <a:off x="838200" y="365126"/>
            <a:ext cx="10515600" cy="923348"/>
          </a:xfrm>
        </p:spPr>
        <p:txBody>
          <a:bodyPr>
            <a:normAutofit fontScale="90000"/>
          </a:bodyPr>
          <a:lstStyle/>
          <a:p>
            <a:r>
              <a:rPr lang="en-US" dirty="0"/>
              <a:t>Florida RUPA: Who has authority to bind the business to contracts?</a:t>
            </a:r>
            <a:br>
              <a:rPr lang="en-US" dirty="0"/>
            </a:br>
            <a:r>
              <a:rPr lang="en-US" dirty="0"/>
              <a:t> </a:t>
            </a:r>
          </a:p>
        </p:txBody>
      </p:sp>
      <p:sp>
        <p:nvSpPr>
          <p:cNvPr id="3" name="Content Placeholder 2">
            <a:extLst>
              <a:ext uri="{FF2B5EF4-FFF2-40B4-BE49-F238E27FC236}">
                <a16:creationId xmlns:a16="http://schemas.microsoft.com/office/drawing/2014/main" id="{1EB191FE-2ABC-4D8D-9396-AAA09AFB9CC1}"/>
              </a:ext>
            </a:extLst>
          </p:cNvPr>
          <p:cNvSpPr>
            <a:spLocks noGrp="1"/>
          </p:cNvSpPr>
          <p:nvPr>
            <p:ph idx="1"/>
          </p:nvPr>
        </p:nvSpPr>
        <p:spPr>
          <a:xfrm>
            <a:off x="838200" y="1230284"/>
            <a:ext cx="10515600" cy="4946679"/>
          </a:xfrm>
        </p:spPr>
        <p:txBody>
          <a:bodyPr>
            <a:normAutofit fontScale="92500" lnSpcReduction="20000"/>
          </a:bodyPr>
          <a:lstStyle/>
          <a:p>
            <a:r>
              <a:rPr lang="en-US" dirty="0"/>
              <a:t>FL. Stats. §620.8301: “Subject to the effect of a statement of partnership authority under s. 620.8303:</a:t>
            </a:r>
          </a:p>
          <a:p>
            <a:r>
              <a:rPr lang="en-US" dirty="0"/>
              <a:t>(1) Each partner is an agent of the partnership for the purpose of its business. An act of a partner, including the execution of an instrument in the partnership name, for </a:t>
            </a:r>
            <a:r>
              <a:rPr lang="en-US" dirty="0">
                <a:solidFill>
                  <a:srgbClr val="FF0000"/>
                </a:solidFill>
              </a:rPr>
              <a:t>apparently carrying on in the ordinary course of partnership business or business of the kind carried on by the partnership</a:t>
            </a:r>
            <a:r>
              <a:rPr lang="en-US" dirty="0"/>
              <a:t>, in the geographic area in which the partnership operates, binds the partnership </a:t>
            </a:r>
            <a:r>
              <a:rPr lang="en-US" dirty="0">
                <a:solidFill>
                  <a:srgbClr val="FF0000"/>
                </a:solidFill>
              </a:rPr>
              <a:t>unless the partner had no authority </a:t>
            </a:r>
            <a:r>
              <a:rPr lang="en-US" dirty="0"/>
              <a:t>to act for the partnership in the particular matter </a:t>
            </a:r>
            <a:r>
              <a:rPr lang="en-US" u="sng" dirty="0"/>
              <a:t>and</a:t>
            </a:r>
            <a:r>
              <a:rPr lang="en-US" dirty="0"/>
              <a:t> the person with whom the partner was dealing </a:t>
            </a:r>
            <a:r>
              <a:rPr lang="en-US" dirty="0">
                <a:solidFill>
                  <a:srgbClr val="FF0000"/>
                </a:solidFill>
              </a:rPr>
              <a:t>knew or had received a notification that the partner lacked authority</a:t>
            </a:r>
            <a:r>
              <a:rPr lang="en-US" dirty="0"/>
              <a:t>.</a:t>
            </a:r>
          </a:p>
          <a:p>
            <a:r>
              <a:rPr lang="en-US" dirty="0"/>
              <a:t>(2) An act of a partner which is not apparently for carrying on in the ordinary course the partnership business or business of the kind carried on by the partnership binds the partnership only if the act was authorized by all of the other partners or is authorized by the terms of a written partnership agreement.</a:t>
            </a:r>
          </a:p>
        </p:txBody>
      </p:sp>
      <p:pic>
        <p:nvPicPr>
          <p:cNvPr id="4" name="Audio 3">
            <a:hlinkClick r:id="" action="ppaction://media"/>
            <a:extLst>
              <a:ext uri="{FF2B5EF4-FFF2-40B4-BE49-F238E27FC236}">
                <a16:creationId xmlns:a16="http://schemas.microsoft.com/office/drawing/2014/main" id="{26EB8F6D-15AC-43F0-8E33-1188019E4C9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76649215"/>
      </p:ext>
    </p:extLst>
  </p:cSld>
  <p:clrMapOvr>
    <a:masterClrMapping/>
  </p:clrMapOvr>
  <mc:AlternateContent xmlns:mc="http://schemas.openxmlformats.org/markup-compatibility/2006" xmlns:p14="http://schemas.microsoft.com/office/powerpoint/2010/main">
    <mc:Choice Requires="p14">
      <p:transition spd="slow" p14:dur="2000" advTm="71930"/>
    </mc:Choice>
    <mc:Fallback xmlns="">
      <p:transition spd="slow" advTm="71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8C5DE-361E-400C-A28C-CFFA1C841DA0}"/>
              </a:ext>
            </a:extLst>
          </p:cNvPr>
          <p:cNvSpPr>
            <a:spLocks noGrp="1"/>
          </p:cNvSpPr>
          <p:nvPr>
            <p:ph type="title"/>
          </p:nvPr>
        </p:nvSpPr>
        <p:spPr>
          <a:xfrm>
            <a:off x="838200" y="365126"/>
            <a:ext cx="10515600" cy="898410"/>
          </a:xfrm>
        </p:spPr>
        <p:txBody>
          <a:bodyPr>
            <a:normAutofit fontScale="90000"/>
          </a:bodyPr>
          <a:lstStyle/>
          <a:p>
            <a:r>
              <a:rPr lang="en-US" dirty="0"/>
              <a:t>Florida RUPA: Who is liable for debts of the firm? </a:t>
            </a:r>
            <a:br>
              <a:rPr lang="en-US" dirty="0"/>
            </a:br>
            <a:endParaRPr lang="en-US" dirty="0"/>
          </a:p>
        </p:txBody>
      </p:sp>
      <p:sp>
        <p:nvSpPr>
          <p:cNvPr id="3" name="Content Placeholder 2">
            <a:extLst>
              <a:ext uri="{FF2B5EF4-FFF2-40B4-BE49-F238E27FC236}">
                <a16:creationId xmlns:a16="http://schemas.microsoft.com/office/drawing/2014/main" id="{AA0DD7ED-6505-4C6A-BDB6-387A996DE25A}"/>
              </a:ext>
            </a:extLst>
          </p:cNvPr>
          <p:cNvSpPr>
            <a:spLocks noGrp="1"/>
          </p:cNvSpPr>
          <p:nvPr>
            <p:ph idx="1"/>
          </p:nvPr>
        </p:nvSpPr>
        <p:spPr>
          <a:xfrm>
            <a:off x="838200" y="1005840"/>
            <a:ext cx="10515600" cy="5171123"/>
          </a:xfrm>
        </p:spPr>
        <p:txBody>
          <a:bodyPr/>
          <a:lstStyle/>
          <a:p>
            <a:r>
              <a:rPr lang="en-US" dirty="0"/>
              <a:t>In a general partnership, partners are jointly and severally liable for debts of the partnership (FL. Stats. §620.8306(1)), although judgment must generally be executed against partnership assets before a creditor may pursue claims against a partner’s personal assets. (FL. Stats. §620.8307).</a:t>
            </a:r>
          </a:p>
          <a:p>
            <a:r>
              <a:rPr lang="en-US" dirty="0"/>
              <a:t>In a limited liability partnership, a partner is not personally liable for debts of the partnership solely because of their position as a partner. (FL. Stats. §620.8306(3)). A partner remains liable for her own torts. </a:t>
            </a:r>
          </a:p>
          <a:p>
            <a:endParaRPr lang="en-US" dirty="0"/>
          </a:p>
        </p:txBody>
      </p:sp>
      <p:pic>
        <p:nvPicPr>
          <p:cNvPr id="4" name="Audio 3">
            <a:hlinkClick r:id="" action="ppaction://media"/>
            <a:extLst>
              <a:ext uri="{FF2B5EF4-FFF2-40B4-BE49-F238E27FC236}">
                <a16:creationId xmlns:a16="http://schemas.microsoft.com/office/drawing/2014/main" id="{E56B0D57-9221-4EB4-B01B-25316B53D5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286357"/>
      </p:ext>
    </p:extLst>
  </p:cSld>
  <p:clrMapOvr>
    <a:masterClrMapping/>
  </p:clrMapOvr>
  <mc:AlternateContent xmlns:mc="http://schemas.openxmlformats.org/markup-compatibility/2006" xmlns:p14="http://schemas.microsoft.com/office/powerpoint/2010/main">
    <mc:Choice Requires="p14">
      <p:transition spd="slow" p14:dur="2000" advTm="71086"/>
    </mc:Choice>
    <mc:Fallback xmlns="">
      <p:transition spd="slow" advTm="71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09142-94A4-4D55-8512-8C1309A21834}"/>
              </a:ext>
            </a:extLst>
          </p:cNvPr>
          <p:cNvSpPr>
            <a:spLocks noGrp="1"/>
          </p:cNvSpPr>
          <p:nvPr>
            <p:ph type="title"/>
          </p:nvPr>
        </p:nvSpPr>
        <p:spPr>
          <a:xfrm>
            <a:off x="838200" y="365126"/>
            <a:ext cx="10515600" cy="831908"/>
          </a:xfrm>
        </p:spPr>
        <p:txBody>
          <a:bodyPr>
            <a:normAutofit fontScale="90000"/>
          </a:bodyPr>
          <a:lstStyle/>
          <a:p>
            <a:r>
              <a:rPr lang="en-US" dirty="0"/>
              <a:t>Florida RUPA: Contracting around default rules</a:t>
            </a:r>
            <a:br>
              <a:rPr lang="en-US" dirty="0"/>
            </a:br>
            <a:endParaRPr lang="en-US" dirty="0"/>
          </a:p>
        </p:txBody>
      </p:sp>
      <p:sp>
        <p:nvSpPr>
          <p:cNvPr id="3" name="Content Placeholder 2">
            <a:extLst>
              <a:ext uri="{FF2B5EF4-FFF2-40B4-BE49-F238E27FC236}">
                <a16:creationId xmlns:a16="http://schemas.microsoft.com/office/drawing/2014/main" id="{ED67807F-F177-45F7-ADEF-9F55E3674231}"/>
              </a:ext>
            </a:extLst>
          </p:cNvPr>
          <p:cNvSpPr>
            <a:spLocks noGrp="1"/>
          </p:cNvSpPr>
          <p:nvPr>
            <p:ph idx="1"/>
          </p:nvPr>
        </p:nvSpPr>
        <p:spPr>
          <a:xfrm>
            <a:off x="838200" y="1005840"/>
            <a:ext cx="10515600" cy="5171123"/>
          </a:xfrm>
        </p:spPr>
        <p:txBody>
          <a:bodyPr/>
          <a:lstStyle/>
          <a:p>
            <a:r>
              <a:rPr lang="en-US" dirty="0"/>
              <a:t>FL. Stats. §620.8103 specifies limits on the partners’ ability to contract around the partnership default rules. </a:t>
            </a:r>
          </a:p>
          <a:p>
            <a:r>
              <a:rPr lang="en-US" dirty="0"/>
              <a:t>The partnership agreement may not restrict rights of 3</a:t>
            </a:r>
            <a:r>
              <a:rPr lang="en-US" baseline="30000" dirty="0"/>
              <a:t>rd</a:t>
            </a:r>
            <a:r>
              <a:rPr lang="en-US" dirty="0"/>
              <a:t> parties under the partnership act.</a:t>
            </a:r>
          </a:p>
          <a:p>
            <a:r>
              <a:rPr lang="en-US" dirty="0"/>
              <a:t>There are limits to contracting around the partners’ fiduciary duties.</a:t>
            </a:r>
          </a:p>
        </p:txBody>
      </p:sp>
      <p:pic>
        <p:nvPicPr>
          <p:cNvPr id="4" name="Audio 3">
            <a:hlinkClick r:id="" action="ppaction://media"/>
            <a:extLst>
              <a:ext uri="{FF2B5EF4-FFF2-40B4-BE49-F238E27FC236}">
                <a16:creationId xmlns:a16="http://schemas.microsoft.com/office/drawing/2014/main" id="{2F67D273-573A-4BA6-A862-39D621F427F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32741058"/>
      </p:ext>
    </p:extLst>
  </p:cSld>
  <p:clrMapOvr>
    <a:masterClrMapping/>
  </p:clrMapOvr>
  <mc:AlternateContent xmlns:mc="http://schemas.openxmlformats.org/markup-compatibility/2006" xmlns:p14="http://schemas.microsoft.com/office/powerpoint/2010/main">
    <mc:Choice Requires="p14">
      <p:transition spd="slow" p14:dur="2000" advTm="155006"/>
    </mc:Choice>
    <mc:Fallback xmlns="">
      <p:transition spd="slow" advTm="155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0B453-A93B-42DC-A6E5-15729BE9D782}"/>
              </a:ext>
            </a:extLst>
          </p:cNvPr>
          <p:cNvSpPr>
            <a:spLocks noGrp="1"/>
          </p:cNvSpPr>
          <p:nvPr>
            <p:ph type="title"/>
          </p:nvPr>
        </p:nvSpPr>
        <p:spPr>
          <a:xfrm>
            <a:off x="838200" y="365125"/>
            <a:ext cx="10515600" cy="757093"/>
          </a:xfrm>
        </p:spPr>
        <p:txBody>
          <a:bodyPr/>
          <a:lstStyle/>
          <a:p>
            <a:r>
              <a:rPr lang="en-US" dirty="0"/>
              <a:t>RUPA – </a:t>
            </a:r>
            <a:r>
              <a:rPr lang="en-US" dirty="0">
                <a:hlinkClick r:id="rId4"/>
              </a:rPr>
              <a:t>Revised Uniform Partnership Act</a:t>
            </a:r>
            <a:endParaRPr lang="en-US" dirty="0"/>
          </a:p>
        </p:txBody>
      </p:sp>
      <p:sp>
        <p:nvSpPr>
          <p:cNvPr id="3" name="Content Placeholder 2">
            <a:extLst>
              <a:ext uri="{FF2B5EF4-FFF2-40B4-BE49-F238E27FC236}">
                <a16:creationId xmlns:a16="http://schemas.microsoft.com/office/drawing/2014/main" id="{0687136F-EC47-441F-9F2B-D7AA4E84FAAE}"/>
              </a:ext>
            </a:extLst>
          </p:cNvPr>
          <p:cNvSpPr>
            <a:spLocks noGrp="1"/>
          </p:cNvSpPr>
          <p:nvPr>
            <p:ph idx="1"/>
          </p:nvPr>
        </p:nvSpPr>
        <p:spPr>
          <a:xfrm>
            <a:off x="838200" y="1180407"/>
            <a:ext cx="10515600" cy="4996556"/>
          </a:xfrm>
        </p:spPr>
        <p:txBody>
          <a:bodyPr>
            <a:normAutofit/>
          </a:bodyPr>
          <a:lstStyle/>
          <a:p>
            <a:pPr marL="0" indent="0">
              <a:buNone/>
            </a:pPr>
            <a:r>
              <a:rPr lang="en-US" dirty="0"/>
              <a:t>This is a Uniform Act, produced by the Uniform Law Commission (formerly NCCUSL) (cf. UCC). </a:t>
            </a:r>
          </a:p>
          <a:p>
            <a:pPr marL="0" indent="0">
              <a:buNone/>
            </a:pPr>
            <a:r>
              <a:rPr lang="en-US" dirty="0"/>
              <a:t>State legislatures enact these uniform acts as state statutes. On the class blog (and in this </a:t>
            </a:r>
            <a:r>
              <a:rPr lang="en-US" dirty="0" err="1"/>
              <a:t>powerpoint</a:t>
            </a:r>
            <a:r>
              <a:rPr lang="en-US" dirty="0"/>
              <a:t>)  I give you links to the Florida Revised Uniform Partnership Act. Courts will cite the statute enacted in the relevant state.</a:t>
            </a:r>
          </a:p>
          <a:p>
            <a:pPr marL="0" indent="0">
              <a:buNone/>
            </a:pPr>
            <a:r>
              <a:rPr lang="en-US" dirty="0"/>
              <a:t>Florida was an early adopter of RUPA or UPA 1997, which replaced the Uniform Partnership Act of 1914  (adopted everywhere but Louisiana).</a:t>
            </a:r>
          </a:p>
          <a:p>
            <a:pPr marL="0" indent="0">
              <a:buNone/>
            </a:pPr>
            <a:r>
              <a:rPr lang="en-US" dirty="0"/>
              <a:t>RUPA has been adopted by 42 states (Rhode Island in 2022) and DC, Puerto Rico and the US Virgin Islands.</a:t>
            </a:r>
          </a:p>
        </p:txBody>
      </p:sp>
      <p:pic>
        <p:nvPicPr>
          <p:cNvPr id="4" name="Audio 3">
            <a:hlinkClick r:id="" action="ppaction://media"/>
            <a:extLst>
              <a:ext uri="{FF2B5EF4-FFF2-40B4-BE49-F238E27FC236}">
                <a16:creationId xmlns:a16="http://schemas.microsoft.com/office/drawing/2014/main" id="{56690B20-B6C8-42DC-B793-D229ACD4E7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8140617"/>
      </p:ext>
    </p:extLst>
  </p:cSld>
  <p:clrMapOvr>
    <a:masterClrMapping/>
  </p:clrMapOvr>
  <mc:AlternateContent xmlns:mc="http://schemas.openxmlformats.org/markup-compatibility/2006" xmlns:p14="http://schemas.microsoft.com/office/powerpoint/2010/main">
    <mc:Choice Requires="p14">
      <p:transition spd="slow" p14:dur="2000" advTm="111350"/>
    </mc:Choice>
    <mc:Fallback xmlns="">
      <p:transition spd="slow" advTm="111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D77B8-4DA4-4169-96A4-D8DF9C96F8EF}"/>
              </a:ext>
            </a:extLst>
          </p:cNvPr>
          <p:cNvSpPr>
            <a:spLocks noGrp="1"/>
          </p:cNvSpPr>
          <p:nvPr>
            <p:ph type="title"/>
          </p:nvPr>
        </p:nvSpPr>
        <p:spPr>
          <a:xfrm>
            <a:off x="838200" y="365125"/>
            <a:ext cx="10515600" cy="915035"/>
          </a:xfrm>
        </p:spPr>
        <p:txBody>
          <a:bodyPr/>
          <a:lstStyle/>
          <a:p>
            <a:r>
              <a:rPr lang="en-US" dirty="0"/>
              <a:t>Business Organization Statutes</a:t>
            </a:r>
          </a:p>
        </p:txBody>
      </p:sp>
      <p:sp>
        <p:nvSpPr>
          <p:cNvPr id="3" name="Content Placeholder 2">
            <a:extLst>
              <a:ext uri="{FF2B5EF4-FFF2-40B4-BE49-F238E27FC236}">
                <a16:creationId xmlns:a16="http://schemas.microsoft.com/office/drawing/2014/main" id="{71814D63-91B6-489E-9754-43EBEA20B253}"/>
              </a:ext>
            </a:extLst>
          </p:cNvPr>
          <p:cNvSpPr>
            <a:spLocks noGrp="1"/>
          </p:cNvSpPr>
          <p:nvPr>
            <p:ph idx="1"/>
          </p:nvPr>
        </p:nvSpPr>
        <p:spPr>
          <a:xfrm>
            <a:off x="838200" y="1363287"/>
            <a:ext cx="10515600" cy="4813676"/>
          </a:xfrm>
        </p:spPr>
        <p:txBody>
          <a:bodyPr>
            <a:normAutofit/>
          </a:bodyPr>
          <a:lstStyle/>
          <a:p>
            <a:r>
              <a:rPr lang="en-US" dirty="0"/>
              <a:t>Definitions</a:t>
            </a:r>
          </a:p>
          <a:p>
            <a:r>
              <a:rPr lang="en-US" dirty="0"/>
              <a:t>Relationship with other laws; governing law</a:t>
            </a:r>
          </a:p>
          <a:p>
            <a:r>
              <a:rPr lang="en-US" dirty="0"/>
              <a:t>Formation (including any formalities) </a:t>
            </a:r>
          </a:p>
          <a:p>
            <a:r>
              <a:rPr lang="en-US" dirty="0"/>
              <a:t>Duration (exit from the firm, and dissolution/termination)</a:t>
            </a:r>
          </a:p>
          <a:p>
            <a:r>
              <a:rPr lang="en-US" dirty="0"/>
              <a:t>Rights and duties of participants (financial and management rights)</a:t>
            </a:r>
          </a:p>
          <a:p>
            <a:r>
              <a:rPr lang="en-US" dirty="0"/>
              <a:t>Duties of partners: fiduciary duties</a:t>
            </a:r>
          </a:p>
          <a:p>
            <a:r>
              <a:rPr lang="en-US" dirty="0"/>
              <a:t>Who has authority to bind the business to contracts?</a:t>
            </a:r>
          </a:p>
          <a:p>
            <a:r>
              <a:rPr lang="en-US" dirty="0"/>
              <a:t>Who is liable for debts of the firm? </a:t>
            </a:r>
          </a:p>
          <a:p>
            <a:r>
              <a:rPr lang="en-US" dirty="0"/>
              <a:t>Contracting around default rules</a:t>
            </a:r>
          </a:p>
          <a:p>
            <a:endParaRPr lang="en-US" dirty="0"/>
          </a:p>
        </p:txBody>
      </p:sp>
      <p:pic>
        <p:nvPicPr>
          <p:cNvPr id="4" name="Audio 3">
            <a:hlinkClick r:id="" action="ppaction://media"/>
            <a:extLst>
              <a:ext uri="{FF2B5EF4-FFF2-40B4-BE49-F238E27FC236}">
                <a16:creationId xmlns:a16="http://schemas.microsoft.com/office/drawing/2014/main" id="{B64DA3CD-BF0C-4582-9959-9E80B6B239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68771457"/>
      </p:ext>
    </p:extLst>
  </p:cSld>
  <p:clrMapOvr>
    <a:masterClrMapping/>
  </p:clrMapOvr>
  <mc:AlternateContent xmlns:mc="http://schemas.openxmlformats.org/markup-compatibility/2006" xmlns:p14="http://schemas.microsoft.com/office/powerpoint/2010/main">
    <mc:Choice Requires="p14">
      <p:transition spd="slow" p14:dur="2000" advTm="163927"/>
    </mc:Choice>
    <mc:Fallback xmlns="">
      <p:transition spd="slow" advTm="163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FAC2A-BAD9-4F79-BFDA-9075016D2225}"/>
              </a:ext>
            </a:extLst>
          </p:cNvPr>
          <p:cNvSpPr>
            <a:spLocks noGrp="1"/>
          </p:cNvSpPr>
          <p:nvPr>
            <p:ph type="title"/>
          </p:nvPr>
        </p:nvSpPr>
        <p:spPr>
          <a:xfrm>
            <a:off x="838200" y="365126"/>
            <a:ext cx="10515600" cy="1081290"/>
          </a:xfrm>
        </p:spPr>
        <p:txBody>
          <a:bodyPr/>
          <a:lstStyle/>
          <a:p>
            <a:r>
              <a:rPr lang="en-US" dirty="0"/>
              <a:t>Florida RUPA: definitions</a:t>
            </a:r>
          </a:p>
        </p:txBody>
      </p:sp>
      <p:sp>
        <p:nvSpPr>
          <p:cNvPr id="3" name="Content Placeholder 2">
            <a:extLst>
              <a:ext uri="{FF2B5EF4-FFF2-40B4-BE49-F238E27FC236}">
                <a16:creationId xmlns:a16="http://schemas.microsoft.com/office/drawing/2014/main" id="{6C5BB952-289E-4520-9662-7F364CC4EFD2}"/>
              </a:ext>
            </a:extLst>
          </p:cNvPr>
          <p:cNvSpPr>
            <a:spLocks noGrp="1"/>
          </p:cNvSpPr>
          <p:nvPr>
            <p:ph idx="1"/>
          </p:nvPr>
        </p:nvSpPr>
        <p:spPr>
          <a:xfrm>
            <a:off x="838200" y="1446416"/>
            <a:ext cx="10515600" cy="4730547"/>
          </a:xfrm>
        </p:spPr>
        <p:txBody>
          <a:bodyPr/>
          <a:lstStyle/>
          <a:p>
            <a:r>
              <a:rPr lang="en-US" dirty="0"/>
              <a:t>In any statute, the definitions are important. </a:t>
            </a:r>
          </a:p>
          <a:p>
            <a:r>
              <a:rPr lang="en-US" dirty="0"/>
              <a:t>In addition to a general definitions provision in FL. Stats. §620.8101 there is also a provision defining knowledge and notice in FL. Stats. §620.8102.  Knowledge is defined as actual knowledge, whereas having notice of a fact includes knowing it, having received notification of it, or having reason to know it from all other facts known to the person at the time.</a:t>
            </a:r>
          </a:p>
          <a:p>
            <a:r>
              <a:rPr lang="en-US" dirty="0"/>
              <a:t>Under FL. Stats. §620.8301, where a 3</a:t>
            </a:r>
            <a:r>
              <a:rPr lang="en-US" baseline="30000" dirty="0"/>
              <a:t>rd</a:t>
            </a:r>
            <a:r>
              <a:rPr lang="en-US" dirty="0"/>
              <a:t> party cannot rely on apparent authority of a partner with no authority where the 3</a:t>
            </a:r>
            <a:r>
              <a:rPr lang="en-US" baseline="30000" dirty="0"/>
              <a:t>rd</a:t>
            </a:r>
            <a:r>
              <a:rPr lang="en-US" dirty="0"/>
              <a:t> party knew or had received a notification of the lack of authority.</a:t>
            </a:r>
          </a:p>
        </p:txBody>
      </p:sp>
      <p:pic>
        <p:nvPicPr>
          <p:cNvPr id="4" name="Audio 3">
            <a:hlinkClick r:id="" action="ppaction://media"/>
            <a:extLst>
              <a:ext uri="{FF2B5EF4-FFF2-40B4-BE49-F238E27FC236}">
                <a16:creationId xmlns:a16="http://schemas.microsoft.com/office/drawing/2014/main" id="{9C6707C9-D78F-429F-AD4C-38FE55ABEE8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94030685"/>
      </p:ext>
    </p:extLst>
  </p:cSld>
  <p:clrMapOvr>
    <a:masterClrMapping/>
  </p:clrMapOvr>
  <mc:AlternateContent xmlns:mc="http://schemas.openxmlformats.org/markup-compatibility/2006" xmlns:p14="http://schemas.microsoft.com/office/powerpoint/2010/main">
    <mc:Choice Requires="p14">
      <p:transition spd="slow" p14:dur="2000" advTm="110906"/>
    </mc:Choice>
    <mc:Fallback xmlns="">
      <p:transition spd="slow" advTm="110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2DC31-6A0C-4ECD-A7A7-B7DE26B528D3}"/>
              </a:ext>
            </a:extLst>
          </p:cNvPr>
          <p:cNvSpPr>
            <a:spLocks noGrp="1"/>
          </p:cNvSpPr>
          <p:nvPr>
            <p:ph type="title"/>
          </p:nvPr>
        </p:nvSpPr>
        <p:spPr/>
        <p:txBody>
          <a:bodyPr/>
          <a:lstStyle/>
          <a:p>
            <a:r>
              <a:rPr lang="en-US" dirty="0"/>
              <a:t>Florida RUPA: relationship with other laws/ governing law</a:t>
            </a:r>
          </a:p>
        </p:txBody>
      </p:sp>
      <p:sp>
        <p:nvSpPr>
          <p:cNvPr id="3" name="Content Placeholder 2">
            <a:extLst>
              <a:ext uri="{FF2B5EF4-FFF2-40B4-BE49-F238E27FC236}">
                <a16:creationId xmlns:a16="http://schemas.microsoft.com/office/drawing/2014/main" id="{4700FC9B-9EF6-468E-AC4C-9873E374A59B}"/>
              </a:ext>
            </a:extLst>
          </p:cNvPr>
          <p:cNvSpPr>
            <a:spLocks noGrp="1"/>
          </p:cNvSpPr>
          <p:nvPr>
            <p:ph idx="1"/>
          </p:nvPr>
        </p:nvSpPr>
        <p:spPr>
          <a:xfrm>
            <a:off x="838200" y="1537855"/>
            <a:ext cx="10515600" cy="4639108"/>
          </a:xfrm>
        </p:spPr>
        <p:txBody>
          <a:bodyPr/>
          <a:lstStyle/>
          <a:p>
            <a:r>
              <a:rPr lang="en-US" dirty="0"/>
              <a:t>FL. Stats. §620.8104(1): “Unless displaced by particular provisions of this act, the principles of law and equity supplement this act.”</a:t>
            </a:r>
          </a:p>
          <a:p>
            <a:r>
              <a:rPr lang="en-US" dirty="0"/>
              <a:t>FL. Stats. §620.8106: </a:t>
            </a:r>
          </a:p>
          <a:p>
            <a:r>
              <a:rPr lang="en-US" dirty="0"/>
              <a:t>“(1) Except as otherwise provided in subsection (2), the law of the jurisdiction in which a partnership has its chief executive office governs relations among partners and between the partners and a partnership.</a:t>
            </a:r>
          </a:p>
          <a:p>
            <a:r>
              <a:rPr lang="en-US" dirty="0"/>
              <a:t>(2) The law of this state governs relations among the partners and between the partners and the partnership and the liability of partners for an obligation of a limited liability partnership.”</a:t>
            </a:r>
          </a:p>
        </p:txBody>
      </p:sp>
      <p:pic>
        <p:nvPicPr>
          <p:cNvPr id="4" name="Audio 3">
            <a:hlinkClick r:id="" action="ppaction://media"/>
            <a:extLst>
              <a:ext uri="{FF2B5EF4-FFF2-40B4-BE49-F238E27FC236}">
                <a16:creationId xmlns:a16="http://schemas.microsoft.com/office/drawing/2014/main" id="{65A905EB-710B-467A-94C0-A842B3E015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54953615"/>
      </p:ext>
    </p:extLst>
  </p:cSld>
  <p:clrMapOvr>
    <a:masterClrMapping/>
  </p:clrMapOvr>
  <mc:AlternateContent xmlns:mc="http://schemas.openxmlformats.org/markup-compatibility/2006" xmlns:p14="http://schemas.microsoft.com/office/powerpoint/2010/main">
    <mc:Choice Requires="p14">
      <p:transition spd="slow" p14:dur="2000" advTm="98145"/>
    </mc:Choice>
    <mc:Fallback xmlns="">
      <p:transition spd="slow" advTm="98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9DAFE-B957-4297-8967-E78331B4970C}"/>
              </a:ext>
            </a:extLst>
          </p:cNvPr>
          <p:cNvSpPr>
            <a:spLocks noGrp="1"/>
          </p:cNvSpPr>
          <p:nvPr>
            <p:ph type="title"/>
          </p:nvPr>
        </p:nvSpPr>
        <p:spPr>
          <a:xfrm>
            <a:off x="838200" y="365125"/>
            <a:ext cx="10515600" cy="732155"/>
          </a:xfrm>
        </p:spPr>
        <p:txBody>
          <a:bodyPr/>
          <a:lstStyle/>
          <a:p>
            <a:r>
              <a:rPr lang="en-US" dirty="0"/>
              <a:t>Florida RUPA: Formation</a:t>
            </a:r>
          </a:p>
        </p:txBody>
      </p:sp>
      <p:sp>
        <p:nvSpPr>
          <p:cNvPr id="3" name="Content Placeholder 2">
            <a:extLst>
              <a:ext uri="{FF2B5EF4-FFF2-40B4-BE49-F238E27FC236}">
                <a16:creationId xmlns:a16="http://schemas.microsoft.com/office/drawing/2014/main" id="{7096BD30-114A-4736-9BBD-2BFDAFC095BE}"/>
              </a:ext>
            </a:extLst>
          </p:cNvPr>
          <p:cNvSpPr>
            <a:spLocks noGrp="1"/>
          </p:cNvSpPr>
          <p:nvPr>
            <p:ph idx="1"/>
          </p:nvPr>
        </p:nvSpPr>
        <p:spPr>
          <a:xfrm>
            <a:off x="838200" y="1263535"/>
            <a:ext cx="10515600" cy="4913428"/>
          </a:xfrm>
        </p:spPr>
        <p:txBody>
          <a:bodyPr>
            <a:normAutofit fontScale="85000" lnSpcReduction="20000"/>
          </a:bodyPr>
          <a:lstStyle/>
          <a:p>
            <a:r>
              <a:rPr lang="en-US" dirty="0"/>
              <a:t>FL. Stats. §620.8202: “… the association of </a:t>
            </a:r>
            <a:r>
              <a:rPr lang="en-US" b="1" dirty="0"/>
              <a:t>two or more persons</a:t>
            </a:r>
            <a:r>
              <a:rPr lang="en-US" dirty="0"/>
              <a:t> to carry on as </a:t>
            </a:r>
            <a:r>
              <a:rPr lang="en-US" b="1" dirty="0"/>
              <a:t>co-owners</a:t>
            </a:r>
            <a:r>
              <a:rPr lang="en-US" dirty="0"/>
              <a:t> a </a:t>
            </a:r>
            <a:r>
              <a:rPr lang="en-US" b="1" dirty="0"/>
              <a:t>business</a:t>
            </a:r>
            <a:r>
              <a:rPr lang="en-US" dirty="0"/>
              <a:t> </a:t>
            </a:r>
            <a:r>
              <a:rPr lang="en-US" u="sng" dirty="0"/>
              <a:t>for profit </a:t>
            </a:r>
            <a:r>
              <a:rPr lang="en-US" dirty="0"/>
              <a:t>forms a partnership, </a:t>
            </a:r>
            <a:r>
              <a:rPr lang="en-US" dirty="0">
                <a:solidFill>
                  <a:srgbClr val="FF0000"/>
                </a:solidFill>
              </a:rPr>
              <a:t>whether or not the persons intend to form a partnership</a:t>
            </a:r>
            <a:r>
              <a:rPr lang="en-US" dirty="0"/>
              <a:t>.”</a:t>
            </a:r>
          </a:p>
          <a:p>
            <a:r>
              <a:rPr lang="en-US" dirty="0"/>
              <a:t>FL. Stats. §620.8101: ““Business” means any trade, occupation, profession, or investment activity.”</a:t>
            </a:r>
          </a:p>
          <a:p>
            <a:r>
              <a:rPr lang="en-US" dirty="0"/>
              <a:t>Partnership is a residual category for co-owned businesses.  FL. Stats. §620.8202(2): “An association formed under a statute, other than this act, a predecessor statute, or a comparable law of another jurisdiction is not a partnership under this act.”</a:t>
            </a:r>
          </a:p>
          <a:p>
            <a:r>
              <a:rPr lang="en-US" dirty="0"/>
              <a:t>No formalities are required for formation of a general partnership (in which the partners have unlimited liability for debts of the firm). </a:t>
            </a:r>
          </a:p>
          <a:p>
            <a:r>
              <a:rPr lang="en-US" dirty="0"/>
              <a:t>Formalities are required to form a limited liability partnership (where the liability of the partners is limited): FL. Stats. §620.9001 (vote by partners, filing of statement of qualification as </a:t>
            </a:r>
            <a:r>
              <a:rPr lang="en-US" dirty="0" err="1"/>
              <a:t>llp</a:t>
            </a:r>
            <a:r>
              <a:rPr lang="en-US" dirty="0"/>
              <a:t> with specified information) </a:t>
            </a:r>
          </a:p>
          <a:p>
            <a:r>
              <a:rPr lang="en-US" dirty="0"/>
              <a:t>Formalities are also required to maintain the status of the firm as an </a:t>
            </a:r>
            <a:r>
              <a:rPr lang="en-US" dirty="0" err="1"/>
              <a:t>llp</a:t>
            </a:r>
            <a:r>
              <a:rPr lang="en-US" dirty="0"/>
              <a:t>: FL. Stats. §620.9003 (annual report).</a:t>
            </a:r>
          </a:p>
        </p:txBody>
      </p:sp>
      <p:pic>
        <p:nvPicPr>
          <p:cNvPr id="4" name="Audio 3">
            <a:hlinkClick r:id="" action="ppaction://media"/>
            <a:extLst>
              <a:ext uri="{FF2B5EF4-FFF2-40B4-BE49-F238E27FC236}">
                <a16:creationId xmlns:a16="http://schemas.microsoft.com/office/drawing/2014/main" id="{5ABA8085-EFE9-4A64-A873-D5CB4DCFBE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76205911"/>
      </p:ext>
    </p:extLst>
  </p:cSld>
  <p:clrMapOvr>
    <a:masterClrMapping/>
  </p:clrMapOvr>
  <mc:AlternateContent xmlns:mc="http://schemas.openxmlformats.org/markup-compatibility/2006" xmlns:p14="http://schemas.microsoft.com/office/powerpoint/2010/main">
    <mc:Choice Requires="p14">
      <p:transition spd="slow" p14:dur="2000" advTm="163270"/>
    </mc:Choice>
    <mc:Fallback xmlns="">
      <p:transition spd="slow" advTm="163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0033A-F75B-4FD1-8447-0ED9EED8B17E}"/>
              </a:ext>
            </a:extLst>
          </p:cNvPr>
          <p:cNvSpPr>
            <a:spLocks noGrp="1"/>
          </p:cNvSpPr>
          <p:nvPr>
            <p:ph type="title"/>
          </p:nvPr>
        </p:nvSpPr>
        <p:spPr>
          <a:xfrm>
            <a:off x="838200" y="365125"/>
            <a:ext cx="10515600" cy="1056351"/>
          </a:xfrm>
        </p:spPr>
        <p:txBody>
          <a:bodyPr>
            <a:normAutofit fontScale="90000"/>
          </a:bodyPr>
          <a:lstStyle/>
          <a:p>
            <a:r>
              <a:rPr lang="en-US" dirty="0"/>
              <a:t>Florida RUPA: Duration (exit from the firm, and dissolution/termination)</a:t>
            </a:r>
            <a:br>
              <a:rPr lang="en-US" dirty="0"/>
            </a:br>
            <a:endParaRPr lang="en-US" dirty="0"/>
          </a:p>
        </p:txBody>
      </p:sp>
      <p:sp>
        <p:nvSpPr>
          <p:cNvPr id="3" name="Content Placeholder 2">
            <a:extLst>
              <a:ext uri="{FF2B5EF4-FFF2-40B4-BE49-F238E27FC236}">
                <a16:creationId xmlns:a16="http://schemas.microsoft.com/office/drawing/2014/main" id="{A8D157CA-F831-4A42-8A30-0A1E15A354AD}"/>
              </a:ext>
            </a:extLst>
          </p:cNvPr>
          <p:cNvSpPr>
            <a:spLocks noGrp="1"/>
          </p:cNvSpPr>
          <p:nvPr>
            <p:ph idx="1"/>
          </p:nvPr>
        </p:nvSpPr>
        <p:spPr>
          <a:xfrm>
            <a:off x="838200" y="1421476"/>
            <a:ext cx="10515600" cy="4755487"/>
          </a:xfrm>
        </p:spPr>
        <p:txBody>
          <a:bodyPr/>
          <a:lstStyle/>
          <a:p>
            <a:r>
              <a:rPr lang="en-US" dirty="0"/>
              <a:t>Partnerships may be at will or for a term.</a:t>
            </a:r>
          </a:p>
          <a:p>
            <a:r>
              <a:rPr lang="en-US" dirty="0"/>
              <a:t>Partnerships are more contingent than other business forms.</a:t>
            </a:r>
          </a:p>
          <a:p>
            <a:r>
              <a:rPr lang="en-US" dirty="0"/>
              <a:t>A partnership at will may be dissolved by notice by another partner (FL. Stats. §620.8801(1))</a:t>
            </a:r>
          </a:p>
          <a:p>
            <a:r>
              <a:rPr lang="en-US" dirty="0"/>
              <a:t>RUPA distinguishes between </a:t>
            </a:r>
            <a:r>
              <a:rPr lang="en-US" b="1" dirty="0"/>
              <a:t>dissociation</a:t>
            </a:r>
            <a:r>
              <a:rPr lang="en-US" dirty="0"/>
              <a:t> where a partner leaves the partnership (FL. Stats. §620.8601) and </a:t>
            </a:r>
            <a:r>
              <a:rPr lang="en-US" b="1" dirty="0"/>
              <a:t>dissolution</a:t>
            </a:r>
            <a:r>
              <a:rPr lang="en-US" dirty="0"/>
              <a:t> (FL. Stats. §620.8801) where the assets of the partnership are liquidated and the proceeds are distributed to creditors and to the partners (FL. Stats. §620.8807).</a:t>
            </a:r>
          </a:p>
        </p:txBody>
      </p:sp>
      <p:pic>
        <p:nvPicPr>
          <p:cNvPr id="4" name="Audio 3">
            <a:hlinkClick r:id="" action="ppaction://media"/>
            <a:extLst>
              <a:ext uri="{FF2B5EF4-FFF2-40B4-BE49-F238E27FC236}">
                <a16:creationId xmlns:a16="http://schemas.microsoft.com/office/drawing/2014/main" id="{4537C599-4EE6-4F6A-94BE-18C3FEFD1FA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88301134"/>
      </p:ext>
    </p:extLst>
  </p:cSld>
  <p:clrMapOvr>
    <a:masterClrMapping/>
  </p:clrMapOvr>
  <mc:AlternateContent xmlns:mc="http://schemas.openxmlformats.org/markup-compatibility/2006" xmlns:p14="http://schemas.microsoft.com/office/powerpoint/2010/main">
    <mc:Choice Requires="p14">
      <p:transition spd="slow" p14:dur="2000" advTm="173358"/>
    </mc:Choice>
    <mc:Fallback xmlns="">
      <p:transition spd="slow" advTm="173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3F558-28B1-416F-9DFC-D350F2045AB0}"/>
              </a:ext>
            </a:extLst>
          </p:cNvPr>
          <p:cNvSpPr>
            <a:spLocks noGrp="1"/>
          </p:cNvSpPr>
          <p:nvPr>
            <p:ph type="title"/>
          </p:nvPr>
        </p:nvSpPr>
        <p:spPr>
          <a:xfrm>
            <a:off x="838200" y="365126"/>
            <a:ext cx="10515600" cy="1048038"/>
          </a:xfrm>
        </p:spPr>
        <p:txBody>
          <a:bodyPr>
            <a:normAutofit fontScale="90000"/>
          </a:bodyPr>
          <a:lstStyle/>
          <a:p>
            <a:r>
              <a:rPr lang="en-US" dirty="0"/>
              <a:t>Florida RUPA: rights and duties of participants (financial)  </a:t>
            </a:r>
          </a:p>
        </p:txBody>
      </p:sp>
      <p:sp>
        <p:nvSpPr>
          <p:cNvPr id="3" name="Content Placeholder 2">
            <a:extLst>
              <a:ext uri="{FF2B5EF4-FFF2-40B4-BE49-F238E27FC236}">
                <a16:creationId xmlns:a16="http://schemas.microsoft.com/office/drawing/2014/main" id="{27F8AC41-2E8F-4238-9DAC-D23D20C93543}"/>
              </a:ext>
            </a:extLst>
          </p:cNvPr>
          <p:cNvSpPr>
            <a:spLocks noGrp="1"/>
          </p:cNvSpPr>
          <p:nvPr>
            <p:ph idx="1"/>
          </p:nvPr>
        </p:nvSpPr>
        <p:spPr>
          <a:xfrm>
            <a:off x="838200" y="1604356"/>
            <a:ext cx="10515600" cy="4580920"/>
          </a:xfrm>
        </p:spPr>
        <p:txBody>
          <a:bodyPr>
            <a:normAutofit lnSpcReduction="10000"/>
          </a:bodyPr>
          <a:lstStyle/>
          <a:p>
            <a:r>
              <a:rPr lang="en-US" dirty="0"/>
              <a:t>Partners have a right to receive a share of the profits of the partnership business, and a share of any assets when the partnership is dissolved and wound up.</a:t>
            </a:r>
          </a:p>
          <a:p>
            <a:r>
              <a:rPr lang="en-US" dirty="0"/>
              <a:t>The default rule is that partners share profits equally and that they share losses in the same proportion in which they share profits (FL. Stats. §620.8401(2)). </a:t>
            </a:r>
          </a:p>
          <a:p>
            <a:r>
              <a:rPr lang="en-US" dirty="0"/>
              <a:t>A partner’s right to receive money from the partnership is a right to receive profits. Profits are monies left after the payment of expenses of the business. If there are outstanding debts owed to creditors those must be paid off. So, where a partnership becomes insolvent with outstanding creditor claims, partners who have received payments from the partnership may be required to repay them.</a:t>
            </a:r>
          </a:p>
        </p:txBody>
      </p:sp>
      <p:pic>
        <p:nvPicPr>
          <p:cNvPr id="4" name="Audio 3">
            <a:hlinkClick r:id="" action="ppaction://media"/>
            <a:extLst>
              <a:ext uri="{FF2B5EF4-FFF2-40B4-BE49-F238E27FC236}">
                <a16:creationId xmlns:a16="http://schemas.microsoft.com/office/drawing/2014/main" id="{EB5AD2A3-597C-4240-BC3E-A307E8C802B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280641"/>
      </p:ext>
    </p:extLst>
  </p:cSld>
  <p:clrMapOvr>
    <a:masterClrMapping/>
  </p:clrMapOvr>
  <mc:AlternateContent xmlns:mc="http://schemas.openxmlformats.org/markup-compatibility/2006" xmlns:p14="http://schemas.microsoft.com/office/powerpoint/2010/main">
    <mc:Choice Requires="p14">
      <p:transition spd="slow" p14:dur="2000" advTm="105288"/>
    </mc:Choice>
    <mc:Fallback xmlns="">
      <p:transition spd="slow" advTm="105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2437E-BC32-45F2-9B5F-58D1636E3D80}"/>
              </a:ext>
            </a:extLst>
          </p:cNvPr>
          <p:cNvSpPr>
            <a:spLocks noGrp="1"/>
          </p:cNvSpPr>
          <p:nvPr>
            <p:ph type="title"/>
          </p:nvPr>
        </p:nvSpPr>
        <p:spPr/>
        <p:txBody>
          <a:bodyPr/>
          <a:lstStyle/>
          <a:p>
            <a:r>
              <a:rPr lang="en-US" dirty="0"/>
              <a:t>Florida RUPA: rights and duties of participants (management) </a:t>
            </a:r>
          </a:p>
        </p:txBody>
      </p:sp>
      <p:sp>
        <p:nvSpPr>
          <p:cNvPr id="3" name="Content Placeholder 2">
            <a:extLst>
              <a:ext uri="{FF2B5EF4-FFF2-40B4-BE49-F238E27FC236}">
                <a16:creationId xmlns:a16="http://schemas.microsoft.com/office/drawing/2014/main" id="{E3FDD802-D555-4632-9EA6-E6F60CD6E096}"/>
              </a:ext>
            </a:extLst>
          </p:cNvPr>
          <p:cNvSpPr>
            <a:spLocks noGrp="1"/>
          </p:cNvSpPr>
          <p:nvPr>
            <p:ph idx="1"/>
          </p:nvPr>
        </p:nvSpPr>
        <p:spPr/>
        <p:txBody>
          <a:bodyPr/>
          <a:lstStyle/>
          <a:p>
            <a:r>
              <a:rPr lang="en-US" dirty="0"/>
              <a:t>Partners have rights to participate in the management of the partnership business. (FL. Stats. §620.8401(6)).</a:t>
            </a:r>
          </a:p>
          <a:p>
            <a:r>
              <a:rPr lang="en-US" dirty="0"/>
              <a:t>The default rules are that partners have equal rights in the management of the business (FL. Stats. §620.8401(6)). and that ordinary matters are decided by a majority and extraordinary matters and amendments to the partnership agreement are decided by unanimity (FL. Stats. §620.8401(10)), as is the admission of a new partner (FL. Stats. §620.8401(9)).</a:t>
            </a:r>
          </a:p>
          <a:p>
            <a:r>
              <a:rPr lang="en-US" dirty="0"/>
              <a:t>But it is possible to contract around these default rules. </a:t>
            </a:r>
          </a:p>
        </p:txBody>
      </p:sp>
      <p:pic>
        <p:nvPicPr>
          <p:cNvPr id="4" name="Audio 3">
            <a:hlinkClick r:id="" action="ppaction://media"/>
            <a:extLst>
              <a:ext uri="{FF2B5EF4-FFF2-40B4-BE49-F238E27FC236}">
                <a16:creationId xmlns:a16="http://schemas.microsoft.com/office/drawing/2014/main" id="{D7988BA7-F441-48D9-8B1C-DEC9232D2F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75633690"/>
      </p:ext>
    </p:extLst>
  </p:cSld>
  <p:clrMapOvr>
    <a:masterClrMapping/>
  </p:clrMapOvr>
  <mc:AlternateContent xmlns:mc="http://schemas.openxmlformats.org/markup-compatibility/2006" xmlns:p14="http://schemas.microsoft.com/office/powerpoint/2010/main">
    <mc:Choice Requires="p14">
      <p:transition spd="slow" p14:dur="2000" advTm="116776"/>
    </mc:Choice>
    <mc:Fallback xmlns="">
      <p:transition spd="slow" advTm="116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1901</TotalTime>
  <Words>1571</Words>
  <Application>Microsoft Office PowerPoint</Application>
  <PresentationFormat>Widescreen</PresentationFormat>
  <Paragraphs>64</Paragraphs>
  <Slides>13</Slides>
  <Notes>0</Notes>
  <HiddenSlides>0</HiddenSlides>
  <MMClips>13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Bradley Business Associations 2022</vt:lpstr>
      <vt:lpstr>RUPA – Revised Uniform Partnership Act</vt:lpstr>
      <vt:lpstr>Business Organization Statutes</vt:lpstr>
      <vt:lpstr>Florida RUPA: definitions</vt:lpstr>
      <vt:lpstr>Florida RUPA: relationship with other laws/ governing law</vt:lpstr>
      <vt:lpstr>Florida RUPA: Formation</vt:lpstr>
      <vt:lpstr>Florida RUPA: Duration (exit from the firm, and dissolution/termination) </vt:lpstr>
      <vt:lpstr>Florida RUPA: rights and duties of participants (financial)  </vt:lpstr>
      <vt:lpstr>Florida RUPA: rights and duties of participants (management) </vt:lpstr>
      <vt:lpstr>Duties of partners: fiduciary duties </vt:lpstr>
      <vt:lpstr>Florida RUPA: Who has authority to bind the business to contracts?  </vt:lpstr>
      <vt:lpstr>Florida RUPA: Who is liable for debts of the firm?  </vt:lpstr>
      <vt:lpstr>Florida RUPA: Contracting around default rules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51</cp:revision>
  <dcterms:created xsi:type="dcterms:W3CDTF">2020-07-08T16:23:45Z</dcterms:created>
  <dcterms:modified xsi:type="dcterms:W3CDTF">2022-09-02T00:58:55Z</dcterms:modified>
</cp:coreProperties>
</file>