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2" r:id="rId5"/>
    <p:sldId id="264" r:id="rId6"/>
    <p:sldId id="259" r:id="rId7"/>
    <p:sldId id="261" r:id="rId8"/>
    <p:sldId id="258" r:id="rId9"/>
    <p:sldId id="265" r:id="rId10"/>
    <p:sldId id="266" r:id="rId11"/>
    <p:sldId id="260"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2" d="100"/>
          <a:sy n="72" d="100"/>
        </p:scale>
        <p:origin x="56"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4</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1C85B5A5-1B49-4933-9680-51162DA0C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9258"/>
    </mc:Choice>
    <mc:Fallback xmlns="">
      <p:transition spd="slow" advTm="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7998-355E-4A0F-8A58-1D067D6EB148}"/>
              </a:ext>
            </a:extLst>
          </p:cNvPr>
          <p:cNvSpPr>
            <a:spLocks noGrp="1"/>
          </p:cNvSpPr>
          <p:nvPr>
            <p:ph type="title"/>
          </p:nvPr>
        </p:nvSpPr>
        <p:spPr/>
        <p:txBody>
          <a:bodyPr/>
          <a:lstStyle/>
          <a:p>
            <a:r>
              <a:rPr lang="en-US" dirty="0"/>
              <a:t>Partner’s indemnity </a:t>
            </a:r>
          </a:p>
        </p:txBody>
      </p:sp>
      <p:sp>
        <p:nvSpPr>
          <p:cNvPr id="3" name="Content Placeholder 2">
            <a:extLst>
              <a:ext uri="{FF2B5EF4-FFF2-40B4-BE49-F238E27FC236}">
                <a16:creationId xmlns:a16="http://schemas.microsoft.com/office/drawing/2014/main" id="{FCCA4550-9679-4015-8062-524F12E09E2D}"/>
              </a:ext>
            </a:extLst>
          </p:cNvPr>
          <p:cNvSpPr>
            <a:spLocks noGrp="1"/>
          </p:cNvSpPr>
          <p:nvPr>
            <p:ph idx="1"/>
          </p:nvPr>
        </p:nvSpPr>
        <p:spPr/>
        <p:txBody>
          <a:bodyPr/>
          <a:lstStyle/>
          <a:p>
            <a:r>
              <a:rPr lang="en-US" dirty="0"/>
              <a:t>Florida Statutes §620.8401 :</a:t>
            </a:r>
          </a:p>
          <a:p>
            <a:r>
              <a:rPr lang="en-US" dirty="0"/>
              <a:t>(3) A partnership shall reimburse a partner for payments made and indemnify a partner for liabilities incurred by the partner in the ordinary course of the business of the partnership or for the preservation of its business or property.</a:t>
            </a:r>
          </a:p>
          <a:p>
            <a:endParaRPr lang="en-US" dirty="0"/>
          </a:p>
          <a:p>
            <a:r>
              <a:rPr lang="en-US" dirty="0"/>
              <a:t>Note that this is an indemnity, so it is useful where the partnership has assets (or insurance). It does not remove the liability. </a:t>
            </a:r>
          </a:p>
        </p:txBody>
      </p:sp>
      <p:pic>
        <p:nvPicPr>
          <p:cNvPr id="4" name="Audio 3">
            <a:hlinkClick r:id="" action="ppaction://media"/>
            <a:extLst>
              <a:ext uri="{FF2B5EF4-FFF2-40B4-BE49-F238E27FC236}">
                <a16:creationId xmlns:a16="http://schemas.microsoft.com/office/drawing/2014/main" id="{B7427A0B-2962-46DB-9CA4-F7386BBA6B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78880400"/>
      </p:ext>
    </p:extLst>
  </p:cSld>
  <p:clrMapOvr>
    <a:masterClrMapping/>
  </p:clrMapOvr>
  <mc:AlternateContent xmlns:mc="http://schemas.openxmlformats.org/markup-compatibility/2006" xmlns:p14="http://schemas.microsoft.com/office/powerpoint/2010/main">
    <mc:Choice Requires="p14">
      <p:transition spd="slow" p14:dur="2000" advTm="66202"/>
    </mc:Choice>
    <mc:Fallback xmlns="">
      <p:transition spd="slow" advTm="6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141E-4F4F-4A55-9811-07FE3C250307}"/>
              </a:ext>
            </a:extLst>
          </p:cNvPr>
          <p:cNvSpPr>
            <a:spLocks noGrp="1"/>
          </p:cNvSpPr>
          <p:nvPr>
            <p:ph type="title"/>
          </p:nvPr>
        </p:nvSpPr>
        <p:spPr/>
        <p:txBody>
          <a:bodyPr/>
          <a:lstStyle/>
          <a:p>
            <a:r>
              <a:rPr lang="en-US" dirty="0"/>
              <a:t>Day v Sidley &amp; Austin (DDC 1975)</a:t>
            </a:r>
          </a:p>
        </p:txBody>
      </p:sp>
      <p:sp>
        <p:nvSpPr>
          <p:cNvPr id="3" name="Content Placeholder 2">
            <a:extLst>
              <a:ext uri="{FF2B5EF4-FFF2-40B4-BE49-F238E27FC236}">
                <a16:creationId xmlns:a16="http://schemas.microsoft.com/office/drawing/2014/main" id="{6F9A59B9-2952-4481-9913-AA6F9F9862BB}"/>
              </a:ext>
            </a:extLst>
          </p:cNvPr>
          <p:cNvSpPr>
            <a:spLocks noGrp="1"/>
          </p:cNvSpPr>
          <p:nvPr>
            <p:ph idx="1"/>
          </p:nvPr>
        </p:nvSpPr>
        <p:spPr/>
        <p:txBody>
          <a:bodyPr>
            <a:normAutofit fontScale="92500" lnSpcReduction="10000"/>
          </a:bodyPr>
          <a:lstStyle/>
          <a:p>
            <a:r>
              <a:rPr lang="en-US" dirty="0"/>
              <a:t>After a merger between 2 law firms, Day resigned and sued claiming that the approval of the merger should be avoided because of misrepresentations (no Sidley partner would be worse off). </a:t>
            </a:r>
          </a:p>
          <a:p>
            <a:r>
              <a:rPr lang="en-US" dirty="0"/>
              <a:t>The Court says that Day was not deprived of any legal right as a result of his reliance on this representation (CB p. 146). There was no provision in the partnership agreement about his Chairmanship of the Washington office.</a:t>
            </a:r>
          </a:p>
          <a:p>
            <a:r>
              <a:rPr lang="en-US" dirty="0"/>
              <a:t>Claim of breach of fiduciary duties: the duties primarily relate to secret profits (“The essence of a breach of fiduciary duty between partners is that one partner has advantaged himself at the expense of the firm”(p. 147)). The defendants made no financial gain and the remaining partners did not acquire any more power in the firm as a result of the alleged withholding of information.</a:t>
            </a:r>
          </a:p>
        </p:txBody>
      </p:sp>
      <p:pic>
        <p:nvPicPr>
          <p:cNvPr id="4" name="Audio 3">
            <a:hlinkClick r:id="" action="ppaction://media"/>
            <a:extLst>
              <a:ext uri="{FF2B5EF4-FFF2-40B4-BE49-F238E27FC236}">
                <a16:creationId xmlns:a16="http://schemas.microsoft.com/office/drawing/2014/main" id="{23D1F4DF-F8E6-4E22-8474-CCF41E0293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8774455"/>
      </p:ext>
    </p:extLst>
  </p:cSld>
  <p:clrMapOvr>
    <a:masterClrMapping/>
  </p:clrMapOvr>
  <mc:AlternateContent xmlns:mc="http://schemas.openxmlformats.org/markup-compatibility/2006" xmlns:p14="http://schemas.microsoft.com/office/powerpoint/2010/main">
    <mc:Choice Requires="p14">
      <p:transition spd="slow" p14:dur="2000" advTm="198219"/>
    </mc:Choice>
    <mc:Fallback xmlns="">
      <p:transition spd="slow" advTm="19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C392-070B-4CF1-9E00-C50BB81274EE}"/>
              </a:ext>
            </a:extLst>
          </p:cNvPr>
          <p:cNvSpPr>
            <a:spLocks noGrp="1"/>
          </p:cNvSpPr>
          <p:nvPr>
            <p:ph type="title"/>
          </p:nvPr>
        </p:nvSpPr>
        <p:spPr/>
        <p:txBody>
          <a:bodyPr/>
          <a:lstStyle/>
          <a:p>
            <a:r>
              <a:rPr lang="en-US" dirty="0"/>
              <a:t>Day v Sidley &amp; Austin: management authority</a:t>
            </a:r>
          </a:p>
        </p:txBody>
      </p:sp>
      <p:sp>
        <p:nvSpPr>
          <p:cNvPr id="3" name="Content Placeholder 2">
            <a:extLst>
              <a:ext uri="{FF2B5EF4-FFF2-40B4-BE49-F238E27FC236}">
                <a16:creationId xmlns:a16="http://schemas.microsoft.com/office/drawing/2014/main" id="{3304EEE6-1072-44F8-B1EA-A27C42D4F491}"/>
              </a:ext>
            </a:extLst>
          </p:cNvPr>
          <p:cNvSpPr>
            <a:spLocks noGrp="1"/>
          </p:cNvSpPr>
          <p:nvPr>
            <p:ph idx="1"/>
          </p:nvPr>
        </p:nvSpPr>
        <p:spPr/>
        <p:txBody>
          <a:bodyPr>
            <a:normAutofit fontScale="92500"/>
          </a:bodyPr>
          <a:lstStyle/>
          <a:p>
            <a:r>
              <a:rPr lang="en-US" dirty="0"/>
              <a:t>CB p. 148: “The contract clearly provided for management authority in the executive committee and for majority approval of the merger with the Liebman firm. Even if plaintiff had voted against the merger, he could not have stopped it.”</a:t>
            </a:r>
          </a:p>
          <a:p>
            <a:r>
              <a:rPr lang="en-US" dirty="0"/>
              <a:t>Look at fn. 8 on p.147: </a:t>
            </a:r>
            <a:r>
              <a:rPr lang="en-US" u="sng" dirty="0"/>
              <a:t>All questions of firm policy </a:t>
            </a:r>
            <a:r>
              <a:rPr lang="en-US" dirty="0"/>
              <a:t>are to be decided by the Executive Committee </a:t>
            </a:r>
            <a:r>
              <a:rPr lang="en-US" u="sng" dirty="0"/>
              <a:t>provided that </a:t>
            </a:r>
            <a:r>
              <a:rPr lang="en-US" dirty="0"/>
              <a:t>some matters (participation, admission and severance of partners and amendment of the partnership agreement) require the approval of </a:t>
            </a:r>
            <a:r>
              <a:rPr lang="en-US" u="sng" dirty="0"/>
              <a:t>partners with a majority of voting percentages</a:t>
            </a:r>
            <a:r>
              <a:rPr lang="en-US" dirty="0"/>
              <a:t>. Incorporation requires 75% approval.  No mention of merger.  But no indication that anything is subject to unanimity. </a:t>
            </a:r>
          </a:p>
          <a:p>
            <a:r>
              <a:rPr lang="en-US" dirty="0"/>
              <a:t>NB sophisticated parties being held to the agreements they enter into.</a:t>
            </a:r>
          </a:p>
        </p:txBody>
      </p:sp>
      <p:pic>
        <p:nvPicPr>
          <p:cNvPr id="5" name="Audio 4">
            <a:hlinkClick r:id="" action="ppaction://media"/>
            <a:extLst>
              <a:ext uri="{FF2B5EF4-FFF2-40B4-BE49-F238E27FC236}">
                <a16:creationId xmlns:a16="http://schemas.microsoft.com/office/drawing/2014/main" id="{F667EDAA-B802-4FF8-9226-BF7FC9A03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6456990"/>
      </p:ext>
    </p:extLst>
  </p:cSld>
  <p:clrMapOvr>
    <a:masterClrMapping/>
  </p:clrMapOvr>
  <mc:AlternateContent xmlns:mc="http://schemas.openxmlformats.org/markup-compatibility/2006" xmlns:p14="http://schemas.microsoft.com/office/powerpoint/2010/main">
    <mc:Choice Requires="p14">
      <p:transition spd="slow" p14:dur="2000" advTm="364308"/>
    </mc:Choice>
    <mc:Fallback xmlns="">
      <p:transition spd="slow" advTm="36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8AC5-6AF4-47C3-9B76-259D8C344D1F}"/>
              </a:ext>
            </a:extLst>
          </p:cNvPr>
          <p:cNvSpPr>
            <a:spLocks noGrp="1"/>
          </p:cNvSpPr>
          <p:nvPr>
            <p:ph type="title"/>
          </p:nvPr>
        </p:nvSpPr>
        <p:spPr/>
        <p:txBody>
          <a:bodyPr/>
          <a:lstStyle/>
          <a:p>
            <a:r>
              <a:rPr lang="en-US" dirty="0"/>
              <a:t>Questions for business owners to address</a:t>
            </a:r>
          </a:p>
        </p:txBody>
      </p:sp>
      <p:sp>
        <p:nvSpPr>
          <p:cNvPr id="3" name="Content Placeholder 2">
            <a:extLst>
              <a:ext uri="{FF2B5EF4-FFF2-40B4-BE49-F238E27FC236}">
                <a16:creationId xmlns:a16="http://schemas.microsoft.com/office/drawing/2014/main" id="{7A50C858-26F7-4B76-A477-96E5564BC7C7}"/>
              </a:ext>
            </a:extLst>
          </p:cNvPr>
          <p:cNvSpPr>
            <a:spLocks noGrp="1"/>
          </p:cNvSpPr>
          <p:nvPr>
            <p:ph idx="1"/>
          </p:nvPr>
        </p:nvSpPr>
        <p:spPr/>
        <p:txBody>
          <a:bodyPr/>
          <a:lstStyle/>
          <a:p>
            <a:r>
              <a:rPr lang="en-US" dirty="0"/>
              <a:t>How will they share profits and losses?</a:t>
            </a:r>
          </a:p>
          <a:p>
            <a:r>
              <a:rPr lang="en-US" dirty="0"/>
              <a:t>What will their financial and other contributions (e.g. property, skills) to the business be?</a:t>
            </a:r>
          </a:p>
          <a:p>
            <a:r>
              <a:rPr lang="en-US" dirty="0"/>
              <a:t>How will management decisions be made? </a:t>
            </a:r>
          </a:p>
          <a:p>
            <a:r>
              <a:rPr lang="en-US" dirty="0"/>
              <a:t>How long will the business relationship last and in what circumstances will it terminate?</a:t>
            </a:r>
          </a:p>
          <a:p>
            <a:r>
              <a:rPr lang="en-US" dirty="0"/>
              <a:t>What rights do the parties have on a termination of the business relationship (e.g. a buy-sell agreement)?</a:t>
            </a:r>
          </a:p>
        </p:txBody>
      </p:sp>
      <p:pic>
        <p:nvPicPr>
          <p:cNvPr id="5" name="Audio 4">
            <a:hlinkClick r:id="" action="ppaction://media"/>
            <a:extLst>
              <a:ext uri="{FF2B5EF4-FFF2-40B4-BE49-F238E27FC236}">
                <a16:creationId xmlns:a16="http://schemas.microsoft.com/office/drawing/2014/main" id="{F1348630-9E30-41FB-AEE7-6BFC185CDC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2870826"/>
      </p:ext>
    </p:extLst>
  </p:cSld>
  <p:clrMapOvr>
    <a:masterClrMapping/>
  </p:clrMapOvr>
  <mc:AlternateContent xmlns:mc="http://schemas.openxmlformats.org/markup-compatibility/2006" xmlns:p14="http://schemas.microsoft.com/office/powerpoint/2010/main">
    <mc:Choice Requires="p14">
      <p:transition spd="slow" p14:dur="2000" advTm="111859"/>
    </mc:Choice>
    <mc:Fallback xmlns="">
      <p:transition spd="slow" advTm="11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A5C4-BCD6-4D9A-ABD7-BAD2731F4F54}"/>
              </a:ext>
            </a:extLst>
          </p:cNvPr>
          <p:cNvSpPr>
            <a:spLocks noGrp="1"/>
          </p:cNvSpPr>
          <p:nvPr>
            <p:ph type="title"/>
          </p:nvPr>
        </p:nvSpPr>
        <p:spPr/>
        <p:txBody>
          <a:bodyPr/>
          <a:lstStyle/>
          <a:p>
            <a:r>
              <a:rPr lang="en-US" dirty="0"/>
              <a:t>Partnership property: In Re Fulton (US Bankruptcy Court 1984)</a:t>
            </a:r>
          </a:p>
        </p:txBody>
      </p:sp>
      <p:sp>
        <p:nvSpPr>
          <p:cNvPr id="3" name="Content Placeholder 2">
            <a:extLst>
              <a:ext uri="{FF2B5EF4-FFF2-40B4-BE49-F238E27FC236}">
                <a16:creationId xmlns:a16="http://schemas.microsoft.com/office/drawing/2014/main" id="{BC0A3819-516F-4CF2-BADA-EDA90ED57041}"/>
              </a:ext>
            </a:extLst>
          </p:cNvPr>
          <p:cNvSpPr>
            <a:spLocks noGrp="1"/>
          </p:cNvSpPr>
          <p:nvPr>
            <p:ph idx="1"/>
          </p:nvPr>
        </p:nvSpPr>
        <p:spPr/>
        <p:txBody>
          <a:bodyPr>
            <a:normAutofit fontScale="77500" lnSpcReduction="20000"/>
          </a:bodyPr>
          <a:lstStyle/>
          <a:p>
            <a:r>
              <a:rPr lang="en-US" dirty="0"/>
              <a:t>One implication of the separate entity of the partnership: partners do not own partnership property. Property might belong to a partner or to the partnership. </a:t>
            </a:r>
          </a:p>
          <a:p>
            <a:r>
              <a:rPr lang="en-US" dirty="0"/>
              <a:t>The Court says that in deciding whether property is partnership property it will look primarily at the intentions of the parties when the property is acquired (CB p 138).</a:t>
            </a:r>
          </a:p>
          <a:p>
            <a:r>
              <a:rPr lang="en-US" dirty="0"/>
              <a:t>Here the sales invoice and the title showed the partnership as the owner, the trailer was bought for and actually used in the partnership business (CB p. 139). Thus it is not an asset to which Fulton’s creditors have any direct claim.</a:t>
            </a:r>
          </a:p>
          <a:p>
            <a:r>
              <a:rPr lang="en-US" dirty="0"/>
              <a:t>However, Fulton’s bankruptcy is a dissolution event for the partnership under the Partnership Act so UPA §40 applies to determine rights to the partnership property.</a:t>
            </a:r>
          </a:p>
          <a:p>
            <a:r>
              <a:rPr lang="en-US" dirty="0"/>
              <a:t>The trailer was a capital contribution by Carroll to the partnership, paid for out of a loan to Carroll by his grandmother. If the loan was to the partnership it would be a debt owed to a non-partner, payable before repayment of capital contributions to the partners.</a:t>
            </a:r>
          </a:p>
          <a:p>
            <a:endParaRPr lang="en-US" dirty="0"/>
          </a:p>
        </p:txBody>
      </p:sp>
      <p:pic>
        <p:nvPicPr>
          <p:cNvPr id="4" name="Audio 3">
            <a:hlinkClick r:id="" action="ppaction://media"/>
            <a:extLst>
              <a:ext uri="{FF2B5EF4-FFF2-40B4-BE49-F238E27FC236}">
                <a16:creationId xmlns:a16="http://schemas.microsoft.com/office/drawing/2014/main" id="{D5D64F5C-2E24-493E-989D-6AB26A1229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01917922"/>
      </p:ext>
    </p:extLst>
  </p:cSld>
  <p:clrMapOvr>
    <a:masterClrMapping/>
  </p:clrMapOvr>
  <mc:AlternateContent xmlns:mc="http://schemas.openxmlformats.org/markup-compatibility/2006" xmlns:p14="http://schemas.microsoft.com/office/powerpoint/2010/main">
    <mc:Choice Requires="p14">
      <p:transition spd="slow" p14:dur="2000" advTm="130866"/>
    </mc:Choice>
    <mc:Fallback xmlns="">
      <p:transition spd="slow" advTm="13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8D30-2474-450F-8F56-19DED8093787}"/>
              </a:ext>
            </a:extLst>
          </p:cNvPr>
          <p:cNvSpPr>
            <a:spLocks noGrp="1"/>
          </p:cNvSpPr>
          <p:nvPr>
            <p:ph type="title"/>
          </p:nvPr>
        </p:nvSpPr>
        <p:spPr/>
        <p:txBody>
          <a:bodyPr>
            <a:normAutofit fontScale="90000"/>
          </a:bodyPr>
          <a:lstStyle/>
          <a:p>
            <a:r>
              <a:rPr lang="en-US" dirty="0"/>
              <a:t>Distribution of Funds on partnership dissolution: UPA §40; Florida Statutes §620.8807</a:t>
            </a:r>
          </a:p>
        </p:txBody>
      </p:sp>
      <p:sp>
        <p:nvSpPr>
          <p:cNvPr id="3" name="Content Placeholder 2">
            <a:extLst>
              <a:ext uri="{FF2B5EF4-FFF2-40B4-BE49-F238E27FC236}">
                <a16:creationId xmlns:a16="http://schemas.microsoft.com/office/drawing/2014/main" id="{32D2FA0A-EA62-4864-8F50-F2BA42A6F3EC}"/>
              </a:ext>
            </a:extLst>
          </p:cNvPr>
          <p:cNvSpPr>
            <a:spLocks noGrp="1"/>
          </p:cNvSpPr>
          <p:nvPr>
            <p:ph idx="1"/>
          </p:nvPr>
        </p:nvSpPr>
        <p:spPr/>
        <p:txBody>
          <a:bodyPr/>
          <a:lstStyle/>
          <a:p>
            <a:r>
              <a:rPr lang="en-US" dirty="0"/>
              <a:t>The order in which debts are paid under UPA §40:</a:t>
            </a:r>
          </a:p>
          <a:p>
            <a:pPr lvl="1"/>
            <a:r>
              <a:rPr lang="en-US" dirty="0"/>
              <a:t>Debts to creditors other than partners</a:t>
            </a:r>
          </a:p>
          <a:p>
            <a:pPr lvl="1"/>
            <a:r>
              <a:rPr lang="en-US" dirty="0"/>
              <a:t>Debts owed to partners except those relating to capital and profits</a:t>
            </a:r>
          </a:p>
          <a:p>
            <a:pPr lvl="1"/>
            <a:r>
              <a:rPr lang="en-US" dirty="0"/>
              <a:t>Debts relating to capital contributions</a:t>
            </a:r>
          </a:p>
          <a:p>
            <a:pPr lvl="1"/>
            <a:r>
              <a:rPr lang="en-US" dirty="0"/>
              <a:t>Profits owed to partners</a:t>
            </a:r>
          </a:p>
          <a:p>
            <a:r>
              <a:rPr lang="en-US" dirty="0"/>
              <a:t>RUPA does not distinguish between debts owed to non-partner creditors and partner creditors.</a:t>
            </a:r>
          </a:p>
          <a:p>
            <a:r>
              <a:rPr lang="en-US" dirty="0"/>
              <a:t>RUPA uses the concept of a partnership account to which capital contributions and shares of profits are credited and shares of losses are debited.</a:t>
            </a:r>
          </a:p>
        </p:txBody>
      </p:sp>
      <p:pic>
        <p:nvPicPr>
          <p:cNvPr id="4" name="Audio 3">
            <a:hlinkClick r:id="" action="ppaction://media"/>
            <a:extLst>
              <a:ext uri="{FF2B5EF4-FFF2-40B4-BE49-F238E27FC236}">
                <a16:creationId xmlns:a16="http://schemas.microsoft.com/office/drawing/2014/main" id="{6A8B834E-4D30-4228-A2D4-D7E8305186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9109471"/>
      </p:ext>
    </p:extLst>
  </p:cSld>
  <p:clrMapOvr>
    <a:masterClrMapping/>
  </p:clrMapOvr>
  <mc:AlternateContent xmlns:mc="http://schemas.openxmlformats.org/markup-compatibility/2006" xmlns:p14="http://schemas.microsoft.com/office/powerpoint/2010/main">
    <mc:Choice Requires="p14">
      <p:transition spd="slow" p14:dur="2000" advTm="73165"/>
    </mc:Choice>
    <mc:Fallback xmlns="">
      <p:transition spd="slow" advTm="7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00B3-2D65-43A8-88D3-36106F8B6F94}"/>
              </a:ext>
            </a:extLst>
          </p:cNvPr>
          <p:cNvSpPr>
            <a:spLocks noGrp="1"/>
          </p:cNvSpPr>
          <p:nvPr>
            <p:ph type="title"/>
          </p:nvPr>
        </p:nvSpPr>
        <p:spPr/>
        <p:txBody>
          <a:bodyPr/>
          <a:lstStyle/>
          <a:p>
            <a:r>
              <a:rPr lang="en-US" dirty="0"/>
              <a:t>Hypothetical page 140 based on In Re Fulton</a:t>
            </a:r>
          </a:p>
        </p:txBody>
      </p:sp>
      <p:sp>
        <p:nvSpPr>
          <p:cNvPr id="3" name="Content Placeholder 2">
            <a:extLst>
              <a:ext uri="{FF2B5EF4-FFF2-40B4-BE49-F238E27FC236}">
                <a16:creationId xmlns:a16="http://schemas.microsoft.com/office/drawing/2014/main" id="{B977BB14-42E6-4119-8D33-238F0D3A524F}"/>
              </a:ext>
            </a:extLst>
          </p:cNvPr>
          <p:cNvSpPr>
            <a:spLocks noGrp="1"/>
          </p:cNvSpPr>
          <p:nvPr>
            <p:ph idx="1"/>
          </p:nvPr>
        </p:nvSpPr>
        <p:spPr/>
        <p:txBody>
          <a:bodyPr>
            <a:normAutofit lnSpcReduction="10000"/>
          </a:bodyPr>
          <a:lstStyle/>
          <a:p>
            <a:r>
              <a:rPr lang="en-US" dirty="0"/>
              <a:t>Trailer sold for $4000, partnership has no other assets, 1 creditor has a claim of $1000.  The creditor receives the amount of the debt ($1000) and Carroll’s claim for capital contribution is $4600 so he receives the other $3000 (the $4000 less the $1000 creditor claim). There is nothing left for Fulton and Fulton’s creditors.</a:t>
            </a:r>
          </a:p>
          <a:p>
            <a:r>
              <a:rPr lang="en-US" dirty="0"/>
              <a:t>If there were $9000 of other assets for a total of $13000 the creditor would receive the $1000 and Carroll would receive his $4600 capital contribution and the remaining amount would be shared between the partners according to their respective shares. If they share equally they would get half each of this amount, giving a total of $8300 to Carroll and $3700 to Fulton.</a:t>
            </a:r>
          </a:p>
        </p:txBody>
      </p:sp>
      <p:pic>
        <p:nvPicPr>
          <p:cNvPr id="4" name="Audio 3">
            <a:hlinkClick r:id="" action="ppaction://media"/>
            <a:extLst>
              <a:ext uri="{FF2B5EF4-FFF2-40B4-BE49-F238E27FC236}">
                <a16:creationId xmlns:a16="http://schemas.microsoft.com/office/drawing/2014/main" id="{1052ADED-DC86-45D9-8332-D300FEA50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6226294"/>
      </p:ext>
    </p:extLst>
  </p:cSld>
  <p:clrMapOvr>
    <a:masterClrMapping/>
  </p:clrMapOvr>
  <mc:AlternateContent xmlns:mc="http://schemas.openxmlformats.org/markup-compatibility/2006" xmlns:p14="http://schemas.microsoft.com/office/powerpoint/2010/main">
    <mc:Choice Requires="p14">
      <p:transition spd="slow" p14:dur="2000" advTm="82181"/>
    </mc:Choice>
    <mc:Fallback xmlns="">
      <p:transition spd="slow" advTm="8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96D7-E4F9-47AC-AD92-D4A17FBE23D7}"/>
              </a:ext>
            </a:extLst>
          </p:cNvPr>
          <p:cNvSpPr>
            <a:spLocks noGrp="1"/>
          </p:cNvSpPr>
          <p:nvPr>
            <p:ph type="title"/>
          </p:nvPr>
        </p:nvSpPr>
        <p:spPr/>
        <p:txBody>
          <a:bodyPr/>
          <a:lstStyle/>
          <a:p>
            <a:r>
              <a:rPr lang="en-US" dirty="0"/>
              <a:t>Partners’ rights in management</a:t>
            </a:r>
          </a:p>
        </p:txBody>
      </p:sp>
      <p:sp>
        <p:nvSpPr>
          <p:cNvPr id="3" name="Content Placeholder 2">
            <a:extLst>
              <a:ext uri="{FF2B5EF4-FFF2-40B4-BE49-F238E27FC236}">
                <a16:creationId xmlns:a16="http://schemas.microsoft.com/office/drawing/2014/main" id="{D5D3DA19-DA15-4BE1-9D4E-9534CCE33629}"/>
              </a:ext>
            </a:extLst>
          </p:cNvPr>
          <p:cNvSpPr>
            <a:spLocks noGrp="1"/>
          </p:cNvSpPr>
          <p:nvPr>
            <p:ph idx="1"/>
          </p:nvPr>
        </p:nvSpPr>
        <p:spPr/>
        <p:txBody>
          <a:bodyPr>
            <a:normAutofit fontScale="92500" lnSpcReduction="20000"/>
          </a:bodyPr>
          <a:lstStyle/>
          <a:p>
            <a:r>
              <a:rPr lang="en-US" dirty="0"/>
              <a:t>Florida Statutes §620.8401:</a:t>
            </a:r>
          </a:p>
          <a:p>
            <a:r>
              <a:rPr lang="en-US" dirty="0"/>
              <a:t>(9) A person may become a partner only with the consent of all of the partners.</a:t>
            </a:r>
          </a:p>
          <a:p>
            <a:r>
              <a:rPr lang="en-US" dirty="0"/>
              <a:t>(10) A difference arising as to a matter in the ordinary course of business of a partnership may be decided by a majority of the partners. An act outside the ordinary course of business of a partnership and an amendment to the partnership agreement may be undertaken only with the consent of all of the partners.</a:t>
            </a:r>
          </a:p>
          <a:p>
            <a:r>
              <a:rPr lang="en-US" dirty="0"/>
              <a:t>Unanimity for admission of new partners, amendments to the partnership agreement and extraordinary matters. Majority </a:t>
            </a:r>
            <a:r>
              <a:rPr lang="en-US" u="sng" dirty="0"/>
              <a:t>of the partners </a:t>
            </a:r>
            <a:r>
              <a:rPr lang="en-US" dirty="0"/>
              <a:t>for matters in the ordinary course of business.</a:t>
            </a:r>
          </a:p>
          <a:p>
            <a:r>
              <a:rPr lang="en-US" dirty="0"/>
              <a:t>These are default rules.</a:t>
            </a:r>
          </a:p>
        </p:txBody>
      </p:sp>
      <p:pic>
        <p:nvPicPr>
          <p:cNvPr id="4" name="Audio 3">
            <a:hlinkClick r:id="" action="ppaction://media"/>
            <a:extLst>
              <a:ext uri="{FF2B5EF4-FFF2-40B4-BE49-F238E27FC236}">
                <a16:creationId xmlns:a16="http://schemas.microsoft.com/office/drawing/2014/main" id="{84E062D4-5825-4325-AA38-0AF764CBC3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9634906"/>
      </p:ext>
    </p:extLst>
  </p:cSld>
  <p:clrMapOvr>
    <a:masterClrMapping/>
  </p:clrMapOvr>
  <mc:AlternateContent xmlns:mc="http://schemas.openxmlformats.org/markup-compatibility/2006" xmlns:p14="http://schemas.microsoft.com/office/powerpoint/2010/main">
    <mc:Choice Requires="p14">
      <p:transition spd="slow" p14:dur="2000" advTm="129491"/>
    </mc:Choice>
    <mc:Fallback xmlns="">
      <p:transition spd="slow" advTm="12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4CB6-F50C-494A-9E64-4052C744E6B6}"/>
              </a:ext>
            </a:extLst>
          </p:cNvPr>
          <p:cNvSpPr>
            <a:spLocks noGrp="1"/>
          </p:cNvSpPr>
          <p:nvPr>
            <p:ph type="title"/>
          </p:nvPr>
        </p:nvSpPr>
        <p:spPr/>
        <p:txBody>
          <a:bodyPr/>
          <a:lstStyle/>
          <a:p>
            <a:r>
              <a:rPr lang="en-US" dirty="0"/>
              <a:t>Partner’s authority</a:t>
            </a:r>
          </a:p>
        </p:txBody>
      </p:sp>
      <p:sp>
        <p:nvSpPr>
          <p:cNvPr id="3" name="Content Placeholder 2">
            <a:extLst>
              <a:ext uri="{FF2B5EF4-FFF2-40B4-BE49-F238E27FC236}">
                <a16:creationId xmlns:a16="http://schemas.microsoft.com/office/drawing/2014/main" id="{E18075F2-FB7F-4FDC-9A6A-DD9CE51C03FC}"/>
              </a:ext>
            </a:extLst>
          </p:cNvPr>
          <p:cNvSpPr>
            <a:spLocks noGrp="1"/>
          </p:cNvSpPr>
          <p:nvPr>
            <p:ph idx="1"/>
          </p:nvPr>
        </p:nvSpPr>
        <p:spPr/>
        <p:txBody>
          <a:bodyPr>
            <a:normAutofit fontScale="77500" lnSpcReduction="20000"/>
          </a:bodyPr>
          <a:lstStyle/>
          <a:p>
            <a:r>
              <a:rPr lang="en-US" dirty="0"/>
              <a:t>Florida Statutes §620.8301 Partner agent of partnership.—Subject to the effect of a statement of partnership authority under s. 620.8303:</a:t>
            </a:r>
          </a:p>
          <a:p>
            <a:r>
              <a:rPr lang="en-US" dirty="0"/>
              <a:t>(1) Each partner is an agent of the partnership for the purpose of its business. An act of a partner, including the execution of an instrument in the partnership name, for </a:t>
            </a:r>
            <a:r>
              <a:rPr lang="en-US" b="1" dirty="0"/>
              <a:t>apparently carrying on in the ordinary course of partnership business </a:t>
            </a:r>
            <a:r>
              <a:rPr lang="en-US" dirty="0"/>
              <a:t>or business of the kind carried on by the partnership, in the geographic area in which the partnership operates, binds the partnership </a:t>
            </a:r>
            <a:r>
              <a:rPr lang="en-US" b="1" dirty="0"/>
              <a:t>unless </a:t>
            </a:r>
            <a:r>
              <a:rPr lang="en-US" dirty="0"/>
              <a:t>the partner had no authority to act for the partnership in the particular matter </a:t>
            </a:r>
            <a:r>
              <a:rPr lang="en-US" b="1" dirty="0"/>
              <a:t>and</a:t>
            </a:r>
            <a:r>
              <a:rPr lang="en-US" dirty="0"/>
              <a:t> the person with whom the partner was dealing </a:t>
            </a:r>
            <a:r>
              <a:rPr lang="en-US" b="1" dirty="0"/>
              <a:t>knew or had received a notification </a:t>
            </a:r>
            <a:r>
              <a:rPr lang="en-US" dirty="0"/>
              <a:t>that the partner lacked authority.</a:t>
            </a:r>
          </a:p>
          <a:p>
            <a:r>
              <a:rPr lang="en-US" dirty="0"/>
              <a:t>(2) An act of a partner which is not apparently for carrying on in the ordinary course the partnership business or business of the kind carried on by the partnership binds the partnership only if the act was authorized by all of the other partners or is authorized by the terms of a written partnership agreement.</a:t>
            </a:r>
          </a:p>
          <a:p>
            <a:r>
              <a:rPr lang="en-US" dirty="0"/>
              <a:t>Cf. RUPA §303 (Fl. Stats. §620.8303): Statements of partnership authority may be filed but a third party is only deemed to know of limitations of authority with respect to transfers of real property.</a:t>
            </a:r>
          </a:p>
        </p:txBody>
      </p:sp>
      <p:pic>
        <p:nvPicPr>
          <p:cNvPr id="4" name="Audio 3">
            <a:hlinkClick r:id="" action="ppaction://media"/>
            <a:extLst>
              <a:ext uri="{FF2B5EF4-FFF2-40B4-BE49-F238E27FC236}">
                <a16:creationId xmlns:a16="http://schemas.microsoft.com/office/drawing/2014/main" id="{26FC4BAA-F2CC-4938-9B86-2DFA06AAA5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351291"/>
      </p:ext>
    </p:extLst>
  </p:cSld>
  <p:clrMapOvr>
    <a:masterClrMapping/>
  </p:clrMapOvr>
  <mc:AlternateContent xmlns:mc="http://schemas.openxmlformats.org/markup-compatibility/2006" xmlns:p14="http://schemas.microsoft.com/office/powerpoint/2010/main">
    <mc:Choice Requires="p14">
      <p:transition spd="slow" p14:dur="2000" advTm="174913"/>
    </mc:Choice>
    <mc:Fallback xmlns="">
      <p:transition spd="slow" advTm="17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283D-0DB9-438F-8E2F-694AC2AD6C63}"/>
              </a:ext>
            </a:extLst>
          </p:cNvPr>
          <p:cNvSpPr>
            <a:spLocks noGrp="1"/>
          </p:cNvSpPr>
          <p:nvPr>
            <p:ph type="title"/>
          </p:nvPr>
        </p:nvSpPr>
        <p:spPr/>
        <p:txBody>
          <a:bodyPr>
            <a:normAutofit fontScale="90000"/>
          </a:bodyPr>
          <a:lstStyle/>
          <a:p>
            <a:r>
              <a:rPr lang="en-US" dirty="0"/>
              <a:t>Management Rights: National Biscuit Company v Stroud (North Carolina 1959) and Summers v Dooley (Idaho 1971) compared</a:t>
            </a:r>
          </a:p>
        </p:txBody>
      </p:sp>
      <p:sp>
        <p:nvSpPr>
          <p:cNvPr id="3" name="Content Placeholder 2">
            <a:extLst>
              <a:ext uri="{FF2B5EF4-FFF2-40B4-BE49-F238E27FC236}">
                <a16:creationId xmlns:a16="http://schemas.microsoft.com/office/drawing/2014/main" id="{A5E4E604-5E0C-468D-A579-FE6FBC11BF04}"/>
              </a:ext>
            </a:extLst>
          </p:cNvPr>
          <p:cNvSpPr>
            <a:spLocks noGrp="1"/>
          </p:cNvSpPr>
          <p:nvPr>
            <p:ph idx="1"/>
          </p:nvPr>
        </p:nvSpPr>
        <p:spPr/>
        <p:txBody>
          <a:bodyPr>
            <a:normAutofit lnSpcReduction="10000"/>
          </a:bodyPr>
          <a:lstStyle/>
          <a:p>
            <a:r>
              <a:rPr lang="en-US" dirty="0"/>
              <a:t>These cases illustrate that in a 2 person partnership with the default rules in the statute there is no difference between unanimity and majority: both partners have to agree to any changes to the partners’ authority (CB p. 142). </a:t>
            </a:r>
          </a:p>
          <a:p>
            <a:r>
              <a:rPr lang="en-US" dirty="0"/>
              <a:t>Stroud has no power to limit Freeman’s authority to buy bread. Similarly, Summers cannot give himself the authority to hire an additional employee.</a:t>
            </a:r>
          </a:p>
          <a:p>
            <a:r>
              <a:rPr lang="en-US" dirty="0"/>
              <a:t>In a 2 person partnership it is advisable to address this issue in the partnership agreement: give control to one partner or specify a tie-breaker mechanism, or specify unanimity for certain matters so the partners are aware of the issue at the outset.</a:t>
            </a:r>
          </a:p>
        </p:txBody>
      </p:sp>
      <p:pic>
        <p:nvPicPr>
          <p:cNvPr id="4" name="Audio 3">
            <a:hlinkClick r:id="" action="ppaction://media"/>
            <a:extLst>
              <a:ext uri="{FF2B5EF4-FFF2-40B4-BE49-F238E27FC236}">
                <a16:creationId xmlns:a16="http://schemas.microsoft.com/office/drawing/2014/main" id="{E08BABC6-1BED-4F0B-9B10-BFABED2C93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26472799"/>
      </p:ext>
    </p:extLst>
  </p:cSld>
  <p:clrMapOvr>
    <a:masterClrMapping/>
  </p:clrMapOvr>
  <mc:AlternateContent xmlns:mc="http://schemas.openxmlformats.org/markup-compatibility/2006" xmlns:p14="http://schemas.microsoft.com/office/powerpoint/2010/main">
    <mc:Choice Requires="p14">
      <p:transition spd="slow" p14:dur="2000" advTm="218401"/>
    </mc:Choice>
    <mc:Fallback xmlns="">
      <p:transition spd="slow" advTm="21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033F-7593-4120-9438-7EAAE4F692EA}"/>
              </a:ext>
            </a:extLst>
          </p:cNvPr>
          <p:cNvSpPr>
            <a:spLocks noGrp="1"/>
          </p:cNvSpPr>
          <p:nvPr>
            <p:ph type="title"/>
          </p:nvPr>
        </p:nvSpPr>
        <p:spPr/>
        <p:txBody>
          <a:bodyPr/>
          <a:lstStyle/>
          <a:p>
            <a:r>
              <a:rPr lang="en-US" dirty="0"/>
              <a:t>Partnership liable for partner’s acts in the ordinary course of business</a:t>
            </a:r>
          </a:p>
        </p:txBody>
      </p:sp>
      <p:sp>
        <p:nvSpPr>
          <p:cNvPr id="3" name="Content Placeholder 2">
            <a:extLst>
              <a:ext uri="{FF2B5EF4-FFF2-40B4-BE49-F238E27FC236}">
                <a16:creationId xmlns:a16="http://schemas.microsoft.com/office/drawing/2014/main" id="{884BF18E-A59C-47DB-B1AA-F4AE828CFE3A}"/>
              </a:ext>
            </a:extLst>
          </p:cNvPr>
          <p:cNvSpPr>
            <a:spLocks noGrp="1"/>
          </p:cNvSpPr>
          <p:nvPr>
            <p:ph idx="1"/>
          </p:nvPr>
        </p:nvSpPr>
        <p:spPr/>
        <p:txBody>
          <a:bodyPr>
            <a:normAutofit/>
          </a:bodyPr>
          <a:lstStyle/>
          <a:p>
            <a:r>
              <a:rPr lang="en-US" dirty="0"/>
              <a:t>Florida Statutes §620.8305</a:t>
            </a:r>
          </a:p>
          <a:p>
            <a:r>
              <a:rPr lang="en-US" dirty="0"/>
              <a:t>(1) A partnership is liable for loss or injury caused to a person, or for a penalty incurred, as a result of a wrongful act or omission, or other actionable conduct, of a partner acting in the ordinary course of business of the partnership or with authority of the partnership.</a:t>
            </a:r>
          </a:p>
          <a:p>
            <a:r>
              <a:rPr lang="en-US" dirty="0"/>
              <a:t>(2) If, in the course of the partnership’s business or while acting with authority of the partnership, a partner receives or causes the partnership to receive money or property of a person who is not a partner, and the money or property is misapplied by a partner, the partnership is liable for the loss.</a:t>
            </a:r>
          </a:p>
        </p:txBody>
      </p:sp>
      <p:pic>
        <p:nvPicPr>
          <p:cNvPr id="4" name="Audio 3">
            <a:hlinkClick r:id="" action="ppaction://media"/>
            <a:extLst>
              <a:ext uri="{FF2B5EF4-FFF2-40B4-BE49-F238E27FC236}">
                <a16:creationId xmlns:a16="http://schemas.microsoft.com/office/drawing/2014/main" id="{85CE3092-D33E-46BE-AD6B-CF577DCFA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0813411"/>
      </p:ext>
    </p:extLst>
  </p:cSld>
  <p:clrMapOvr>
    <a:masterClrMapping/>
  </p:clrMapOvr>
  <mc:AlternateContent xmlns:mc="http://schemas.openxmlformats.org/markup-compatibility/2006" xmlns:p14="http://schemas.microsoft.com/office/powerpoint/2010/main">
    <mc:Choice Requires="p14">
      <p:transition spd="slow" p14:dur="2000" advTm="67022"/>
    </mc:Choice>
    <mc:Fallback xmlns="">
      <p:transition spd="slow" advTm="6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1571</TotalTime>
  <Words>1525</Words>
  <Application>Microsoft Office PowerPoint</Application>
  <PresentationFormat>Widescreen</PresentationFormat>
  <Paragraphs>57</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2022</vt:lpstr>
      <vt:lpstr>Questions for business owners to address</vt:lpstr>
      <vt:lpstr>Partnership property: In Re Fulton (US Bankruptcy Court 1984)</vt:lpstr>
      <vt:lpstr>Distribution of Funds on partnership dissolution: UPA §40; Florida Statutes §620.8807</vt:lpstr>
      <vt:lpstr>Hypothetical page 140 based on In Re Fulton</vt:lpstr>
      <vt:lpstr>Partners’ rights in management</vt:lpstr>
      <vt:lpstr>Partner’s authority</vt:lpstr>
      <vt:lpstr>Management Rights: National Biscuit Company v Stroud (North Carolina 1959) and Summers v Dooley (Idaho 1971) compared</vt:lpstr>
      <vt:lpstr>Partnership liable for partner’s acts in the ordinary course of business</vt:lpstr>
      <vt:lpstr>Partner’s indemnity </vt:lpstr>
      <vt:lpstr>Day v Sidley &amp; Austin (DDC 1975)</vt:lpstr>
      <vt:lpstr>Day v Sidley &amp; Austin: management authority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43</cp:revision>
  <dcterms:created xsi:type="dcterms:W3CDTF">2020-07-08T16:23:45Z</dcterms:created>
  <dcterms:modified xsi:type="dcterms:W3CDTF">2022-09-03T00:02:59Z</dcterms:modified>
</cp:coreProperties>
</file>