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59" r:id="rId5"/>
    <p:sldId id="261" r:id="rId6"/>
    <p:sldId id="262" r:id="rId7"/>
    <p:sldId id="267" r:id="rId8"/>
    <p:sldId id="263" r:id="rId9"/>
    <p:sldId id="264" r:id="rId10"/>
    <p:sldId id="265" r:id="rId11"/>
    <p:sldId id="26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An Introduction to Business and Society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5FFE8363-AD98-462D-B9AF-05C6F5C08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3318"/>
    </mc:Choice>
    <mc:Fallback xmlns="">
      <p:transition spd="slow" advTm="1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5B19-42B0-43F6-A7AA-AC2F44C65643}"/>
              </a:ext>
            </a:extLst>
          </p:cNvPr>
          <p:cNvSpPr>
            <a:spLocks noGrp="1"/>
          </p:cNvSpPr>
          <p:nvPr>
            <p:ph type="title"/>
          </p:nvPr>
        </p:nvSpPr>
        <p:spPr>
          <a:xfrm>
            <a:off x="838200" y="365126"/>
            <a:ext cx="10515600" cy="931660"/>
          </a:xfrm>
        </p:spPr>
        <p:txBody>
          <a:bodyPr/>
          <a:lstStyle/>
          <a:p>
            <a:r>
              <a:rPr lang="en-US" dirty="0"/>
              <a:t>ESG issues</a:t>
            </a:r>
          </a:p>
        </p:txBody>
      </p:sp>
      <p:sp>
        <p:nvSpPr>
          <p:cNvPr id="3" name="Content Placeholder 2">
            <a:extLst>
              <a:ext uri="{FF2B5EF4-FFF2-40B4-BE49-F238E27FC236}">
                <a16:creationId xmlns:a16="http://schemas.microsoft.com/office/drawing/2014/main" id="{49B4EB82-205A-44B8-A8BB-E2D9DFF176C9}"/>
              </a:ext>
            </a:extLst>
          </p:cNvPr>
          <p:cNvSpPr>
            <a:spLocks noGrp="1"/>
          </p:cNvSpPr>
          <p:nvPr>
            <p:ph idx="1"/>
          </p:nvPr>
        </p:nvSpPr>
        <p:spPr>
          <a:xfrm>
            <a:off x="838200" y="1296786"/>
            <a:ext cx="10515600" cy="4880177"/>
          </a:xfrm>
        </p:spPr>
        <p:txBody>
          <a:bodyPr/>
          <a:lstStyle/>
          <a:p>
            <a:r>
              <a:rPr lang="en-US" dirty="0"/>
              <a:t>E: environmental impact/sustainability/climate change (e.g. fossil fuels, chemicals, concrete, shipping, air travel, fashion, plastics)</a:t>
            </a:r>
          </a:p>
          <a:p>
            <a:r>
              <a:rPr lang="en-US" dirty="0"/>
              <a:t>S: human rights: workers’ rights, workplace health and safety, diversity and inclusion, fairness to consumers (e.g. privacy), forced labor in supply chains, corruption, product-related issues (guns, tobacco)</a:t>
            </a:r>
          </a:p>
          <a:p>
            <a:r>
              <a:rPr lang="en-US" dirty="0"/>
              <a:t>G: governance: corporate governance (ensuring company managed in interest of shareholders), business ethics and code of conduct, risk and crisis management, supply chain management, policy influence, impact measurement  </a:t>
            </a:r>
          </a:p>
        </p:txBody>
      </p:sp>
      <p:pic>
        <p:nvPicPr>
          <p:cNvPr id="4" name="Audio 3">
            <a:hlinkClick r:id="" action="ppaction://media"/>
            <a:extLst>
              <a:ext uri="{FF2B5EF4-FFF2-40B4-BE49-F238E27FC236}">
                <a16:creationId xmlns:a16="http://schemas.microsoft.com/office/drawing/2014/main" id="{C369A3A8-9E43-4B57-B459-62925F64B0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0301057"/>
      </p:ext>
    </p:extLst>
  </p:cSld>
  <p:clrMapOvr>
    <a:masterClrMapping/>
  </p:clrMapOvr>
  <mc:AlternateContent xmlns:mc="http://schemas.openxmlformats.org/markup-compatibility/2006" xmlns:p14="http://schemas.microsoft.com/office/powerpoint/2010/main">
    <mc:Choice Requires="p14">
      <p:transition spd="slow" p14:dur="2000" advTm="114026"/>
    </mc:Choice>
    <mc:Fallback xmlns="">
      <p:transition spd="slow" advTm="11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EB2E-0DAD-491E-911C-3B6B99F54A0D}"/>
              </a:ext>
            </a:extLst>
          </p:cNvPr>
          <p:cNvSpPr>
            <a:spLocks noGrp="1"/>
          </p:cNvSpPr>
          <p:nvPr>
            <p:ph type="title"/>
          </p:nvPr>
        </p:nvSpPr>
        <p:spPr>
          <a:xfrm>
            <a:off x="838200" y="365126"/>
            <a:ext cx="10515600" cy="790344"/>
          </a:xfrm>
        </p:spPr>
        <p:txBody>
          <a:bodyPr/>
          <a:lstStyle/>
          <a:p>
            <a:r>
              <a:rPr lang="en-US" dirty="0"/>
              <a:t>ESG and shareholder proposals</a:t>
            </a:r>
          </a:p>
        </p:txBody>
      </p:sp>
      <p:sp>
        <p:nvSpPr>
          <p:cNvPr id="3" name="Content Placeholder 2">
            <a:extLst>
              <a:ext uri="{FF2B5EF4-FFF2-40B4-BE49-F238E27FC236}">
                <a16:creationId xmlns:a16="http://schemas.microsoft.com/office/drawing/2014/main" id="{6C82AD8A-2F9F-458F-B70E-31FB626B5706}"/>
              </a:ext>
            </a:extLst>
          </p:cNvPr>
          <p:cNvSpPr>
            <a:spLocks noGrp="1"/>
          </p:cNvSpPr>
          <p:nvPr>
            <p:ph idx="1"/>
          </p:nvPr>
        </p:nvSpPr>
        <p:spPr>
          <a:xfrm>
            <a:off x="838200" y="1155470"/>
            <a:ext cx="10515600" cy="5021493"/>
          </a:xfrm>
        </p:spPr>
        <p:txBody>
          <a:bodyPr/>
          <a:lstStyle/>
          <a:p>
            <a:r>
              <a:rPr lang="en-US" dirty="0"/>
              <a:t>Under federal law shareholders in public corporations can submit proposals to be voted on at an Annual General Meeting of shareholders. </a:t>
            </a:r>
          </a:p>
          <a:p>
            <a:r>
              <a:rPr lang="en-US" dirty="0"/>
              <a:t>In recent years there have been a number of shareholder proposals relating to diversity and inclusion, climate change, and political spending.</a:t>
            </a:r>
          </a:p>
          <a:p>
            <a:r>
              <a:rPr lang="en-US" dirty="0"/>
              <a:t>Corporate managements may decline to present proposals to the AGM, for example if they relate to the company’s ordinary business. </a:t>
            </a:r>
          </a:p>
        </p:txBody>
      </p:sp>
      <p:pic>
        <p:nvPicPr>
          <p:cNvPr id="4" name="Audio 3">
            <a:hlinkClick r:id="" action="ppaction://media"/>
            <a:extLst>
              <a:ext uri="{FF2B5EF4-FFF2-40B4-BE49-F238E27FC236}">
                <a16:creationId xmlns:a16="http://schemas.microsoft.com/office/drawing/2014/main" id="{EB663DDD-7D8E-459E-9DB4-D454192B93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3129731"/>
      </p:ext>
    </p:extLst>
  </p:cSld>
  <p:clrMapOvr>
    <a:masterClrMapping/>
  </p:clrMapOvr>
  <mc:AlternateContent xmlns:mc="http://schemas.openxmlformats.org/markup-compatibility/2006" xmlns:p14="http://schemas.microsoft.com/office/powerpoint/2010/main">
    <mc:Choice Requires="p14">
      <p:transition spd="slow" p14:dur="2000" advTm="101138"/>
    </mc:Choice>
    <mc:Fallback xmlns="">
      <p:transition spd="slow" advTm="10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A418-DAA6-4BFB-A454-41951440CBBB}"/>
              </a:ext>
            </a:extLst>
          </p:cNvPr>
          <p:cNvSpPr>
            <a:spLocks noGrp="1"/>
          </p:cNvSpPr>
          <p:nvPr>
            <p:ph type="title"/>
          </p:nvPr>
        </p:nvSpPr>
        <p:spPr>
          <a:xfrm>
            <a:off x="838200" y="365125"/>
            <a:ext cx="10515600" cy="1056351"/>
          </a:xfrm>
        </p:spPr>
        <p:txBody>
          <a:bodyPr/>
          <a:lstStyle/>
          <a:p>
            <a:r>
              <a:rPr lang="en-US" dirty="0"/>
              <a:t>2 examples</a:t>
            </a:r>
          </a:p>
        </p:txBody>
      </p:sp>
      <p:sp>
        <p:nvSpPr>
          <p:cNvPr id="3" name="Content Placeholder 2">
            <a:extLst>
              <a:ext uri="{FF2B5EF4-FFF2-40B4-BE49-F238E27FC236}">
                <a16:creationId xmlns:a16="http://schemas.microsoft.com/office/drawing/2014/main" id="{238DC74C-58FA-4955-A1AA-DDE4B4101141}"/>
              </a:ext>
            </a:extLst>
          </p:cNvPr>
          <p:cNvSpPr>
            <a:spLocks noGrp="1"/>
          </p:cNvSpPr>
          <p:nvPr>
            <p:ph idx="1"/>
          </p:nvPr>
        </p:nvSpPr>
        <p:spPr>
          <a:xfrm>
            <a:off x="838200" y="1487978"/>
            <a:ext cx="10515600" cy="4688985"/>
          </a:xfrm>
        </p:spPr>
        <p:txBody>
          <a:bodyPr>
            <a:normAutofit lnSpcReduction="10000"/>
          </a:bodyPr>
          <a:lstStyle/>
          <a:p>
            <a:r>
              <a:rPr lang="en-US" dirty="0"/>
              <a:t>Florida, like a number of other States,  restricts government investing in companies that boycott Israel. Unilever was recently identified as a company that Florida will not invest in, based on action by Ben &amp; Jerry’s.</a:t>
            </a:r>
          </a:p>
          <a:p>
            <a:r>
              <a:rPr lang="en-US" dirty="0"/>
              <a:t>Nasdaq Board Diversity Proposal: the SEC stated “National securities exchanges may choose to adopt disclosure requirements in their listing rules that supplement or overlap with disclosure requirements otherwise imposed under the federal securities laws, and disclosure-related listing standards that provide investors with information that facilitates informed investment and voting decisions contribute to the maintenance of fair and orderly markets.” 86 Fed. Reg. 44424, 4438-9  (Aug, 12, 2021)</a:t>
            </a:r>
          </a:p>
        </p:txBody>
      </p:sp>
      <p:pic>
        <p:nvPicPr>
          <p:cNvPr id="4" name="Audio 3">
            <a:hlinkClick r:id="" action="ppaction://media"/>
            <a:extLst>
              <a:ext uri="{FF2B5EF4-FFF2-40B4-BE49-F238E27FC236}">
                <a16:creationId xmlns:a16="http://schemas.microsoft.com/office/drawing/2014/main" id="{BA9813D7-C15C-4712-815C-341ED13EA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1031064"/>
      </p:ext>
    </p:extLst>
  </p:cSld>
  <p:clrMapOvr>
    <a:masterClrMapping/>
  </p:clrMapOvr>
  <mc:AlternateContent xmlns:mc="http://schemas.openxmlformats.org/markup-compatibility/2006" xmlns:p14="http://schemas.microsoft.com/office/powerpoint/2010/main">
    <mc:Choice Requires="p14">
      <p:transition spd="slow" p14:dur="2000" advTm="309287"/>
    </mc:Choice>
    <mc:Fallback xmlns="">
      <p:transition spd="slow" advTm="30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DE1B-5449-4223-BBB7-4ECAECC6F8F5}"/>
              </a:ext>
            </a:extLst>
          </p:cNvPr>
          <p:cNvSpPr>
            <a:spLocks noGrp="1"/>
          </p:cNvSpPr>
          <p:nvPr>
            <p:ph type="title"/>
          </p:nvPr>
        </p:nvSpPr>
        <p:spPr>
          <a:xfrm>
            <a:off x="838200" y="365125"/>
            <a:ext cx="10515600" cy="798657"/>
          </a:xfrm>
        </p:spPr>
        <p:txBody>
          <a:bodyPr>
            <a:normAutofit fontScale="90000"/>
          </a:bodyPr>
          <a:lstStyle/>
          <a:p>
            <a:r>
              <a:rPr lang="en-US" dirty="0"/>
              <a:t>Business Associations are governed by statutes</a:t>
            </a:r>
          </a:p>
        </p:txBody>
      </p:sp>
      <p:sp>
        <p:nvSpPr>
          <p:cNvPr id="3" name="Content Placeholder 2">
            <a:extLst>
              <a:ext uri="{FF2B5EF4-FFF2-40B4-BE49-F238E27FC236}">
                <a16:creationId xmlns:a16="http://schemas.microsoft.com/office/drawing/2014/main" id="{9328F667-1378-4B05-830D-E6B2E08BF1E1}"/>
              </a:ext>
            </a:extLst>
          </p:cNvPr>
          <p:cNvSpPr>
            <a:spLocks noGrp="1"/>
          </p:cNvSpPr>
          <p:nvPr>
            <p:ph idx="1"/>
          </p:nvPr>
        </p:nvSpPr>
        <p:spPr>
          <a:xfrm>
            <a:off x="838200" y="1429789"/>
            <a:ext cx="10515600" cy="4747174"/>
          </a:xfrm>
        </p:spPr>
        <p:txBody>
          <a:bodyPr>
            <a:normAutofit lnSpcReduction="10000"/>
          </a:bodyPr>
          <a:lstStyle/>
          <a:p>
            <a:r>
              <a:rPr lang="en-US" dirty="0"/>
              <a:t>State legislatures are important in the evolution of business associations law </a:t>
            </a:r>
          </a:p>
          <a:p>
            <a:r>
              <a:rPr lang="en-US" dirty="0"/>
              <a:t>States compete to be attractive locations for business creation and business activity</a:t>
            </a:r>
          </a:p>
          <a:p>
            <a:r>
              <a:rPr lang="en-US" dirty="0"/>
              <a:t>Uniform laws: Uniform Law Commission, the ABA</a:t>
            </a:r>
          </a:p>
          <a:p>
            <a:r>
              <a:rPr lang="en-US" dirty="0"/>
              <a:t>Typically the statutes we are concerned with regulate relationships between participants in the business (owners and managers) and between the business and third parties (e.g. creditors)</a:t>
            </a:r>
          </a:p>
          <a:p>
            <a:r>
              <a:rPr lang="en-US" dirty="0"/>
              <a:t>Legislation may be a response to scandals and crises: e.g. Sarbanes-Oxley Act 2002, Dodd-Frank Act 2010 (note these are federal statutes addressing issues relating to corporate governance, accounting and financial regulation)</a:t>
            </a:r>
          </a:p>
        </p:txBody>
      </p:sp>
      <p:pic>
        <p:nvPicPr>
          <p:cNvPr id="4" name="Audio 3">
            <a:hlinkClick r:id="" action="ppaction://media"/>
            <a:extLst>
              <a:ext uri="{FF2B5EF4-FFF2-40B4-BE49-F238E27FC236}">
                <a16:creationId xmlns:a16="http://schemas.microsoft.com/office/drawing/2014/main" id="{4D90AE3D-9804-4B78-BA6D-EFADCDDA5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0621527"/>
      </p:ext>
    </p:extLst>
  </p:cSld>
  <p:clrMapOvr>
    <a:masterClrMapping/>
  </p:clrMapOvr>
  <mc:AlternateContent xmlns:mc="http://schemas.openxmlformats.org/markup-compatibility/2006" xmlns:p14="http://schemas.microsoft.com/office/powerpoint/2010/main">
    <mc:Choice Requires="p14">
      <p:transition spd="slow" p14:dur="2000" advTm="165413"/>
    </mc:Choice>
    <mc:Fallback xmlns="">
      <p:transition spd="slow" advTm="16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47D2-9B76-435E-B1A9-C106D9DE0121}"/>
              </a:ext>
            </a:extLst>
          </p:cNvPr>
          <p:cNvSpPr>
            <a:spLocks noGrp="1"/>
          </p:cNvSpPr>
          <p:nvPr>
            <p:ph type="title"/>
          </p:nvPr>
        </p:nvSpPr>
        <p:spPr>
          <a:xfrm>
            <a:off x="838200" y="365125"/>
            <a:ext cx="10515600" cy="873471"/>
          </a:xfrm>
        </p:spPr>
        <p:txBody>
          <a:bodyPr>
            <a:normAutofit fontScale="90000"/>
          </a:bodyPr>
          <a:lstStyle/>
          <a:p>
            <a:r>
              <a:rPr lang="en-US" dirty="0"/>
              <a:t>Businesses operate within the regulatory state</a:t>
            </a:r>
          </a:p>
        </p:txBody>
      </p:sp>
      <p:sp>
        <p:nvSpPr>
          <p:cNvPr id="3" name="Content Placeholder 2">
            <a:extLst>
              <a:ext uri="{FF2B5EF4-FFF2-40B4-BE49-F238E27FC236}">
                <a16:creationId xmlns:a16="http://schemas.microsoft.com/office/drawing/2014/main" id="{3355331D-DAB9-4F47-918D-E1695E81F330}"/>
              </a:ext>
            </a:extLst>
          </p:cNvPr>
          <p:cNvSpPr>
            <a:spLocks noGrp="1"/>
          </p:cNvSpPr>
          <p:nvPr>
            <p:ph idx="1"/>
          </p:nvPr>
        </p:nvSpPr>
        <p:spPr>
          <a:xfrm>
            <a:off x="838200" y="1238596"/>
            <a:ext cx="10515600" cy="4938367"/>
          </a:xfrm>
        </p:spPr>
        <p:txBody>
          <a:bodyPr>
            <a:normAutofit fontScale="92500" lnSpcReduction="10000"/>
          </a:bodyPr>
          <a:lstStyle/>
          <a:p>
            <a:r>
              <a:rPr lang="en-US" dirty="0"/>
              <a:t>Healthcare, insurance, banking, restaurants, pharmaceutical companies all have to comply with regulatory regimes</a:t>
            </a:r>
          </a:p>
          <a:p>
            <a:r>
              <a:rPr lang="en-US" dirty="0"/>
              <a:t>Consumer protection law, antitrust, employment and labor law, environmental law </a:t>
            </a:r>
          </a:p>
          <a:p>
            <a:r>
              <a:rPr lang="en-US" dirty="0"/>
              <a:t>2016-2021 a significant weakening of Federal level environmental regulation based on the idea that such regulation imposes costs on businesses (</a:t>
            </a:r>
            <a:r>
              <a:rPr lang="en-US" dirty="0" err="1"/>
              <a:t>n.b.</a:t>
            </a:r>
            <a:r>
              <a:rPr lang="en-US" dirty="0"/>
              <a:t> some States challenged the rules and took action to protect the environment)</a:t>
            </a:r>
          </a:p>
          <a:p>
            <a:r>
              <a:rPr lang="en-US" dirty="0"/>
              <a:t>Research suggests that although environmental regulation may increase production costs in the short run, in the long run environmental regulation can boost productivity</a:t>
            </a:r>
          </a:p>
          <a:p>
            <a:r>
              <a:rPr lang="en-US" dirty="0"/>
              <a:t>Plus there are adverse impacts of business activity that have not been captured in our economic models (externalities) </a:t>
            </a:r>
          </a:p>
        </p:txBody>
      </p:sp>
      <p:pic>
        <p:nvPicPr>
          <p:cNvPr id="4" name="Audio 3">
            <a:hlinkClick r:id="" action="ppaction://media"/>
            <a:extLst>
              <a:ext uri="{FF2B5EF4-FFF2-40B4-BE49-F238E27FC236}">
                <a16:creationId xmlns:a16="http://schemas.microsoft.com/office/drawing/2014/main" id="{7223EB63-63E5-484E-8E70-74A06D521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6933781"/>
      </p:ext>
    </p:extLst>
  </p:cSld>
  <p:clrMapOvr>
    <a:masterClrMapping/>
  </p:clrMapOvr>
  <mc:AlternateContent xmlns:mc="http://schemas.openxmlformats.org/markup-compatibility/2006" xmlns:p14="http://schemas.microsoft.com/office/powerpoint/2010/main">
    <mc:Choice Requires="p14">
      <p:transition spd="slow" p14:dur="2000" advTm="181850"/>
    </mc:Choice>
    <mc:Fallback xmlns="">
      <p:transition spd="slow" advTm="18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76FC-44C9-46F9-846F-FB7E3544B519}"/>
              </a:ext>
            </a:extLst>
          </p:cNvPr>
          <p:cNvSpPr>
            <a:spLocks noGrp="1"/>
          </p:cNvSpPr>
          <p:nvPr>
            <p:ph type="title"/>
          </p:nvPr>
        </p:nvSpPr>
        <p:spPr>
          <a:xfrm>
            <a:off x="838200" y="365125"/>
            <a:ext cx="10515600" cy="1072977"/>
          </a:xfrm>
        </p:spPr>
        <p:txBody>
          <a:bodyPr>
            <a:normAutofit fontScale="90000"/>
          </a:bodyPr>
          <a:lstStyle/>
          <a:p>
            <a:r>
              <a:rPr lang="en-US" dirty="0"/>
              <a:t>Is business organization law mandatory or enabling? </a:t>
            </a:r>
          </a:p>
        </p:txBody>
      </p:sp>
      <p:sp>
        <p:nvSpPr>
          <p:cNvPr id="3" name="Content Placeholder 2">
            <a:extLst>
              <a:ext uri="{FF2B5EF4-FFF2-40B4-BE49-F238E27FC236}">
                <a16:creationId xmlns:a16="http://schemas.microsoft.com/office/drawing/2014/main" id="{68D7C0CD-5E6F-4647-8EEE-17548A9AA044}"/>
              </a:ext>
            </a:extLst>
          </p:cNvPr>
          <p:cNvSpPr>
            <a:spLocks noGrp="1"/>
          </p:cNvSpPr>
          <p:nvPr>
            <p:ph idx="1"/>
          </p:nvPr>
        </p:nvSpPr>
        <p:spPr>
          <a:xfrm>
            <a:off x="838200" y="1476491"/>
            <a:ext cx="10515600" cy="4351338"/>
          </a:xfrm>
        </p:spPr>
        <p:txBody>
          <a:bodyPr>
            <a:normAutofit lnSpcReduction="10000"/>
          </a:bodyPr>
          <a:lstStyle/>
          <a:p>
            <a:r>
              <a:rPr lang="en-US" dirty="0"/>
              <a:t>The dominant view has been that business organization statutes should facilitate business enterprise and not make it too difficult for businesses to operate because business activity is socially beneficial</a:t>
            </a:r>
          </a:p>
          <a:p>
            <a:r>
              <a:rPr lang="en-US" dirty="0"/>
              <a:t>This also suggests a view that businesses should be able to contract around the statutory rules </a:t>
            </a:r>
          </a:p>
          <a:p>
            <a:r>
              <a:rPr lang="en-US" dirty="0"/>
              <a:t>But there is another view that at least some rules are mandatory.</a:t>
            </a:r>
          </a:p>
          <a:p>
            <a:r>
              <a:rPr lang="en-US" dirty="0"/>
              <a:t>Fiduciary duties are duties the law imposes on people in whom others repose trust and confidence</a:t>
            </a:r>
          </a:p>
          <a:p>
            <a:r>
              <a:rPr lang="en-US" dirty="0"/>
              <a:t>For example, if I hire an agent to help me buy a house, I don’t want the agent to tell the vendor how much I can afford to pay</a:t>
            </a:r>
          </a:p>
        </p:txBody>
      </p:sp>
      <p:pic>
        <p:nvPicPr>
          <p:cNvPr id="4" name="Audio 3">
            <a:hlinkClick r:id="" action="ppaction://media"/>
            <a:extLst>
              <a:ext uri="{FF2B5EF4-FFF2-40B4-BE49-F238E27FC236}">
                <a16:creationId xmlns:a16="http://schemas.microsoft.com/office/drawing/2014/main" id="{FCB1CFC1-4CEA-4264-A699-5481061AAB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94209275"/>
      </p:ext>
    </p:extLst>
  </p:cSld>
  <p:clrMapOvr>
    <a:masterClrMapping/>
  </p:clrMapOvr>
  <mc:AlternateContent xmlns:mc="http://schemas.openxmlformats.org/markup-compatibility/2006" xmlns:p14="http://schemas.microsoft.com/office/powerpoint/2010/main">
    <mc:Choice Requires="p14">
      <p:transition spd="slow" p14:dur="2000" advTm="345316"/>
    </mc:Choice>
    <mc:Fallback xmlns="">
      <p:transition spd="slow" advTm="34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55369-802E-4671-AE0E-24FB7603E718}"/>
              </a:ext>
            </a:extLst>
          </p:cNvPr>
          <p:cNvSpPr>
            <a:spLocks noGrp="1"/>
          </p:cNvSpPr>
          <p:nvPr>
            <p:ph type="title"/>
          </p:nvPr>
        </p:nvSpPr>
        <p:spPr>
          <a:xfrm>
            <a:off x="838200" y="365126"/>
            <a:ext cx="10515600" cy="1039726"/>
          </a:xfrm>
        </p:spPr>
        <p:txBody>
          <a:bodyPr/>
          <a:lstStyle/>
          <a:p>
            <a:r>
              <a:rPr lang="en-US" dirty="0"/>
              <a:t>Judges, business and society</a:t>
            </a:r>
          </a:p>
        </p:txBody>
      </p:sp>
      <p:sp>
        <p:nvSpPr>
          <p:cNvPr id="3" name="Content Placeholder 2">
            <a:extLst>
              <a:ext uri="{FF2B5EF4-FFF2-40B4-BE49-F238E27FC236}">
                <a16:creationId xmlns:a16="http://schemas.microsoft.com/office/drawing/2014/main" id="{F9BF6687-8EA8-46B9-9C37-D7298A178202}"/>
              </a:ext>
            </a:extLst>
          </p:cNvPr>
          <p:cNvSpPr>
            <a:spLocks noGrp="1"/>
          </p:cNvSpPr>
          <p:nvPr>
            <p:ph idx="1"/>
          </p:nvPr>
        </p:nvSpPr>
        <p:spPr>
          <a:xfrm>
            <a:off x="838200" y="1404852"/>
            <a:ext cx="10515600" cy="4772111"/>
          </a:xfrm>
        </p:spPr>
        <p:txBody>
          <a:bodyPr/>
          <a:lstStyle/>
          <a:p>
            <a:endParaRPr lang="en-US" dirty="0"/>
          </a:p>
          <a:p>
            <a:r>
              <a:rPr lang="en-US" dirty="0"/>
              <a:t>When we get to the part of the course dealing with corporate law I am going to suggest to you that Judges in Delaware are very sensitive to what is happening in the world as they are deciding cases.</a:t>
            </a:r>
          </a:p>
          <a:p>
            <a:endParaRPr lang="en-US" dirty="0"/>
          </a:p>
          <a:p>
            <a:r>
              <a:rPr lang="en-US" dirty="0"/>
              <a:t>Delaware corporate law tends to be very friendly to corporations and their managements, but at times the Judges seem to decide they should tighten up the rules (Smith v Van </a:t>
            </a:r>
            <a:r>
              <a:rPr lang="en-US" dirty="0" err="1"/>
              <a:t>Gorkom</a:t>
            </a:r>
            <a:r>
              <a:rPr lang="en-US" dirty="0"/>
              <a:t> will be an example of this sort of case).</a:t>
            </a:r>
          </a:p>
        </p:txBody>
      </p:sp>
      <p:pic>
        <p:nvPicPr>
          <p:cNvPr id="4" name="Audio 3">
            <a:hlinkClick r:id="" action="ppaction://media"/>
            <a:extLst>
              <a:ext uri="{FF2B5EF4-FFF2-40B4-BE49-F238E27FC236}">
                <a16:creationId xmlns:a16="http://schemas.microsoft.com/office/drawing/2014/main" id="{02CA92F8-6CA8-4294-9E62-7C66923FD9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95399463"/>
      </p:ext>
    </p:extLst>
  </p:cSld>
  <p:clrMapOvr>
    <a:masterClrMapping/>
  </p:clrMapOvr>
  <mc:AlternateContent xmlns:mc="http://schemas.openxmlformats.org/markup-compatibility/2006" xmlns:p14="http://schemas.microsoft.com/office/powerpoint/2010/main">
    <mc:Choice Requires="p14">
      <p:transition spd="slow" p14:dur="2000" advTm="126115"/>
    </mc:Choice>
    <mc:Fallback xmlns="">
      <p:transition spd="slow" advTm="12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C9BD-8954-40F1-8029-0249E0001A60}"/>
              </a:ext>
            </a:extLst>
          </p:cNvPr>
          <p:cNvSpPr>
            <a:spLocks noGrp="1"/>
          </p:cNvSpPr>
          <p:nvPr>
            <p:ph type="title"/>
          </p:nvPr>
        </p:nvSpPr>
        <p:spPr>
          <a:xfrm>
            <a:off x="838200" y="365125"/>
            <a:ext cx="10515600" cy="956599"/>
          </a:xfrm>
        </p:spPr>
        <p:txBody>
          <a:bodyPr>
            <a:normAutofit/>
          </a:bodyPr>
          <a:lstStyle/>
          <a:p>
            <a:r>
              <a:rPr lang="en-US" dirty="0"/>
              <a:t>Businesses and social responsibility</a:t>
            </a:r>
          </a:p>
        </p:txBody>
      </p:sp>
      <p:sp>
        <p:nvSpPr>
          <p:cNvPr id="3" name="Content Placeholder 2">
            <a:extLst>
              <a:ext uri="{FF2B5EF4-FFF2-40B4-BE49-F238E27FC236}">
                <a16:creationId xmlns:a16="http://schemas.microsoft.com/office/drawing/2014/main" id="{4F70E162-BF2A-4597-9992-7F7FF6678371}"/>
              </a:ext>
            </a:extLst>
          </p:cNvPr>
          <p:cNvSpPr>
            <a:spLocks noGrp="1"/>
          </p:cNvSpPr>
          <p:nvPr>
            <p:ph idx="1"/>
          </p:nvPr>
        </p:nvSpPr>
        <p:spPr>
          <a:xfrm>
            <a:off x="838200" y="1197033"/>
            <a:ext cx="10515600" cy="4979930"/>
          </a:xfrm>
        </p:spPr>
        <p:txBody>
          <a:bodyPr>
            <a:normAutofit lnSpcReduction="10000"/>
          </a:bodyPr>
          <a:lstStyle/>
          <a:p>
            <a:r>
              <a:rPr lang="en-US" dirty="0"/>
              <a:t>The risk of legislation</a:t>
            </a:r>
          </a:p>
          <a:p>
            <a:r>
              <a:rPr lang="en-US" dirty="0"/>
              <a:t>Consumers may boycott products/services</a:t>
            </a:r>
          </a:p>
          <a:p>
            <a:r>
              <a:rPr lang="en-US" dirty="0"/>
              <a:t>Investors may not want their retirement savings invested in companies with problematic behaviors</a:t>
            </a:r>
          </a:p>
          <a:p>
            <a:r>
              <a:rPr lang="en-US" dirty="0"/>
              <a:t>In times of low unemployment businesses may want to be socially responsible to attract workers</a:t>
            </a:r>
          </a:p>
          <a:p>
            <a:r>
              <a:rPr lang="en-US" dirty="0"/>
              <a:t>The consumer/investor/worker issues reflect the operation of market mechanisms. We often think that if there are market mechanisms to constrain undesirable behavior this is preferable to regulation/makes regulation unnecessary</a:t>
            </a:r>
          </a:p>
          <a:p>
            <a:r>
              <a:rPr lang="en-US" dirty="0"/>
              <a:t>The “woke capital”/cancel culture critiques we have seen recently involve a very different view of markets</a:t>
            </a:r>
          </a:p>
        </p:txBody>
      </p:sp>
      <p:pic>
        <p:nvPicPr>
          <p:cNvPr id="4" name="Audio 3">
            <a:hlinkClick r:id="" action="ppaction://media"/>
            <a:extLst>
              <a:ext uri="{FF2B5EF4-FFF2-40B4-BE49-F238E27FC236}">
                <a16:creationId xmlns:a16="http://schemas.microsoft.com/office/drawing/2014/main" id="{40EB27C6-7F73-4B23-9742-64C477A1FE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6715930"/>
      </p:ext>
    </p:extLst>
  </p:cSld>
  <p:clrMapOvr>
    <a:masterClrMapping/>
  </p:clrMapOvr>
  <mc:AlternateContent xmlns:mc="http://schemas.openxmlformats.org/markup-compatibility/2006" xmlns:p14="http://schemas.microsoft.com/office/powerpoint/2010/main">
    <mc:Choice Requires="p14">
      <p:transition spd="slow" p14:dur="2000" advTm="252182"/>
    </mc:Choice>
    <mc:Fallback xmlns="">
      <p:transition spd="slow" advTm="25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7A2B-B0BE-443F-A6D0-64B4DFFF9C25}"/>
              </a:ext>
            </a:extLst>
          </p:cNvPr>
          <p:cNvSpPr>
            <a:spLocks noGrp="1"/>
          </p:cNvSpPr>
          <p:nvPr>
            <p:ph type="title"/>
          </p:nvPr>
        </p:nvSpPr>
        <p:spPr>
          <a:xfrm>
            <a:off x="838200" y="365126"/>
            <a:ext cx="10515600" cy="1205980"/>
          </a:xfrm>
        </p:spPr>
        <p:txBody>
          <a:bodyPr>
            <a:normAutofit fontScale="90000"/>
          </a:bodyPr>
          <a:lstStyle/>
          <a:p>
            <a:r>
              <a:rPr lang="en-US" dirty="0"/>
              <a:t>State recognition of interest in social/public benefit</a:t>
            </a:r>
          </a:p>
        </p:txBody>
      </p:sp>
      <p:sp>
        <p:nvSpPr>
          <p:cNvPr id="3" name="Content Placeholder 2">
            <a:extLst>
              <a:ext uri="{FF2B5EF4-FFF2-40B4-BE49-F238E27FC236}">
                <a16:creationId xmlns:a16="http://schemas.microsoft.com/office/drawing/2014/main" id="{C1666370-9A33-49A8-9BEC-4B69B6CA74B8}"/>
              </a:ext>
            </a:extLst>
          </p:cNvPr>
          <p:cNvSpPr>
            <a:spLocks noGrp="1"/>
          </p:cNvSpPr>
          <p:nvPr>
            <p:ph idx="1"/>
          </p:nvPr>
        </p:nvSpPr>
        <p:spPr>
          <a:xfrm>
            <a:off x="838200" y="1421476"/>
            <a:ext cx="10515600" cy="4755487"/>
          </a:xfrm>
        </p:spPr>
        <p:txBody>
          <a:bodyPr>
            <a:normAutofit fontScale="92500" lnSpcReduction="10000"/>
          </a:bodyPr>
          <a:lstStyle/>
          <a:p>
            <a:r>
              <a:rPr lang="en-US" dirty="0"/>
              <a:t>State statutes allow for the establishment of social benefit/public benefit corporations (profit making combined with social/public benefit):  Florida law provides for social purpose corporations and benefit corporations. The sort of public benefit imagined includes “Providing low-income or underserved individuals or communities with beneficial products or services…Promoting economic opportunity for individuals or communities beyond the creation of jobs in the normal course of business…Protecting or restoring the environment… Improving human health… Promoting the arts, sciences, or advancement of knowledge…Increasing the flow of capital to entities that have as their stated purpose the provision of a benefit to society or the environment.” (Fl. Stat. § 607.502(6))</a:t>
            </a:r>
          </a:p>
          <a:p>
            <a:r>
              <a:rPr lang="en-US" dirty="0"/>
              <a:t>Certified B-corps (Patagonia, Thrive Market, </a:t>
            </a:r>
            <a:r>
              <a:rPr lang="en-US" dirty="0" err="1"/>
              <a:t>Allbirds</a:t>
            </a:r>
            <a:r>
              <a:rPr lang="en-US" dirty="0"/>
              <a:t> (Your outfit is killing the planet”))</a:t>
            </a:r>
          </a:p>
          <a:p>
            <a:endParaRPr lang="en-US" dirty="0"/>
          </a:p>
        </p:txBody>
      </p:sp>
      <p:pic>
        <p:nvPicPr>
          <p:cNvPr id="4" name="Audio 3">
            <a:hlinkClick r:id="" action="ppaction://media"/>
            <a:extLst>
              <a:ext uri="{FF2B5EF4-FFF2-40B4-BE49-F238E27FC236}">
                <a16:creationId xmlns:a16="http://schemas.microsoft.com/office/drawing/2014/main" id="{A13F3D28-1A11-4721-AC06-B7B979E537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1388531"/>
      </p:ext>
    </p:extLst>
  </p:cSld>
  <p:clrMapOvr>
    <a:masterClrMapping/>
  </p:clrMapOvr>
  <mc:AlternateContent xmlns:mc="http://schemas.openxmlformats.org/markup-compatibility/2006" xmlns:p14="http://schemas.microsoft.com/office/powerpoint/2010/main">
    <mc:Choice Requires="p14">
      <p:transition spd="slow" p14:dur="2000" advTm="188014"/>
    </mc:Choice>
    <mc:Fallback xmlns="">
      <p:transition spd="slow" advTm="18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B3B6-D155-46E4-9570-5D1D6024F84D}"/>
              </a:ext>
            </a:extLst>
          </p:cNvPr>
          <p:cNvSpPr>
            <a:spLocks noGrp="1"/>
          </p:cNvSpPr>
          <p:nvPr>
            <p:ph type="title"/>
          </p:nvPr>
        </p:nvSpPr>
        <p:spPr>
          <a:xfrm>
            <a:off x="838200" y="365126"/>
            <a:ext cx="10515600" cy="1014788"/>
          </a:xfrm>
        </p:spPr>
        <p:txBody>
          <a:bodyPr/>
          <a:lstStyle/>
          <a:p>
            <a:r>
              <a:rPr lang="en-US" dirty="0"/>
              <a:t>ESG: environmental, social and governance</a:t>
            </a:r>
          </a:p>
        </p:txBody>
      </p:sp>
      <p:sp>
        <p:nvSpPr>
          <p:cNvPr id="3" name="Content Placeholder 2">
            <a:extLst>
              <a:ext uri="{FF2B5EF4-FFF2-40B4-BE49-F238E27FC236}">
                <a16:creationId xmlns:a16="http://schemas.microsoft.com/office/drawing/2014/main" id="{BF9ED1EE-DADE-4DA2-A37B-036A3DB5C70D}"/>
              </a:ext>
            </a:extLst>
          </p:cNvPr>
          <p:cNvSpPr>
            <a:spLocks noGrp="1"/>
          </p:cNvSpPr>
          <p:nvPr>
            <p:ph idx="1"/>
          </p:nvPr>
        </p:nvSpPr>
        <p:spPr>
          <a:xfrm>
            <a:off x="838200" y="1454727"/>
            <a:ext cx="10515600" cy="4722236"/>
          </a:xfrm>
        </p:spPr>
        <p:txBody>
          <a:bodyPr/>
          <a:lstStyle/>
          <a:p>
            <a:r>
              <a:rPr lang="en-US" dirty="0"/>
              <a:t>There has been a dramatic increase in emphasis of ESG factors recently</a:t>
            </a:r>
          </a:p>
          <a:p>
            <a:r>
              <a:rPr lang="en-US" dirty="0"/>
              <a:t>Investment managers and other financial firms (e.g. Blackrock) have been focusing on ESG (there are other firms which see ESG disfavored investments as attractive)</a:t>
            </a:r>
          </a:p>
          <a:p>
            <a:r>
              <a:rPr lang="en-US" dirty="0"/>
              <a:t>Law firms have set up ESG teams</a:t>
            </a:r>
          </a:p>
          <a:p>
            <a:r>
              <a:rPr lang="en-US" dirty="0"/>
              <a:t>Greenwashing</a:t>
            </a:r>
          </a:p>
          <a:p>
            <a:r>
              <a:rPr lang="en-US" dirty="0"/>
              <a:t>EU and US moves to develop ESG rules (e.g. Securities and Exchange Commission (SEC), The Enhancement and Standardization of Climate-Related Disclosures for Investors, 87 Fed. Reg. 21334 (Apr. 11, 2022) )</a:t>
            </a:r>
          </a:p>
        </p:txBody>
      </p:sp>
      <p:pic>
        <p:nvPicPr>
          <p:cNvPr id="4" name="Audio 3">
            <a:hlinkClick r:id="" action="ppaction://media"/>
            <a:extLst>
              <a:ext uri="{FF2B5EF4-FFF2-40B4-BE49-F238E27FC236}">
                <a16:creationId xmlns:a16="http://schemas.microsoft.com/office/drawing/2014/main" id="{8F0C9BB5-A62F-4C38-BB21-A2CF12CCE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280456"/>
      </p:ext>
    </p:extLst>
  </p:cSld>
  <p:clrMapOvr>
    <a:masterClrMapping/>
  </p:clrMapOvr>
  <mc:AlternateContent xmlns:mc="http://schemas.openxmlformats.org/markup-compatibility/2006" xmlns:p14="http://schemas.microsoft.com/office/powerpoint/2010/main">
    <mc:Choice Requires="p14">
      <p:transition spd="slow" p14:dur="2000" advTm="114191"/>
    </mc:Choice>
    <mc:Fallback xmlns="">
      <p:transition spd="slow" advTm="11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AACA-1244-4376-9B1A-508BFCFABD6E}"/>
              </a:ext>
            </a:extLst>
          </p:cNvPr>
          <p:cNvSpPr>
            <a:spLocks noGrp="1"/>
          </p:cNvSpPr>
          <p:nvPr>
            <p:ph type="title"/>
          </p:nvPr>
        </p:nvSpPr>
        <p:spPr>
          <a:xfrm>
            <a:off x="838200" y="365126"/>
            <a:ext cx="10515600" cy="1521864"/>
          </a:xfrm>
        </p:spPr>
        <p:txBody>
          <a:bodyPr>
            <a:normAutofit fontScale="90000"/>
          </a:bodyPr>
          <a:lstStyle/>
          <a:p>
            <a:r>
              <a:rPr lang="en-US" dirty="0"/>
              <a:t>SEC, Alison Herren Lee (then Acting Chair), </a:t>
            </a:r>
            <a:br>
              <a:rPr lang="en-US" dirty="0"/>
            </a:br>
            <a:r>
              <a:rPr lang="en-US" dirty="0"/>
              <a:t>Public Input Welcomed on Climate Change Disclosures (Mar. 15, 2021) 	</a:t>
            </a:r>
          </a:p>
        </p:txBody>
      </p:sp>
      <p:sp>
        <p:nvSpPr>
          <p:cNvPr id="3" name="Content Placeholder 2">
            <a:extLst>
              <a:ext uri="{FF2B5EF4-FFF2-40B4-BE49-F238E27FC236}">
                <a16:creationId xmlns:a16="http://schemas.microsoft.com/office/drawing/2014/main" id="{1BCFD6BA-BA26-44E8-836B-F7AB0528A6B9}"/>
              </a:ext>
            </a:extLst>
          </p:cNvPr>
          <p:cNvSpPr>
            <a:spLocks noGrp="1"/>
          </p:cNvSpPr>
          <p:nvPr>
            <p:ph idx="1"/>
          </p:nvPr>
        </p:nvSpPr>
        <p:spPr/>
        <p:txBody>
          <a:bodyPr/>
          <a:lstStyle/>
          <a:p>
            <a:endParaRPr lang="en-US" dirty="0"/>
          </a:p>
          <a:p>
            <a:r>
              <a:rPr lang="en-US" dirty="0"/>
              <a:t>A precursor to April 2022 proposed rule, raised a number of questions, for example: </a:t>
            </a:r>
          </a:p>
          <a:p>
            <a:r>
              <a:rPr lang="en-US" dirty="0"/>
              <a:t>“How can the Commission best regulate, monitor, review, and guide climate change disclosures in order to provide more consistent, comparable, and reliable information for investors while also providing greater clarity to registrants as to what is expected of them? Where and how should such disclosures be provided? Should any such disclosures be included in annual reports, other periodic filings, or otherwise be furnished?”</a:t>
            </a:r>
          </a:p>
        </p:txBody>
      </p:sp>
      <p:pic>
        <p:nvPicPr>
          <p:cNvPr id="4" name="Audio 3">
            <a:hlinkClick r:id="" action="ppaction://media"/>
            <a:extLst>
              <a:ext uri="{FF2B5EF4-FFF2-40B4-BE49-F238E27FC236}">
                <a16:creationId xmlns:a16="http://schemas.microsoft.com/office/drawing/2014/main" id="{3A4607E9-F6ED-4C89-9037-F6EA1F48BB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7964333"/>
      </p:ext>
    </p:extLst>
  </p:cSld>
  <p:clrMapOvr>
    <a:masterClrMapping/>
  </p:clrMapOvr>
  <mc:AlternateContent xmlns:mc="http://schemas.openxmlformats.org/markup-compatibility/2006" xmlns:p14="http://schemas.microsoft.com/office/powerpoint/2010/main">
    <mc:Choice Requires="p14">
      <p:transition spd="slow" p14:dur="2000" advTm="97451"/>
    </mc:Choice>
    <mc:Fallback xmlns="">
      <p:transition spd="slow" advTm="9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1211</Words>
  <Application>Microsoft Office PowerPoint</Application>
  <PresentationFormat>Widescreen</PresentationFormat>
  <Paragraphs>56</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2022</vt:lpstr>
      <vt:lpstr>Business Associations are governed by statutes</vt:lpstr>
      <vt:lpstr>Businesses operate within the regulatory state</vt:lpstr>
      <vt:lpstr>Is business organization law mandatory or enabling? </vt:lpstr>
      <vt:lpstr>Judges, business and society</vt:lpstr>
      <vt:lpstr>Businesses and social responsibility</vt:lpstr>
      <vt:lpstr>State recognition of interest in social/public benefit</vt:lpstr>
      <vt:lpstr>ESG: environmental, social and governance</vt:lpstr>
      <vt:lpstr>SEC, Alison Herren Lee (then Acting Chair),  Public Input Welcomed on Climate Change Disclosures (Mar. 15, 2021)  </vt:lpstr>
      <vt:lpstr>ESG issues</vt:lpstr>
      <vt:lpstr>ESG and shareholder proposals</vt:lpstr>
      <vt:lpstr>2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45</cp:revision>
  <dcterms:created xsi:type="dcterms:W3CDTF">2020-07-08T16:23:45Z</dcterms:created>
  <dcterms:modified xsi:type="dcterms:W3CDTF">2022-08-12T19:09:12Z</dcterms:modified>
</cp:coreProperties>
</file>