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1" r:id="rId4"/>
    <p:sldId id="257" r:id="rId5"/>
    <p:sldId id="260" r:id="rId6"/>
    <p:sldId id="258" r:id="rId7"/>
    <p:sldId id="262"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80"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8/24/2022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8/24/2022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 Part 3</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3A1A911-6FE2-0F7B-EE84-BA8298240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849"/>
    </mc:Choice>
    <mc:Fallback>
      <p:transition spd="slow" advTm="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15CF-C407-3ABD-70A0-D3F4C5C23AA0}"/>
              </a:ext>
            </a:extLst>
          </p:cNvPr>
          <p:cNvSpPr>
            <a:spLocks noGrp="1"/>
          </p:cNvSpPr>
          <p:nvPr>
            <p:ph type="title"/>
          </p:nvPr>
        </p:nvSpPr>
        <p:spPr>
          <a:xfrm>
            <a:off x="838200" y="365126"/>
            <a:ext cx="10515600" cy="1106228"/>
          </a:xfrm>
        </p:spPr>
        <p:txBody>
          <a:bodyPr/>
          <a:lstStyle/>
          <a:p>
            <a:r>
              <a:rPr lang="en-US" dirty="0"/>
              <a:t>Recap</a:t>
            </a:r>
          </a:p>
        </p:txBody>
      </p:sp>
      <p:sp>
        <p:nvSpPr>
          <p:cNvPr id="3" name="Content Placeholder 2">
            <a:extLst>
              <a:ext uri="{FF2B5EF4-FFF2-40B4-BE49-F238E27FC236}">
                <a16:creationId xmlns:a16="http://schemas.microsoft.com/office/drawing/2014/main" id="{42CCDB60-9BDE-ADEF-CD79-1595B665E1E2}"/>
              </a:ext>
            </a:extLst>
          </p:cNvPr>
          <p:cNvSpPr>
            <a:spLocks noGrp="1"/>
          </p:cNvSpPr>
          <p:nvPr>
            <p:ph idx="1"/>
          </p:nvPr>
        </p:nvSpPr>
        <p:spPr>
          <a:xfrm>
            <a:off x="838200" y="1471354"/>
            <a:ext cx="10515600" cy="4705609"/>
          </a:xfrm>
        </p:spPr>
        <p:txBody>
          <a:bodyPr/>
          <a:lstStyle/>
          <a:p>
            <a:r>
              <a:rPr lang="en-US" dirty="0"/>
              <a:t>Agency: mutual consent; agent to act on principal’s behalf and subject to principal’s control</a:t>
            </a:r>
          </a:p>
          <a:p>
            <a:r>
              <a:rPr lang="en-US" dirty="0"/>
              <a:t>An agent has the ability to enter into contracts which bind the principal if the agent has:</a:t>
            </a:r>
          </a:p>
          <a:p>
            <a:r>
              <a:rPr lang="en-US" dirty="0"/>
              <a:t>Actual authority (express or implied)</a:t>
            </a:r>
          </a:p>
          <a:p>
            <a:r>
              <a:rPr lang="en-US" dirty="0"/>
              <a:t>OR</a:t>
            </a:r>
          </a:p>
          <a:p>
            <a:r>
              <a:rPr lang="en-US" dirty="0"/>
              <a:t>Apparent authority</a:t>
            </a:r>
          </a:p>
        </p:txBody>
      </p:sp>
      <p:pic>
        <p:nvPicPr>
          <p:cNvPr id="4" name="Audio 3">
            <a:hlinkClick r:id="" action="ppaction://media"/>
            <a:extLst>
              <a:ext uri="{FF2B5EF4-FFF2-40B4-BE49-F238E27FC236}">
                <a16:creationId xmlns:a16="http://schemas.microsoft.com/office/drawing/2014/main" id="{97B65111-A238-A7BD-863C-3B881F5CEE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8768944"/>
      </p:ext>
    </p:extLst>
  </p:cSld>
  <p:clrMapOvr>
    <a:masterClrMapping/>
  </p:clrMapOvr>
  <mc:AlternateContent xmlns:mc="http://schemas.openxmlformats.org/markup-compatibility/2006">
    <mc:Choice xmlns:p14="http://schemas.microsoft.com/office/powerpoint/2010/main" Requires="p14">
      <p:transition spd="slow" p14:dur="2000" advTm="329239"/>
    </mc:Choice>
    <mc:Fallback>
      <p:transition spd="slow" advTm="32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966E-191F-46AD-BB88-CBB8D5C5BFC8}"/>
              </a:ext>
            </a:extLst>
          </p:cNvPr>
          <p:cNvSpPr>
            <a:spLocks noGrp="1"/>
          </p:cNvSpPr>
          <p:nvPr>
            <p:ph type="title"/>
          </p:nvPr>
        </p:nvSpPr>
        <p:spPr/>
        <p:txBody>
          <a:bodyPr/>
          <a:lstStyle/>
          <a:p>
            <a:r>
              <a:rPr lang="en-US" dirty="0"/>
              <a:t>Ratification</a:t>
            </a:r>
          </a:p>
        </p:txBody>
      </p:sp>
      <p:sp>
        <p:nvSpPr>
          <p:cNvPr id="3" name="Content Placeholder 2">
            <a:extLst>
              <a:ext uri="{FF2B5EF4-FFF2-40B4-BE49-F238E27FC236}">
                <a16:creationId xmlns:a16="http://schemas.microsoft.com/office/drawing/2014/main" id="{F53803FF-1346-47F0-A55A-FD1553449C72}"/>
              </a:ext>
            </a:extLst>
          </p:cNvPr>
          <p:cNvSpPr>
            <a:spLocks noGrp="1"/>
          </p:cNvSpPr>
          <p:nvPr>
            <p:ph idx="1"/>
          </p:nvPr>
        </p:nvSpPr>
        <p:spPr/>
        <p:txBody>
          <a:bodyPr>
            <a:normAutofit lnSpcReduction="10000"/>
          </a:bodyPr>
          <a:lstStyle/>
          <a:p>
            <a:r>
              <a:rPr lang="en-US" dirty="0"/>
              <a:t>Note that Mill Street Church of Christ has facts suggesting ratification: Payne paid for 30 minutes of Sam’s work</a:t>
            </a:r>
          </a:p>
          <a:p>
            <a:r>
              <a:rPr lang="en-US" dirty="0"/>
              <a:t>If there is authority there is no need to worry about ratification</a:t>
            </a:r>
          </a:p>
          <a:p>
            <a:r>
              <a:rPr lang="en-US" dirty="0"/>
              <a:t>The Principal can ratify acts outside the scope of the Agent’s authority (but it may be hard for a 3rd party to establish this)</a:t>
            </a:r>
          </a:p>
          <a:p>
            <a:r>
              <a:rPr lang="en-US" dirty="0"/>
              <a:t>The Principal can ratify acts of a person who was not an Agent – although the person must have acted or purported to act on behalf of the </a:t>
            </a:r>
            <a:r>
              <a:rPr lang="en-US" dirty="0" err="1"/>
              <a:t>ratifier</a:t>
            </a:r>
            <a:endParaRPr lang="en-US" dirty="0"/>
          </a:p>
          <a:p>
            <a:r>
              <a:rPr lang="en-US" dirty="0"/>
              <a:t>Ratification eliminates claims the Principal would have that the Agent acted outside the scope of authority</a:t>
            </a:r>
          </a:p>
          <a:p>
            <a:endParaRPr lang="en-US" dirty="0"/>
          </a:p>
        </p:txBody>
      </p:sp>
      <p:pic>
        <p:nvPicPr>
          <p:cNvPr id="6" name="Audio 5">
            <a:hlinkClick r:id="" action="ppaction://media"/>
            <a:extLst>
              <a:ext uri="{FF2B5EF4-FFF2-40B4-BE49-F238E27FC236}">
                <a16:creationId xmlns:a16="http://schemas.microsoft.com/office/drawing/2014/main" id="{D285ACF5-92CE-FE53-A57F-A1254B7A2F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6877022"/>
      </p:ext>
    </p:extLst>
  </p:cSld>
  <p:clrMapOvr>
    <a:masterClrMapping/>
  </p:clrMapOvr>
  <mc:AlternateContent xmlns:mc="http://schemas.openxmlformats.org/markup-compatibility/2006">
    <mc:Choice xmlns:p14="http://schemas.microsoft.com/office/powerpoint/2010/main" Requires="p14">
      <p:transition spd="slow" p14:dur="2000" advTm="200752"/>
    </mc:Choice>
    <mc:Fallback>
      <p:transition spd="slow" advTm="20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5D9D-F4A5-4D36-A05E-43D00FC66AAD}"/>
              </a:ext>
            </a:extLst>
          </p:cNvPr>
          <p:cNvSpPr>
            <a:spLocks noGrp="1"/>
          </p:cNvSpPr>
          <p:nvPr>
            <p:ph type="title"/>
          </p:nvPr>
        </p:nvSpPr>
        <p:spPr/>
        <p:txBody>
          <a:bodyPr/>
          <a:lstStyle/>
          <a:p>
            <a:r>
              <a:rPr lang="en-US" dirty="0"/>
              <a:t>Ratification: </a:t>
            </a:r>
            <a:r>
              <a:rPr lang="en-US" dirty="0" err="1"/>
              <a:t>Botticello</a:t>
            </a:r>
            <a:r>
              <a:rPr lang="en-US" dirty="0"/>
              <a:t> v </a:t>
            </a:r>
            <a:r>
              <a:rPr lang="en-US" dirty="0" err="1"/>
              <a:t>Stefanovicz</a:t>
            </a:r>
            <a:r>
              <a:rPr lang="en-US" dirty="0"/>
              <a:t> (Connecticut 1979) </a:t>
            </a:r>
          </a:p>
        </p:txBody>
      </p:sp>
      <p:sp>
        <p:nvSpPr>
          <p:cNvPr id="3" name="Content Placeholder 2">
            <a:extLst>
              <a:ext uri="{FF2B5EF4-FFF2-40B4-BE49-F238E27FC236}">
                <a16:creationId xmlns:a16="http://schemas.microsoft.com/office/drawing/2014/main" id="{0C233D93-9DB8-4659-AD6F-CA999ACB1FF9}"/>
              </a:ext>
            </a:extLst>
          </p:cNvPr>
          <p:cNvSpPr>
            <a:spLocks noGrp="1"/>
          </p:cNvSpPr>
          <p:nvPr>
            <p:ph idx="1"/>
          </p:nvPr>
        </p:nvSpPr>
        <p:spPr/>
        <p:txBody>
          <a:bodyPr>
            <a:normAutofit lnSpcReduction="10000"/>
          </a:bodyPr>
          <a:lstStyle/>
          <a:p>
            <a:r>
              <a:rPr lang="en-US" dirty="0"/>
              <a:t>Walter, who owns a farm in a tenancy in common with his wife, Mary,  agrees to lease the farm, with an option to purchase to </a:t>
            </a:r>
            <a:r>
              <a:rPr lang="en-US" dirty="0" err="1"/>
              <a:t>Botticello</a:t>
            </a:r>
            <a:r>
              <a:rPr lang="en-US" dirty="0"/>
              <a:t>, who moves on to the farm and later tries to exercise the option.</a:t>
            </a:r>
          </a:p>
          <a:p>
            <a:r>
              <a:rPr lang="en-US" dirty="0"/>
              <a:t>The court states that Walter was not acting as Mary’s authorized agent in the transaction. CB p. 35-36: agency is a question of fact, the burden of proof is on the plaintiff and it must be proved by a fair preponderance of the evidence. </a:t>
            </a:r>
          </a:p>
          <a:p>
            <a:r>
              <a:rPr lang="en-US" dirty="0"/>
              <a:t>Joint ownership does not make one owner the agent for the other, nor does marriage constitute agency.</a:t>
            </a:r>
          </a:p>
          <a:p>
            <a:r>
              <a:rPr lang="en-US" dirty="0"/>
              <a:t>The fact one spouse does business activity is not in itself a delegation of power to that person as an agent.</a:t>
            </a:r>
          </a:p>
        </p:txBody>
      </p:sp>
      <p:pic>
        <p:nvPicPr>
          <p:cNvPr id="5" name="Audio 4">
            <a:hlinkClick r:id="" action="ppaction://media"/>
            <a:extLst>
              <a:ext uri="{FF2B5EF4-FFF2-40B4-BE49-F238E27FC236}">
                <a16:creationId xmlns:a16="http://schemas.microsoft.com/office/drawing/2014/main" id="{E6381029-5F69-1823-E9E4-35E074D9DD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4147688"/>
      </p:ext>
    </p:extLst>
  </p:cSld>
  <p:clrMapOvr>
    <a:masterClrMapping/>
  </p:clrMapOvr>
  <mc:AlternateContent xmlns:mc="http://schemas.openxmlformats.org/markup-compatibility/2006">
    <mc:Choice xmlns:p14="http://schemas.microsoft.com/office/powerpoint/2010/main" Requires="p14">
      <p:transition spd="slow" p14:dur="2000" advTm="93047"/>
    </mc:Choice>
    <mc:Fallback>
      <p:transition spd="slow" advTm="9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F677-B03B-4B12-9806-AC08A04B5E10}"/>
              </a:ext>
            </a:extLst>
          </p:cNvPr>
          <p:cNvSpPr>
            <a:spLocks noGrp="1"/>
          </p:cNvSpPr>
          <p:nvPr>
            <p:ph type="title"/>
          </p:nvPr>
        </p:nvSpPr>
        <p:spPr/>
        <p:txBody>
          <a:bodyPr/>
          <a:lstStyle/>
          <a:p>
            <a:r>
              <a:rPr lang="en-US" dirty="0" err="1"/>
              <a:t>Botticello</a:t>
            </a:r>
            <a:r>
              <a:rPr lang="en-US" dirty="0"/>
              <a:t> v </a:t>
            </a:r>
            <a:r>
              <a:rPr lang="en-US" dirty="0" err="1"/>
              <a:t>Stefanovicz</a:t>
            </a:r>
            <a:r>
              <a:rPr lang="en-US" dirty="0"/>
              <a:t>- ratification</a:t>
            </a:r>
          </a:p>
        </p:txBody>
      </p:sp>
      <p:sp>
        <p:nvSpPr>
          <p:cNvPr id="3" name="Content Placeholder 2">
            <a:extLst>
              <a:ext uri="{FF2B5EF4-FFF2-40B4-BE49-F238E27FC236}">
                <a16:creationId xmlns:a16="http://schemas.microsoft.com/office/drawing/2014/main" id="{2516585A-2811-42F3-ACA3-06577BBEEE29}"/>
              </a:ext>
            </a:extLst>
          </p:cNvPr>
          <p:cNvSpPr>
            <a:spLocks noGrp="1"/>
          </p:cNvSpPr>
          <p:nvPr>
            <p:ph idx="1"/>
          </p:nvPr>
        </p:nvSpPr>
        <p:spPr>
          <a:xfrm>
            <a:off x="838200" y="1429789"/>
            <a:ext cx="10515600" cy="4747174"/>
          </a:xfrm>
        </p:spPr>
        <p:txBody>
          <a:bodyPr>
            <a:normAutofit fontScale="92500" lnSpcReduction="20000"/>
          </a:bodyPr>
          <a:lstStyle/>
          <a:p>
            <a:r>
              <a:rPr lang="en-US" dirty="0"/>
              <a:t>CB p 36 (citing Restatement 2d.): Ratification is the affirmance by a person of a prior act which did not bind him but which was done or professedly done on his behalf. There must be evidence of intent to ratify and full knowledge of all material circumstances. (cf. Restatement 3d Chapter 4)</a:t>
            </a:r>
          </a:p>
          <a:p>
            <a:r>
              <a:rPr lang="en-US" dirty="0"/>
              <a:t>Mary may have seen </a:t>
            </a:r>
            <a:r>
              <a:rPr lang="en-US" dirty="0" err="1"/>
              <a:t>Botticello</a:t>
            </a:r>
            <a:r>
              <a:rPr lang="en-US" dirty="0"/>
              <a:t> on the farm, and improving the land and received payments from him, but this is not enough for ratification as Walter had the power to lease his own interest in the land. The fact that the money was used for family purposes could be nothing more than one spouse providing for the other.</a:t>
            </a:r>
          </a:p>
          <a:p>
            <a:r>
              <a:rPr lang="en-US" dirty="0"/>
              <a:t>In addition there was no evidence Walter purported to be acting on Mary’s behalf.</a:t>
            </a:r>
          </a:p>
          <a:p>
            <a:r>
              <a:rPr lang="en-US" dirty="0"/>
              <a:t>Note that Walter may be required to turn over his interest in the farm with an abatement of the purchase price (implying Mary may agree to sell her interest).</a:t>
            </a:r>
          </a:p>
          <a:p>
            <a:endParaRPr lang="en-US" dirty="0"/>
          </a:p>
        </p:txBody>
      </p:sp>
      <p:pic>
        <p:nvPicPr>
          <p:cNvPr id="5" name="Audio 4">
            <a:hlinkClick r:id="" action="ppaction://media"/>
            <a:extLst>
              <a:ext uri="{FF2B5EF4-FFF2-40B4-BE49-F238E27FC236}">
                <a16:creationId xmlns:a16="http://schemas.microsoft.com/office/drawing/2014/main" id="{11F8A5EC-35C8-9213-7AE2-FE8E738102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6951550"/>
      </p:ext>
    </p:extLst>
  </p:cSld>
  <p:clrMapOvr>
    <a:masterClrMapping/>
  </p:clrMapOvr>
  <mc:AlternateContent xmlns:mc="http://schemas.openxmlformats.org/markup-compatibility/2006">
    <mc:Choice xmlns:p14="http://schemas.microsoft.com/office/powerpoint/2010/main" Requires="p14">
      <p:transition spd="slow" p14:dur="2000" advTm="185622"/>
    </mc:Choice>
    <mc:Fallback>
      <p:transition spd="slow" advTm="18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1A47-440D-498C-9B63-DFC89C25FB34}"/>
              </a:ext>
            </a:extLst>
          </p:cNvPr>
          <p:cNvSpPr>
            <a:spLocks noGrp="1"/>
          </p:cNvSpPr>
          <p:nvPr>
            <p:ph type="title"/>
          </p:nvPr>
        </p:nvSpPr>
        <p:spPr>
          <a:xfrm>
            <a:off x="838200" y="365125"/>
            <a:ext cx="10515600" cy="1189355"/>
          </a:xfrm>
        </p:spPr>
        <p:txBody>
          <a:bodyPr>
            <a:normAutofit fontScale="90000"/>
          </a:bodyPr>
          <a:lstStyle/>
          <a:p>
            <a:r>
              <a:rPr lang="en-US" dirty="0"/>
              <a:t>Agency by Estoppel: </a:t>
            </a:r>
            <a:r>
              <a:rPr lang="en-US" dirty="0" err="1"/>
              <a:t>Hoddeson</a:t>
            </a:r>
            <a:r>
              <a:rPr lang="en-US" dirty="0"/>
              <a:t> v </a:t>
            </a:r>
            <a:r>
              <a:rPr lang="en-US" dirty="0" err="1"/>
              <a:t>Koos</a:t>
            </a:r>
            <a:r>
              <a:rPr lang="en-US" dirty="0"/>
              <a:t> (New Jersey 1957)</a:t>
            </a:r>
          </a:p>
        </p:txBody>
      </p:sp>
      <p:sp>
        <p:nvSpPr>
          <p:cNvPr id="3" name="Content Placeholder 2">
            <a:extLst>
              <a:ext uri="{FF2B5EF4-FFF2-40B4-BE49-F238E27FC236}">
                <a16:creationId xmlns:a16="http://schemas.microsoft.com/office/drawing/2014/main" id="{545CE90A-4774-4CB8-BA1A-6B32B63D7E9C}"/>
              </a:ext>
            </a:extLst>
          </p:cNvPr>
          <p:cNvSpPr>
            <a:spLocks noGrp="1"/>
          </p:cNvSpPr>
          <p:nvPr>
            <p:ph idx="1"/>
          </p:nvPr>
        </p:nvSpPr>
        <p:spPr>
          <a:xfrm>
            <a:off x="838200" y="1620982"/>
            <a:ext cx="10515600" cy="4555981"/>
          </a:xfrm>
        </p:spPr>
        <p:txBody>
          <a:bodyPr>
            <a:normAutofit fontScale="92500" lnSpcReduction="20000"/>
          </a:bodyPr>
          <a:lstStyle/>
          <a:p>
            <a:r>
              <a:rPr lang="en-US" dirty="0" err="1"/>
              <a:t>Ms</a:t>
            </a:r>
            <a:r>
              <a:rPr lang="en-US" dirty="0"/>
              <a:t> </a:t>
            </a:r>
            <a:r>
              <a:rPr lang="en-US" dirty="0" err="1"/>
              <a:t>Hoddeson</a:t>
            </a:r>
            <a:r>
              <a:rPr lang="en-US" dirty="0"/>
              <a:t> paid $168.50 cash for furniture to a person who appeared to be a salesman in a store, but the furniture was never delivered. The store claimed the “salesman” was an impostor.</a:t>
            </a:r>
          </a:p>
          <a:p>
            <a:r>
              <a:rPr lang="en-US" dirty="0"/>
              <a:t>CB p. 40: “the law cannot permit apparent authority to be established by the mere proof that a mountebank in fact exercised it.”</a:t>
            </a:r>
          </a:p>
          <a:p>
            <a:r>
              <a:rPr lang="en-US" dirty="0"/>
              <a:t>However, (p. 40-41) the store does have a duty of reasonable care and vigilance to protect customers from apparent salespeople. Note the reference to “modern department stores.” The proprietor might be estopped from availing himself of the impostor’s lack of authority if appearances lead a person of ordinary prudence and circumspection to believe the impostor was the proprietor’s agent.</a:t>
            </a:r>
          </a:p>
          <a:p>
            <a:r>
              <a:rPr lang="en-US" dirty="0"/>
              <a:t>Risk management: uniforms, name badges, business cards, controlling receipt of payment.</a:t>
            </a:r>
          </a:p>
        </p:txBody>
      </p:sp>
      <p:pic>
        <p:nvPicPr>
          <p:cNvPr id="6" name="Audio 5">
            <a:hlinkClick r:id="" action="ppaction://media"/>
            <a:extLst>
              <a:ext uri="{FF2B5EF4-FFF2-40B4-BE49-F238E27FC236}">
                <a16:creationId xmlns:a16="http://schemas.microsoft.com/office/drawing/2014/main" id="{FAB7897C-B64D-F7A8-E5C1-448FEC6C3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7432865"/>
      </p:ext>
    </p:extLst>
  </p:cSld>
  <p:clrMapOvr>
    <a:masterClrMapping/>
  </p:clrMapOvr>
  <mc:AlternateContent xmlns:mc="http://schemas.openxmlformats.org/markup-compatibility/2006">
    <mc:Choice xmlns:p14="http://schemas.microsoft.com/office/powerpoint/2010/main" Requires="p14">
      <p:transition spd="slow" p14:dur="2000" advTm="381076"/>
    </mc:Choice>
    <mc:Fallback>
      <p:transition spd="slow" advTm="38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2BB3-6F7F-49CF-9D95-917965B8F57C}"/>
              </a:ext>
            </a:extLst>
          </p:cNvPr>
          <p:cNvSpPr>
            <a:spLocks noGrp="1"/>
          </p:cNvSpPr>
          <p:nvPr>
            <p:ph type="title"/>
          </p:nvPr>
        </p:nvSpPr>
        <p:spPr>
          <a:xfrm>
            <a:off x="838200" y="365126"/>
            <a:ext cx="10515600" cy="1106227"/>
          </a:xfrm>
        </p:spPr>
        <p:txBody>
          <a:bodyPr>
            <a:normAutofit fontScale="90000"/>
          </a:bodyPr>
          <a:lstStyle/>
          <a:p>
            <a:r>
              <a:rPr lang="en-US" dirty="0"/>
              <a:t>Agency by estoppel compared with apparent authority</a:t>
            </a:r>
          </a:p>
        </p:txBody>
      </p:sp>
      <p:sp>
        <p:nvSpPr>
          <p:cNvPr id="3" name="Content Placeholder 2">
            <a:extLst>
              <a:ext uri="{FF2B5EF4-FFF2-40B4-BE49-F238E27FC236}">
                <a16:creationId xmlns:a16="http://schemas.microsoft.com/office/drawing/2014/main" id="{0DC826B3-BC1F-47E7-8548-3FA252B92C43}"/>
              </a:ext>
            </a:extLst>
          </p:cNvPr>
          <p:cNvSpPr>
            <a:spLocks noGrp="1"/>
          </p:cNvSpPr>
          <p:nvPr>
            <p:ph idx="1"/>
          </p:nvPr>
        </p:nvSpPr>
        <p:spPr>
          <a:xfrm>
            <a:off x="838200" y="1587731"/>
            <a:ext cx="10515600" cy="4589232"/>
          </a:xfrm>
        </p:spPr>
        <p:txBody>
          <a:bodyPr>
            <a:normAutofit fontScale="92500"/>
          </a:bodyPr>
          <a:lstStyle/>
          <a:p>
            <a:r>
              <a:rPr lang="en-US" dirty="0"/>
              <a:t>Estoppel helps the 3</a:t>
            </a:r>
            <a:r>
              <a:rPr lang="en-US" baseline="30000" dirty="0"/>
              <a:t>rd</a:t>
            </a:r>
            <a:r>
              <a:rPr lang="en-US" dirty="0"/>
              <a:t> party where there is in fact no agency relationship; apparent authority is applicable where there is an agent whose actual authority is subject to limitations the 3</a:t>
            </a:r>
            <a:r>
              <a:rPr lang="en-US" baseline="30000" dirty="0"/>
              <a:t>rd</a:t>
            </a:r>
            <a:r>
              <a:rPr lang="en-US" dirty="0"/>
              <a:t> party is unaware of, and where the 3</a:t>
            </a:r>
            <a:r>
              <a:rPr lang="en-US" baseline="30000" dirty="0"/>
              <a:t>rd</a:t>
            </a:r>
            <a:r>
              <a:rPr lang="en-US" dirty="0"/>
              <a:t> party’s belief in the existence of authority is reasonable.</a:t>
            </a:r>
          </a:p>
          <a:p>
            <a:r>
              <a:rPr lang="en-US" dirty="0"/>
              <a:t>Estoppel deprives the alleged principal of a </a:t>
            </a:r>
            <a:r>
              <a:rPr lang="en-US" dirty="0" err="1"/>
              <a:t>defence</a:t>
            </a:r>
            <a:r>
              <a:rPr lang="en-US" dirty="0"/>
              <a:t> based on the lack of agency/lack of authority. </a:t>
            </a:r>
            <a:r>
              <a:rPr lang="en-US" dirty="0" err="1"/>
              <a:t>Ms</a:t>
            </a:r>
            <a:r>
              <a:rPr lang="en-US" dirty="0"/>
              <a:t> H can get a remedy against the store but the store cannot bring a contract claim against </a:t>
            </a:r>
            <a:r>
              <a:rPr lang="en-US" dirty="0" err="1"/>
              <a:t>Ms</a:t>
            </a:r>
            <a:r>
              <a:rPr lang="en-US" dirty="0"/>
              <a:t> H.</a:t>
            </a:r>
          </a:p>
          <a:p>
            <a:r>
              <a:rPr lang="en-US" dirty="0"/>
              <a:t>Contrast this with apparent authority where the apparent authority of the agent creates a binding contract between the principal and the 3</a:t>
            </a:r>
            <a:r>
              <a:rPr lang="en-US" baseline="30000" dirty="0"/>
              <a:t>rd</a:t>
            </a:r>
            <a:r>
              <a:rPr lang="en-US" dirty="0"/>
              <a:t> party. </a:t>
            </a:r>
          </a:p>
          <a:p>
            <a:r>
              <a:rPr lang="en-US" dirty="0"/>
              <a:t>For apparent authority there is no need to establish reliance, although a claim of estoppel does require proof of reliance.</a:t>
            </a:r>
          </a:p>
          <a:p>
            <a:pPr marL="0" indent="0">
              <a:buNone/>
            </a:pPr>
            <a:endParaRPr lang="en-US" dirty="0"/>
          </a:p>
        </p:txBody>
      </p:sp>
      <p:pic>
        <p:nvPicPr>
          <p:cNvPr id="5" name="Audio 4">
            <a:hlinkClick r:id="" action="ppaction://media"/>
            <a:extLst>
              <a:ext uri="{FF2B5EF4-FFF2-40B4-BE49-F238E27FC236}">
                <a16:creationId xmlns:a16="http://schemas.microsoft.com/office/drawing/2014/main" id="{F6CC8C50-808C-F101-62B5-CAEA6E50A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93520"/>
      </p:ext>
    </p:extLst>
  </p:cSld>
  <p:clrMapOvr>
    <a:masterClrMapping/>
  </p:clrMapOvr>
  <mc:AlternateContent xmlns:mc="http://schemas.openxmlformats.org/markup-compatibility/2006">
    <mc:Choice xmlns:p14="http://schemas.microsoft.com/office/powerpoint/2010/main" Requires="p14">
      <p:transition spd="slow" p14:dur="2000" advTm="151325"/>
    </mc:Choice>
    <mc:Fallback>
      <p:transition spd="slow" advTm="15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5DB0-8B99-429D-8A2E-AE8E18D9F16C}"/>
              </a:ext>
            </a:extLst>
          </p:cNvPr>
          <p:cNvSpPr>
            <a:spLocks noGrp="1"/>
          </p:cNvSpPr>
          <p:nvPr>
            <p:ph type="title"/>
          </p:nvPr>
        </p:nvSpPr>
        <p:spPr/>
        <p:txBody>
          <a:bodyPr/>
          <a:lstStyle/>
          <a:p>
            <a:r>
              <a:rPr lang="en-US" dirty="0"/>
              <a:t>Agent’s Liability</a:t>
            </a:r>
            <a:r>
              <a:rPr lang="en-US"/>
              <a:t>: Atlantic </a:t>
            </a:r>
            <a:r>
              <a:rPr lang="en-US" dirty="0"/>
              <a:t>Salmon v Curran (Massachusetts 1992)</a:t>
            </a:r>
          </a:p>
        </p:txBody>
      </p:sp>
      <p:sp>
        <p:nvSpPr>
          <p:cNvPr id="3" name="Content Placeholder 2">
            <a:extLst>
              <a:ext uri="{FF2B5EF4-FFF2-40B4-BE49-F238E27FC236}">
                <a16:creationId xmlns:a16="http://schemas.microsoft.com/office/drawing/2014/main" id="{996DBCD9-BF2B-48F6-BCB8-1559A3931ECF}"/>
              </a:ext>
            </a:extLst>
          </p:cNvPr>
          <p:cNvSpPr>
            <a:spLocks noGrp="1"/>
          </p:cNvSpPr>
          <p:nvPr>
            <p:ph idx="1"/>
          </p:nvPr>
        </p:nvSpPr>
        <p:spPr/>
        <p:txBody>
          <a:bodyPr>
            <a:normAutofit lnSpcReduction="10000"/>
          </a:bodyPr>
          <a:lstStyle/>
          <a:p>
            <a:r>
              <a:rPr lang="en-US" dirty="0"/>
              <a:t>Curran purported to act as agent for The Boston International Seafood Exchange, a non-existent corporation (there had been an existing corporation, Marketing Designs, Inc., which had been dissolved).</a:t>
            </a:r>
          </a:p>
          <a:p>
            <a:r>
              <a:rPr lang="en-US" dirty="0"/>
              <a:t>Curran stated that it was “incumbent on [him] to tell people that…they’re dealing with a corporation.” (CB p. 43)</a:t>
            </a:r>
          </a:p>
          <a:p>
            <a:r>
              <a:rPr lang="en-US" dirty="0"/>
              <a:t>The court says that an agent acting for a principal has an obligation to make </a:t>
            </a:r>
            <a:r>
              <a:rPr lang="en-US" dirty="0">
                <a:solidFill>
                  <a:srgbClr val="FF0000"/>
                </a:solidFill>
              </a:rPr>
              <a:t>full disclosure of the existence and identity of the principal </a:t>
            </a:r>
            <a:r>
              <a:rPr lang="en-US" dirty="0"/>
              <a:t>in order to avoid liability.</a:t>
            </a:r>
          </a:p>
          <a:p>
            <a:r>
              <a:rPr lang="en-US" dirty="0"/>
              <a:t>This is an example of a rule that encourages disclosure (cf. Watteau v Fenwick).</a:t>
            </a:r>
          </a:p>
        </p:txBody>
      </p:sp>
      <p:pic>
        <p:nvPicPr>
          <p:cNvPr id="5" name="Audio 4">
            <a:hlinkClick r:id="" action="ppaction://media"/>
            <a:extLst>
              <a:ext uri="{FF2B5EF4-FFF2-40B4-BE49-F238E27FC236}">
                <a16:creationId xmlns:a16="http://schemas.microsoft.com/office/drawing/2014/main" id="{481FFE28-FDF3-A19C-DCBB-2B082F5BF8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8190383"/>
      </p:ext>
    </p:extLst>
  </p:cSld>
  <p:clrMapOvr>
    <a:masterClrMapping/>
  </p:clrMapOvr>
  <mc:AlternateContent xmlns:mc="http://schemas.openxmlformats.org/markup-compatibility/2006">
    <mc:Choice xmlns:p14="http://schemas.microsoft.com/office/powerpoint/2010/main" Requires="p14">
      <p:transition spd="slow" p14:dur="2000" advTm="242752"/>
    </mc:Choice>
    <mc:Fallback>
      <p:transition spd="slow" advTm="24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3549</TotalTime>
  <Words>898</Words>
  <Application>Microsoft Office PowerPoint</Application>
  <PresentationFormat>Widescreen</PresentationFormat>
  <Paragraphs>39</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Recap</vt:lpstr>
      <vt:lpstr>Ratification</vt:lpstr>
      <vt:lpstr>Ratification: Botticello v Stefanovicz (Connecticut 1979) </vt:lpstr>
      <vt:lpstr>Botticello v Stefanovicz- ratification</vt:lpstr>
      <vt:lpstr>Agency by Estoppel: Hoddeson v Koos (New Jersey 1957)</vt:lpstr>
      <vt:lpstr>Agency by estoppel compared with apparent authority</vt:lpstr>
      <vt:lpstr>Agent’s Liability: Atlantic Salmon v Curran (Massachusetts 1992)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2022-08-24T16:16:26Z</dcterms:modified>
</cp:coreProperties>
</file>