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59" r:id="rId6"/>
    <p:sldId id="264" r:id="rId7"/>
    <p:sldId id="269" r:id="rId8"/>
    <p:sldId id="270" r:id="rId9"/>
    <p:sldId id="271" r:id="rId10"/>
    <p:sldId id="272" r:id="rId11"/>
    <p:sldId id="265" r:id="rId12"/>
    <p:sldId id="262" r:id="rId13"/>
    <p:sldId id="266" r:id="rId14"/>
    <p:sldId id="267" r:id="rId15"/>
    <p:sldId id="263"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2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8/19/2022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8/19/2022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a:t>Agency Part 2</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F0A9C075-B829-4CBB-8D5C-8446525A7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6812"/>
    </mc:Choice>
    <mc:Fallback xmlns="">
      <p:transition spd="slow" advTm="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39DBA-803C-C743-A2CB-79E42E3A96BC}"/>
              </a:ext>
            </a:extLst>
          </p:cNvPr>
          <p:cNvSpPr>
            <a:spLocks noGrp="1"/>
          </p:cNvSpPr>
          <p:nvPr>
            <p:ph type="title"/>
          </p:nvPr>
        </p:nvSpPr>
        <p:spPr>
          <a:xfrm>
            <a:off x="838200" y="365126"/>
            <a:ext cx="10515600" cy="1023100"/>
          </a:xfrm>
        </p:spPr>
        <p:txBody>
          <a:bodyPr>
            <a:normAutofit fontScale="90000"/>
          </a:bodyPr>
          <a:lstStyle/>
          <a:p>
            <a:r>
              <a:rPr lang="en-US" dirty="0"/>
              <a:t>Ackerman v </a:t>
            </a:r>
            <a:r>
              <a:rPr lang="en-US" dirty="0" err="1"/>
              <a:t>Sobol</a:t>
            </a:r>
            <a:r>
              <a:rPr lang="en-US" dirty="0"/>
              <a:t> Family Partnership LLP (Connecticut 2010)</a:t>
            </a:r>
          </a:p>
        </p:txBody>
      </p:sp>
      <p:sp>
        <p:nvSpPr>
          <p:cNvPr id="3" name="Content Placeholder 2">
            <a:extLst>
              <a:ext uri="{FF2B5EF4-FFF2-40B4-BE49-F238E27FC236}">
                <a16:creationId xmlns:a16="http://schemas.microsoft.com/office/drawing/2014/main" id="{B4F5F02C-D0FD-395B-D4A0-BB0A9DE4B9BE}"/>
              </a:ext>
            </a:extLst>
          </p:cNvPr>
          <p:cNvSpPr>
            <a:spLocks noGrp="1"/>
          </p:cNvSpPr>
          <p:nvPr>
            <p:ph idx="1"/>
          </p:nvPr>
        </p:nvSpPr>
        <p:spPr>
          <a:xfrm>
            <a:off x="838200" y="1562793"/>
            <a:ext cx="10515600" cy="4614170"/>
          </a:xfrm>
        </p:spPr>
        <p:txBody>
          <a:bodyPr>
            <a:normAutofit fontScale="92500" lnSpcReduction="20000"/>
          </a:bodyPr>
          <a:lstStyle/>
          <a:p>
            <a:r>
              <a:rPr lang="en-US" dirty="0"/>
              <a:t>3</a:t>
            </a:r>
            <a:r>
              <a:rPr lang="en-US" baseline="30000" dirty="0"/>
              <a:t>rd</a:t>
            </a:r>
            <a:r>
              <a:rPr lang="en-US" dirty="0"/>
              <a:t> party’s reasonable belief in agent’s authority:</a:t>
            </a:r>
          </a:p>
          <a:p>
            <a:r>
              <a:rPr lang="en-US" dirty="0"/>
              <a:t>Course of dealing</a:t>
            </a:r>
          </a:p>
          <a:p>
            <a:r>
              <a:rPr lang="en-US" dirty="0"/>
              <a:t>Repeated inquiries of agent; agent’s repeated assurances that he had authority (cf. p 27 citing Restatement 2d to the effect that apparent authority may be conveyed to 3</a:t>
            </a:r>
            <a:r>
              <a:rPr lang="en-US" baseline="30000" dirty="0"/>
              <a:t>rd</a:t>
            </a:r>
            <a:r>
              <a:rPr lang="en-US" dirty="0"/>
              <a:t> party by authorized statements of agent)</a:t>
            </a:r>
          </a:p>
          <a:p>
            <a:r>
              <a:rPr lang="en-US" dirty="0"/>
              <a:t>Attorneys in Connecticut required to act in accordance with Rules of Professional Conduct – an attorney would not misrepresent authority </a:t>
            </a:r>
          </a:p>
          <a:p>
            <a:r>
              <a:rPr lang="en-US" dirty="0"/>
              <a:t>P 28: “To the extent that the plaintiffs now claim that Coe was not authorized to settle the litigation for the terms incorporated in the final agreement, they confuse their clear manifestations of authority with </a:t>
            </a:r>
            <a:r>
              <a:rPr lang="en-US" dirty="0">
                <a:solidFill>
                  <a:srgbClr val="FF0000"/>
                </a:solidFill>
              </a:rPr>
              <a:t>Coe's conceded misunderstanding of their position</a:t>
            </a:r>
            <a:r>
              <a:rPr lang="en-US" dirty="0"/>
              <a:t>, a fact of significance, but one that cannot be allowed to affect our conclusion that Coe nonetheless had apparent authority to settle the claim, regardless of whether he misunderstood their thinking or properly exercised that authority.”</a:t>
            </a:r>
          </a:p>
        </p:txBody>
      </p:sp>
      <p:pic>
        <p:nvPicPr>
          <p:cNvPr id="5" name="Audio 4">
            <a:hlinkClick r:id="" action="ppaction://media"/>
            <a:extLst>
              <a:ext uri="{FF2B5EF4-FFF2-40B4-BE49-F238E27FC236}">
                <a16:creationId xmlns:a16="http://schemas.microsoft.com/office/drawing/2014/main" id="{27D61B8C-7EF1-3927-5F79-7F3F13BF16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77114688"/>
      </p:ext>
    </p:extLst>
  </p:cSld>
  <p:clrMapOvr>
    <a:masterClrMapping/>
  </p:clrMapOvr>
  <mc:AlternateContent xmlns:mc="http://schemas.openxmlformats.org/markup-compatibility/2006">
    <mc:Choice xmlns:p14="http://schemas.microsoft.com/office/powerpoint/2010/main" Requires="p14">
      <p:transition spd="slow" p14:dur="2000" advTm="256130"/>
    </mc:Choice>
    <mc:Fallback>
      <p:transition spd="slow" advTm="256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79E8-CEED-4B02-BC03-574C43326D76}"/>
              </a:ext>
            </a:extLst>
          </p:cNvPr>
          <p:cNvSpPr>
            <a:spLocks noGrp="1"/>
          </p:cNvSpPr>
          <p:nvPr>
            <p:ph type="title"/>
          </p:nvPr>
        </p:nvSpPr>
        <p:spPr/>
        <p:txBody>
          <a:bodyPr/>
          <a:lstStyle/>
          <a:p>
            <a:r>
              <a:rPr lang="en-US" dirty="0"/>
              <a:t>Authority and legal risk</a:t>
            </a:r>
          </a:p>
        </p:txBody>
      </p:sp>
      <p:sp>
        <p:nvSpPr>
          <p:cNvPr id="3" name="Content Placeholder 2">
            <a:extLst>
              <a:ext uri="{FF2B5EF4-FFF2-40B4-BE49-F238E27FC236}">
                <a16:creationId xmlns:a16="http://schemas.microsoft.com/office/drawing/2014/main" id="{8DFE92BE-B4C5-40D4-84EC-FEC1E1FDBEE8}"/>
              </a:ext>
            </a:extLst>
          </p:cNvPr>
          <p:cNvSpPr>
            <a:spLocks noGrp="1"/>
          </p:cNvSpPr>
          <p:nvPr>
            <p:ph idx="1"/>
          </p:nvPr>
        </p:nvSpPr>
        <p:spPr/>
        <p:txBody>
          <a:bodyPr/>
          <a:lstStyle/>
          <a:p>
            <a:r>
              <a:rPr lang="en-US" dirty="0"/>
              <a:t>The Principal should take care to inform 3</a:t>
            </a:r>
            <a:r>
              <a:rPr lang="en-US" baseline="30000" dirty="0"/>
              <a:t>rd</a:t>
            </a:r>
            <a:r>
              <a:rPr lang="en-US" dirty="0"/>
              <a:t> parties about limits on the Agent’s authority, as well as making any limits clear to the Agent.</a:t>
            </a:r>
          </a:p>
          <a:p>
            <a:r>
              <a:rPr lang="en-US" dirty="0"/>
              <a:t>A 3</a:t>
            </a:r>
            <a:r>
              <a:rPr lang="en-US" baseline="30000" dirty="0"/>
              <a:t>rd</a:t>
            </a:r>
            <a:r>
              <a:rPr lang="en-US" dirty="0"/>
              <a:t> party dealing with an Agent should  establish the existence of authority (e.g. get copies of Board resolutions).</a:t>
            </a:r>
          </a:p>
          <a:p>
            <a:r>
              <a:rPr lang="en-US" dirty="0"/>
              <a:t>It is common for contracts to include a representation that the person signing the contract on behalf of a corporation has authority to do so. Do you think this is likely to be a useful provision? </a:t>
            </a:r>
          </a:p>
        </p:txBody>
      </p:sp>
      <p:pic>
        <p:nvPicPr>
          <p:cNvPr id="5" name="Audio 4">
            <a:hlinkClick r:id="" action="ppaction://media"/>
            <a:extLst>
              <a:ext uri="{FF2B5EF4-FFF2-40B4-BE49-F238E27FC236}">
                <a16:creationId xmlns:a16="http://schemas.microsoft.com/office/drawing/2014/main" id="{19B559BB-33C4-252E-3929-1FB947AB59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07102299"/>
      </p:ext>
    </p:extLst>
  </p:cSld>
  <p:clrMapOvr>
    <a:masterClrMapping/>
  </p:clrMapOvr>
  <mc:AlternateContent xmlns:mc="http://schemas.openxmlformats.org/markup-compatibility/2006">
    <mc:Choice xmlns:p14="http://schemas.microsoft.com/office/powerpoint/2010/main" Requires="p14">
      <p:transition spd="slow" p14:dur="2000" advTm="254850"/>
    </mc:Choice>
    <mc:Fallback>
      <p:transition spd="slow" advTm="25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68E4B-0FCA-4F98-B667-061B47671A94}"/>
              </a:ext>
            </a:extLst>
          </p:cNvPr>
          <p:cNvSpPr>
            <a:spLocks noGrp="1"/>
          </p:cNvSpPr>
          <p:nvPr>
            <p:ph type="title"/>
          </p:nvPr>
        </p:nvSpPr>
        <p:spPr/>
        <p:txBody>
          <a:bodyPr/>
          <a:lstStyle/>
          <a:p>
            <a:r>
              <a:rPr lang="en-US" dirty="0"/>
              <a:t>Watteau v Fenwick (1892)</a:t>
            </a:r>
          </a:p>
        </p:txBody>
      </p:sp>
      <p:sp>
        <p:nvSpPr>
          <p:cNvPr id="3" name="Content Placeholder 2">
            <a:extLst>
              <a:ext uri="{FF2B5EF4-FFF2-40B4-BE49-F238E27FC236}">
                <a16:creationId xmlns:a16="http://schemas.microsoft.com/office/drawing/2014/main" id="{14F39871-C95C-47E3-8EE6-F48F0005D6F4}"/>
              </a:ext>
            </a:extLst>
          </p:cNvPr>
          <p:cNvSpPr>
            <a:spLocks noGrp="1"/>
          </p:cNvSpPr>
          <p:nvPr>
            <p:ph idx="1"/>
          </p:nvPr>
        </p:nvSpPr>
        <p:spPr/>
        <p:txBody>
          <a:bodyPr>
            <a:normAutofit fontScale="92500" lnSpcReduction="10000"/>
          </a:bodyPr>
          <a:lstStyle/>
          <a:p>
            <a:r>
              <a:rPr lang="en-US" dirty="0"/>
              <a:t>Humble, the manager and licensee of a “beerhouse,” who appears to be the owner but is in fact the Agent of a brewery (Fenwick) and is required to buy all supplies except bottled ales and mineral waters from the brewery. Humble buys cigars and Bovril (beef extract to be made into a sort of beef tea or soup and sold in over 3000 pubs, grocers and chemists by 1888) from Watteau and Watteau seeks payment from the brewery as </a:t>
            </a:r>
            <a:r>
              <a:rPr lang="en-US" dirty="0" err="1"/>
              <a:t>Humble’s</a:t>
            </a:r>
            <a:r>
              <a:rPr lang="en-US" dirty="0"/>
              <a:t> principal. </a:t>
            </a:r>
          </a:p>
          <a:p>
            <a:r>
              <a:rPr lang="en-US" dirty="0"/>
              <a:t>The brewery’s liability here is based on the idea of inherent agency power. CB p. 31: “once it is established that the defendant was the real principal, the ordinary doctrine as to principal and agent applies- that the principal is liable for all the acts of the agent which are within the authority usually confided to an agent of that character, notwithstanding limitations, as between the principal and the agent, put upon that authority.”</a:t>
            </a:r>
          </a:p>
        </p:txBody>
      </p:sp>
      <p:pic>
        <p:nvPicPr>
          <p:cNvPr id="4" name="Audio 3">
            <a:hlinkClick r:id="" action="ppaction://media"/>
            <a:extLst>
              <a:ext uri="{FF2B5EF4-FFF2-40B4-BE49-F238E27FC236}">
                <a16:creationId xmlns:a16="http://schemas.microsoft.com/office/drawing/2014/main" id="{DFA48AD0-68B7-48A3-923C-40F4AE2657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7702005"/>
      </p:ext>
    </p:extLst>
  </p:cSld>
  <p:clrMapOvr>
    <a:masterClrMapping/>
  </p:clrMapOvr>
  <mc:AlternateContent xmlns:mc="http://schemas.openxmlformats.org/markup-compatibility/2006" xmlns:p14="http://schemas.microsoft.com/office/powerpoint/2010/main">
    <mc:Choice Requires="p14">
      <p:transition spd="slow" p14:dur="2000" advTm="231776"/>
    </mc:Choice>
    <mc:Fallback xmlns="">
      <p:transition spd="slow" advTm="23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CA82-578D-46B8-BDCF-19D1851115A5}"/>
              </a:ext>
            </a:extLst>
          </p:cNvPr>
          <p:cNvSpPr>
            <a:spLocks noGrp="1"/>
          </p:cNvSpPr>
          <p:nvPr>
            <p:ph type="title"/>
          </p:nvPr>
        </p:nvSpPr>
        <p:spPr/>
        <p:txBody>
          <a:bodyPr/>
          <a:lstStyle/>
          <a:p>
            <a:r>
              <a:rPr lang="en-US" dirty="0"/>
              <a:t>Watteau v Fenwick: notes and questions </a:t>
            </a:r>
          </a:p>
        </p:txBody>
      </p:sp>
      <p:sp>
        <p:nvSpPr>
          <p:cNvPr id="3" name="Content Placeholder 2">
            <a:extLst>
              <a:ext uri="{FF2B5EF4-FFF2-40B4-BE49-F238E27FC236}">
                <a16:creationId xmlns:a16="http://schemas.microsoft.com/office/drawing/2014/main" id="{57BE8C83-068A-4C0E-A096-E40EC4095DCA}"/>
              </a:ext>
            </a:extLst>
          </p:cNvPr>
          <p:cNvSpPr>
            <a:spLocks noGrp="1"/>
          </p:cNvSpPr>
          <p:nvPr>
            <p:ph idx="1"/>
          </p:nvPr>
        </p:nvSpPr>
        <p:spPr/>
        <p:txBody>
          <a:bodyPr>
            <a:normAutofit/>
          </a:bodyPr>
          <a:lstStyle/>
          <a:p>
            <a:r>
              <a:rPr lang="en-US" dirty="0"/>
              <a:t>W does not know H is an Agent, so this is  not an apparent authority situation.</a:t>
            </a:r>
          </a:p>
          <a:p>
            <a:r>
              <a:rPr lang="en-US" dirty="0"/>
              <a:t>W, in extending credit to H, may have relied on H’s apparent assets (the beerhouse premises </a:t>
            </a:r>
            <a:r>
              <a:rPr lang="en-US" dirty="0" err="1"/>
              <a:t>etc</a:t>
            </a:r>
            <a:r>
              <a:rPr lang="en-US" dirty="0"/>
              <a:t>) but the decision gives W more than this because W now has access to all of F’s assets to satisfy W’s claim.</a:t>
            </a:r>
          </a:p>
          <a:p>
            <a:r>
              <a:rPr lang="en-US" dirty="0"/>
              <a:t>W here benefits from a sort of implied guaranty (from an economic perspective, not a legal perspective) : even though W did not contract for F to be liable, and did not know of any relationship between F and H at the time of contracting, F is liable for H’s purchases from W.  </a:t>
            </a:r>
          </a:p>
          <a:p>
            <a:r>
              <a:rPr lang="en-US" dirty="0"/>
              <a:t>Why is this?</a:t>
            </a:r>
          </a:p>
        </p:txBody>
      </p:sp>
      <p:pic>
        <p:nvPicPr>
          <p:cNvPr id="4" name="Audio 3">
            <a:hlinkClick r:id="" action="ppaction://media"/>
            <a:extLst>
              <a:ext uri="{FF2B5EF4-FFF2-40B4-BE49-F238E27FC236}">
                <a16:creationId xmlns:a16="http://schemas.microsoft.com/office/drawing/2014/main" id="{8ADD65C1-78AB-4DAD-86B4-3F91866CBC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2615567"/>
      </p:ext>
    </p:extLst>
  </p:cSld>
  <p:clrMapOvr>
    <a:masterClrMapping/>
  </p:clrMapOvr>
  <mc:AlternateContent xmlns:mc="http://schemas.openxmlformats.org/markup-compatibility/2006" xmlns:p14="http://schemas.microsoft.com/office/powerpoint/2010/main">
    <mc:Choice Requires="p14">
      <p:transition spd="slow" p14:dur="2000" advTm="133367"/>
    </mc:Choice>
    <mc:Fallback xmlns="">
      <p:transition spd="slow" advTm="13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825-0B3D-43A9-A71D-F28F0DC1C90D}"/>
              </a:ext>
            </a:extLst>
          </p:cNvPr>
          <p:cNvSpPr>
            <a:spLocks noGrp="1"/>
          </p:cNvSpPr>
          <p:nvPr>
            <p:ph type="title"/>
          </p:nvPr>
        </p:nvSpPr>
        <p:spPr/>
        <p:txBody>
          <a:bodyPr/>
          <a:lstStyle/>
          <a:p>
            <a:r>
              <a:rPr lang="en-US" dirty="0"/>
              <a:t>Policy against secrecy</a:t>
            </a:r>
          </a:p>
        </p:txBody>
      </p:sp>
      <p:sp>
        <p:nvSpPr>
          <p:cNvPr id="3" name="Content Placeholder 2">
            <a:extLst>
              <a:ext uri="{FF2B5EF4-FFF2-40B4-BE49-F238E27FC236}">
                <a16:creationId xmlns:a16="http://schemas.microsoft.com/office/drawing/2014/main" id="{E04C313A-5130-42C6-ABB2-A19FA4283494}"/>
              </a:ext>
            </a:extLst>
          </p:cNvPr>
          <p:cNvSpPr>
            <a:spLocks noGrp="1"/>
          </p:cNvSpPr>
          <p:nvPr>
            <p:ph idx="1"/>
          </p:nvPr>
        </p:nvSpPr>
        <p:spPr/>
        <p:txBody>
          <a:bodyPr>
            <a:normAutofit fontScale="92500" lnSpcReduction="10000"/>
          </a:bodyPr>
          <a:lstStyle/>
          <a:p>
            <a:r>
              <a:rPr lang="en-US" dirty="0"/>
              <a:t>CB p. 31: if the Principal was not liable “in every case of undisclosed principal, or at least in every case where the fact of there being a principal was undisclosed, the secret limitation of authority would prevail and defeat the action of the person dealing with the agent and then discovering that he was an agent and had a principal.” (and see on p 32: “mischievous consequences.”</a:t>
            </a:r>
          </a:p>
          <a:p>
            <a:r>
              <a:rPr lang="en-US" dirty="0"/>
              <a:t>We will see  during the course that secrecy is often seen as problematic. The law often seems to encourage disclosure – either explicitly or, as here, through disincentivizing secrecy.</a:t>
            </a:r>
          </a:p>
          <a:p>
            <a:r>
              <a:rPr lang="en-US" dirty="0"/>
              <a:t>Note that here the brewery was probably trying not to be visible because breweries had been taking over pubs/beerhouses and there was some public concern about this.</a:t>
            </a:r>
          </a:p>
        </p:txBody>
      </p:sp>
      <p:pic>
        <p:nvPicPr>
          <p:cNvPr id="4" name="Audio 3">
            <a:hlinkClick r:id="" action="ppaction://media"/>
            <a:extLst>
              <a:ext uri="{FF2B5EF4-FFF2-40B4-BE49-F238E27FC236}">
                <a16:creationId xmlns:a16="http://schemas.microsoft.com/office/drawing/2014/main" id="{0B393872-FB70-47D6-876F-49D384784E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4398353"/>
      </p:ext>
    </p:extLst>
  </p:cSld>
  <p:clrMapOvr>
    <a:masterClrMapping/>
  </p:clrMapOvr>
  <mc:AlternateContent xmlns:mc="http://schemas.openxmlformats.org/markup-compatibility/2006" xmlns:p14="http://schemas.microsoft.com/office/powerpoint/2010/main">
    <mc:Choice Requires="p14">
      <p:transition spd="slow" p14:dur="2000" advTm="142538"/>
    </mc:Choice>
    <mc:Fallback xmlns="">
      <p:transition spd="slow" advTm="14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34D3-1731-4F13-B940-81E456393AC2}"/>
              </a:ext>
            </a:extLst>
          </p:cNvPr>
          <p:cNvSpPr>
            <a:spLocks noGrp="1"/>
          </p:cNvSpPr>
          <p:nvPr>
            <p:ph type="title"/>
          </p:nvPr>
        </p:nvSpPr>
        <p:spPr>
          <a:xfrm>
            <a:off x="838200" y="365125"/>
            <a:ext cx="10515600" cy="1122853"/>
          </a:xfrm>
        </p:spPr>
        <p:txBody>
          <a:bodyPr/>
          <a:lstStyle/>
          <a:p>
            <a:r>
              <a:rPr lang="en-US" dirty="0"/>
              <a:t>3</a:t>
            </a:r>
            <a:r>
              <a:rPr lang="en-US" baseline="30000" dirty="0"/>
              <a:t>rd</a:t>
            </a:r>
            <a:r>
              <a:rPr lang="en-US" dirty="0"/>
              <a:t> Restatement and Watteau v Fenwick</a:t>
            </a:r>
          </a:p>
        </p:txBody>
      </p:sp>
      <p:sp>
        <p:nvSpPr>
          <p:cNvPr id="3" name="Content Placeholder 2">
            <a:extLst>
              <a:ext uri="{FF2B5EF4-FFF2-40B4-BE49-F238E27FC236}">
                <a16:creationId xmlns:a16="http://schemas.microsoft.com/office/drawing/2014/main" id="{FDE79A90-19DE-49FD-8D24-DD52880E16DB}"/>
              </a:ext>
            </a:extLst>
          </p:cNvPr>
          <p:cNvSpPr>
            <a:spLocks noGrp="1"/>
          </p:cNvSpPr>
          <p:nvPr>
            <p:ph idx="1"/>
          </p:nvPr>
        </p:nvSpPr>
        <p:spPr>
          <a:xfrm>
            <a:off x="838200" y="1487978"/>
            <a:ext cx="10515600" cy="4688985"/>
          </a:xfrm>
        </p:spPr>
        <p:txBody>
          <a:bodyPr>
            <a:normAutofit fontScale="92500" lnSpcReduction="10000"/>
          </a:bodyPr>
          <a:lstStyle/>
          <a:p>
            <a:r>
              <a:rPr lang="en-US" dirty="0"/>
              <a:t>The 3</a:t>
            </a:r>
            <a:r>
              <a:rPr lang="en-US" baseline="30000" dirty="0"/>
              <a:t>rd</a:t>
            </a:r>
            <a:r>
              <a:rPr lang="en-US" dirty="0"/>
              <a:t> restatement moves away from inherent agency power in part through an expansion of apparent authority (the language of manifestation includes conduct as well as words, including appointing a person to a job)</a:t>
            </a:r>
          </a:p>
          <a:p>
            <a:r>
              <a:rPr lang="en-US" dirty="0"/>
              <a:t>CB </a:t>
            </a:r>
            <a:r>
              <a:rPr lang="en-US"/>
              <a:t>p 33 </a:t>
            </a:r>
            <a:r>
              <a:rPr lang="en-US" dirty="0"/>
              <a:t>notes Restatement 3</a:t>
            </a:r>
            <a:r>
              <a:rPr lang="en-US" baseline="30000" dirty="0"/>
              <a:t>rd</a:t>
            </a:r>
            <a:r>
              <a:rPr lang="en-US" dirty="0"/>
              <a:t>, §2.06 (and that this may not help in a case like </a:t>
            </a:r>
            <a:r>
              <a:rPr lang="en-US" dirty="0" err="1"/>
              <a:t>WvF</a:t>
            </a:r>
            <a:r>
              <a:rPr lang="en-US" dirty="0"/>
              <a:t>): </a:t>
            </a:r>
          </a:p>
          <a:p>
            <a:pPr lvl="1"/>
            <a:r>
              <a:rPr lang="en-US" dirty="0"/>
              <a:t>1) An undisclosed principal is subject to liability to a third party who is justifiably induced to make a detrimental change in position by an agent acting on the principal's behalf and without actual authority if the principal, </a:t>
            </a:r>
            <a:r>
              <a:rPr lang="en-US" b="1" dirty="0"/>
              <a:t>having notice of the agent's conduct and that it might induce others to change their positions</a:t>
            </a:r>
            <a:r>
              <a:rPr lang="en-US" dirty="0"/>
              <a:t>, did not take reasonable steps to notify them of the facts.</a:t>
            </a:r>
          </a:p>
          <a:p>
            <a:pPr lvl="1"/>
            <a:r>
              <a:rPr lang="en-US" dirty="0"/>
              <a:t>(2) An undisclosed principal may not rely on instructions given an agent that qualify or reduce the agent's authority to less than the authority a third party would reasonably believe the agent to have under the same circumstances if the principal had been disclosed</a:t>
            </a:r>
          </a:p>
        </p:txBody>
      </p:sp>
      <p:pic>
        <p:nvPicPr>
          <p:cNvPr id="4" name="Audio 3">
            <a:hlinkClick r:id="" action="ppaction://media"/>
            <a:extLst>
              <a:ext uri="{FF2B5EF4-FFF2-40B4-BE49-F238E27FC236}">
                <a16:creationId xmlns:a16="http://schemas.microsoft.com/office/drawing/2014/main" id="{856D9BD1-CE2A-4DFB-A702-6AED9CD80B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5250645"/>
      </p:ext>
    </p:extLst>
  </p:cSld>
  <p:clrMapOvr>
    <a:masterClrMapping/>
  </p:clrMapOvr>
  <mc:AlternateContent xmlns:mc="http://schemas.openxmlformats.org/markup-compatibility/2006" xmlns:p14="http://schemas.microsoft.com/office/powerpoint/2010/main">
    <mc:Choice Requires="p14">
      <p:transition spd="slow" p14:dur="2000" advTm="162246"/>
    </mc:Choice>
    <mc:Fallback xmlns="">
      <p:transition spd="slow" advTm="16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1DE6-5271-44E6-A95F-885990FCC120}"/>
              </a:ext>
            </a:extLst>
          </p:cNvPr>
          <p:cNvSpPr>
            <a:spLocks noGrp="1"/>
          </p:cNvSpPr>
          <p:nvPr>
            <p:ph type="title"/>
          </p:nvPr>
        </p:nvSpPr>
        <p:spPr/>
        <p:txBody>
          <a:bodyPr/>
          <a:lstStyle/>
          <a:p>
            <a:r>
              <a:rPr lang="en-US" dirty="0"/>
              <a:t>The hidden principal</a:t>
            </a:r>
          </a:p>
        </p:txBody>
      </p:sp>
      <p:sp>
        <p:nvSpPr>
          <p:cNvPr id="3" name="Content Placeholder 2">
            <a:extLst>
              <a:ext uri="{FF2B5EF4-FFF2-40B4-BE49-F238E27FC236}">
                <a16:creationId xmlns:a16="http://schemas.microsoft.com/office/drawing/2014/main" id="{3C3A1D58-49B2-4623-A5BE-D4A58C0C2002}"/>
              </a:ext>
            </a:extLst>
          </p:cNvPr>
          <p:cNvSpPr>
            <a:spLocks noGrp="1"/>
          </p:cNvSpPr>
          <p:nvPr>
            <p:ph idx="1"/>
          </p:nvPr>
        </p:nvSpPr>
        <p:spPr/>
        <p:txBody>
          <a:bodyPr/>
          <a:lstStyle/>
          <a:p>
            <a:r>
              <a:rPr lang="en-US" dirty="0"/>
              <a:t>In </a:t>
            </a:r>
            <a:r>
              <a:rPr lang="en-US" dirty="0" err="1"/>
              <a:t>WvF</a:t>
            </a:r>
            <a:r>
              <a:rPr lang="en-US" dirty="0"/>
              <a:t> the brewery wanted to be hidden because of public opposition to the idea of ownership of chains of pubs.</a:t>
            </a:r>
          </a:p>
          <a:p>
            <a:r>
              <a:rPr lang="en-US" dirty="0"/>
              <a:t>A developer or mining company might not want landowners to realize the value their land may have and so may hire agents to buy up the land. </a:t>
            </a:r>
          </a:p>
          <a:p>
            <a:r>
              <a:rPr lang="en-US" dirty="0"/>
              <a:t>The inherent agency issue only arises where the agent acts outside the scope of her authority.</a:t>
            </a:r>
          </a:p>
          <a:p>
            <a:pPr marL="0" indent="0">
              <a:buNone/>
            </a:pPr>
            <a:endParaRPr lang="en-US" dirty="0"/>
          </a:p>
        </p:txBody>
      </p:sp>
      <p:pic>
        <p:nvPicPr>
          <p:cNvPr id="4" name="Audio 3">
            <a:hlinkClick r:id="" action="ppaction://media"/>
            <a:extLst>
              <a:ext uri="{FF2B5EF4-FFF2-40B4-BE49-F238E27FC236}">
                <a16:creationId xmlns:a16="http://schemas.microsoft.com/office/drawing/2014/main" id="{F1B27063-A5DF-4824-A8F1-EA6BAAEB70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2403042"/>
      </p:ext>
    </p:extLst>
  </p:cSld>
  <p:clrMapOvr>
    <a:masterClrMapping/>
  </p:clrMapOvr>
  <mc:AlternateContent xmlns:mc="http://schemas.openxmlformats.org/markup-compatibility/2006" xmlns:p14="http://schemas.microsoft.com/office/powerpoint/2010/main">
    <mc:Choice Requires="p14">
      <p:transition spd="slow" p14:dur="2000" advTm="117424"/>
    </mc:Choice>
    <mc:Fallback xmlns="">
      <p:transition spd="slow" advTm="117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BE2B-66F4-4BBD-9D0E-E96C0192DF98}"/>
              </a:ext>
            </a:extLst>
          </p:cNvPr>
          <p:cNvSpPr>
            <a:spLocks noGrp="1"/>
          </p:cNvSpPr>
          <p:nvPr>
            <p:ph type="title"/>
          </p:nvPr>
        </p:nvSpPr>
        <p:spPr/>
        <p:txBody>
          <a:bodyPr/>
          <a:lstStyle/>
          <a:p>
            <a:r>
              <a:rPr lang="en-US" dirty="0"/>
              <a:t>Agency recap</a:t>
            </a:r>
          </a:p>
        </p:txBody>
      </p:sp>
      <p:sp>
        <p:nvSpPr>
          <p:cNvPr id="3" name="Content Placeholder 2">
            <a:extLst>
              <a:ext uri="{FF2B5EF4-FFF2-40B4-BE49-F238E27FC236}">
                <a16:creationId xmlns:a16="http://schemas.microsoft.com/office/drawing/2014/main" id="{C3A8BA33-BE65-4D62-A62C-0AF229D47674}"/>
              </a:ext>
            </a:extLst>
          </p:cNvPr>
          <p:cNvSpPr>
            <a:spLocks noGrp="1"/>
          </p:cNvSpPr>
          <p:nvPr>
            <p:ph idx="1"/>
          </p:nvPr>
        </p:nvSpPr>
        <p:spPr/>
        <p:txBody>
          <a:bodyPr/>
          <a:lstStyle/>
          <a:p>
            <a:r>
              <a:rPr lang="en-US" dirty="0"/>
              <a:t>Agency involves mutual consent to the relationship where the Agent will act on the Principal’s behalf and subject to the Principal’s control.</a:t>
            </a:r>
          </a:p>
          <a:p>
            <a:r>
              <a:rPr lang="en-US" dirty="0"/>
              <a:t>Traditionally we think in terms of identification of the Agent with the Principal: the Agent acts in place of the Principal or as the Principal.</a:t>
            </a:r>
          </a:p>
          <a:p>
            <a:r>
              <a:rPr lang="en-US" dirty="0"/>
              <a:t>Acts of an Agent (where an Agent enters into a contract) within the scope of the Agent’s authority bind the Principal.</a:t>
            </a:r>
          </a:p>
          <a:p>
            <a:r>
              <a:rPr lang="en-US" dirty="0"/>
              <a:t>A 3</a:t>
            </a:r>
            <a:r>
              <a:rPr lang="en-US" baseline="30000" dirty="0"/>
              <a:t>rd</a:t>
            </a:r>
            <a:r>
              <a:rPr lang="en-US" dirty="0"/>
              <a:t> party could verify what authority the Agent has by asking the Principal, but the Principal may not know, and in any case part of the point of having an Agent would be defeated by always being asked such questions.</a:t>
            </a:r>
          </a:p>
        </p:txBody>
      </p:sp>
      <p:pic>
        <p:nvPicPr>
          <p:cNvPr id="5" name="Audio 4">
            <a:hlinkClick r:id="" action="ppaction://media"/>
            <a:extLst>
              <a:ext uri="{FF2B5EF4-FFF2-40B4-BE49-F238E27FC236}">
                <a16:creationId xmlns:a16="http://schemas.microsoft.com/office/drawing/2014/main" id="{1F2056E8-DB70-4B78-8E88-61A5A0C5FC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3185486"/>
      </p:ext>
    </p:extLst>
  </p:cSld>
  <p:clrMapOvr>
    <a:masterClrMapping/>
  </p:clrMapOvr>
  <mc:AlternateContent xmlns:mc="http://schemas.openxmlformats.org/markup-compatibility/2006" xmlns:p14="http://schemas.microsoft.com/office/powerpoint/2010/main">
    <mc:Choice Requires="p14">
      <p:transition spd="slow" p14:dur="2000" advTm="123364"/>
    </mc:Choice>
    <mc:Fallback xmlns="">
      <p:transition spd="slow" advTm="123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CAD5-47D3-4D59-B3D0-4061F13C92B7}"/>
              </a:ext>
            </a:extLst>
          </p:cNvPr>
          <p:cNvSpPr>
            <a:spLocks noGrp="1"/>
          </p:cNvSpPr>
          <p:nvPr>
            <p:ph type="title"/>
          </p:nvPr>
        </p:nvSpPr>
        <p:spPr/>
        <p:txBody>
          <a:bodyPr/>
          <a:lstStyle/>
          <a:p>
            <a:r>
              <a:rPr lang="en-US" dirty="0"/>
              <a:t>The Agent’s Authority</a:t>
            </a:r>
          </a:p>
        </p:txBody>
      </p:sp>
      <p:sp>
        <p:nvSpPr>
          <p:cNvPr id="3" name="Content Placeholder 2">
            <a:extLst>
              <a:ext uri="{FF2B5EF4-FFF2-40B4-BE49-F238E27FC236}">
                <a16:creationId xmlns:a16="http://schemas.microsoft.com/office/drawing/2014/main" id="{D367EF7B-AF39-43E4-96F3-DE4E4C830319}"/>
              </a:ext>
            </a:extLst>
          </p:cNvPr>
          <p:cNvSpPr>
            <a:spLocks noGrp="1"/>
          </p:cNvSpPr>
          <p:nvPr>
            <p:ph idx="1"/>
          </p:nvPr>
        </p:nvSpPr>
        <p:spPr/>
        <p:txBody>
          <a:bodyPr>
            <a:normAutofit lnSpcReduction="10000"/>
          </a:bodyPr>
          <a:lstStyle/>
          <a:p>
            <a:r>
              <a:rPr lang="en-US" dirty="0"/>
              <a:t>Actual Authority (authority the agent has) </a:t>
            </a:r>
          </a:p>
          <a:p>
            <a:pPr lvl="1"/>
            <a:r>
              <a:rPr lang="en-US" dirty="0"/>
              <a:t>Express Actual Authority: the authority the Principal gives to the Agent</a:t>
            </a:r>
          </a:p>
          <a:p>
            <a:pPr lvl="1"/>
            <a:r>
              <a:rPr lang="en-US" dirty="0"/>
              <a:t>Implied Actual Authority: authority within the Agent’s reasonable interpretation of the Principal’s express instructions</a:t>
            </a:r>
          </a:p>
          <a:p>
            <a:pPr lvl="1"/>
            <a:r>
              <a:rPr lang="en-US" dirty="0"/>
              <a:t>Incidental authority: authority to do things which usually accompany or are reasonably necessary to accomplish a transaction for which the Agent is authorized </a:t>
            </a:r>
          </a:p>
          <a:p>
            <a:r>
              <a:rPr lang="en-US" dirty="0"/>
              <a:t>Apparent Authority (a third party is able to treat the Agent as if the Agent had this authority):  </a:t>
            </a:r>
          </a:p>
          <a:p>
            <a:pPr lvl="1"/>
            <a:r>
              <a:rPr lang="en-US" dirty="0"/>
              <a:t>Apparent authority is based on the Principal’s manifestations of authority to the party with whom the Agent contracts which leads the other party </a:t>
            </a:r>
            <a:r>
              <a:rPr lang="en-US" u="sng" dirty="0"/>
              <a:t>reasonably</a:t>
            </a:r>
            <a:r>
              <a:rPr lang="en-US" dirty="0"/>
              <a:t> to believe the Agent has authority</a:t>
            </a:r>
          </a:p>
        </p:txBody>
      </p:sp>
      <p:pic>
        <p:nvPicPr>
          <p:cNvPr id="5" name="Audio 4">
            <a:hlinkClick r:id="" action="ppaction://media"/>
            <a:extLst>
              <a:ext uri="{FF2B5EF4-FFF2-40B4-BE49-F238E27FC236}">
                <a16:creationId xmlns:a16="http://schemas.microsoft.com/office/drawing/2014/main" id="{F730828B-EBB5-4F4F-B2B7-248FE57324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6466993"/>
      </p:ext>
    </p:extLst>
  </p:cSld>
  <p:clrMapOvr>
    <a:masterClrMapping/>
  </p:clrMapOvr>
  <mc:AlternateContent xmlns:mc="http://schemas.openxmlformats.org/markup-compatibility/2006" xmlns:p14="http://schemas.microsoft.com/office/powerpoint/2010/main">
    <mc:Choice Requires="p14">
      <p:transition spd="slow" p14:dur="2000" advTm="241247"/>
    </mc:Choice>
    <mc:Fallback xmlns="">
      <p:transition spd="slow" advTm="24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D7EE-CA4D-40AC-BB7B-652E7D33FFAA}"/>
              </a:ext>
            </a:extLst>
          </p:cNvPr>
          <p:cNvSpPr>
            <a:spLocks noGrp="1"/>
          </p:cNvSpPr>
          <p:nvPr>
            <p:ph type="title"/>
          </p:nvPr>
        </p:nvSpPr>
        <p:spPr/>
        <p:txBody>
          <a:bodyPr/>
          <a:lstStyle/>
          <a:p>
            <a:r>
              <a:rPr lang="en-US" dirty="0"/>
              <a:t>Powers of Position</a:t>
            </a:r>
          </a:p>
        </p:txBody>
      </p:sp>
      <p:sp>
        <p:nvSpPr>
          <p:cNvPr id="3" name="Content Placeholder 2">
            <a:extLst>
              <a:ext uri="{FF2B5EF4-FFF2-40B4-BE49-F238E27FC236}">
                <a16:creationId xmlns:a16="http://schemas.microsoft.com/office/drawing/2014/main" id="{3F1A5925-1B20-495C-A830-2D98B737858C}"/>
              </a:ext>
            </a:extLst>
          </p:cNvPr>
          <p:cNvSpPr>
            <a:spLocks noGrp="1"/>
          </p:cNvSpPr>
          <p:nvPr>
            <p:ph idx="1"/>
          </p:nvPr>
        </p:nvSpPr>
        <p:spPr/>
        <p:txBody>
          <a:bodyPr/>
          <a:lstStyle/>
          <a:p>
            <a:r>
              <a:rPr lang="en-US" dirty="0"/>
              <a:t>A person in a job with a title (sales manager, human resources manager, Vice President) has, in addition to any authority expressly given to them by the Principal:</a:t>
            </a:r>
          </a:p>
          <a:p>
            <a:pPr lvl="1"/>
            <a:r>
              <a:rPr lang="en-US" dirty="0"/>
              <a:t>Implied actual authority to do things the Agent reasonably believes are included in the Agent’s authority</a:t>
            </a:r>
          </a:p>
          <a:p>
            <a:pPr lvl="1"/>
            <a:r>
              <a:rPr lang="en-US" dirty="0"/>
              <a:t>Apparent authority to do things a 3</a:t>
            </a:r>
            <a:r>
              <a:rPr lang="en-US" baseline="30000" dirty="0"/>
              <a:t>rd</a:t>
            </a:r>
            <a:r>
              <a:rPr lang="en-US" dirty="0"/>
              <a:t> party dealing with the Agent reasonably believes, based on </a:t>
            </a:r>
            <a:r>
              <a:rPr lang="en-US" b="1" dirty="0"/>
              <a:t>manifestations</a:t>
            </a:r>
            <a:r>
              <a:rPr lang="en-US" dirty="0"/>
              <a:t> by the Principal, are included in the Agent’s authority </a:t>
            </a:r>
          </a:p>
          <a:p>
            <a:pPr lvl="1"/>
            <a:r>
              <a:rPr lang="en-US" dirty="0"/>
              <a:t>(Before the 3</a:t>
            </a:r>
            <a:r>
              <a:rPr lang="en-US" baseline="30000" dirty="0"/>
              <a:t>rd</a:t>
            </a:r>
            <a:r>
              <a:rPr lang="en-US" dirty="0"/>
              <a:t> Agency Restatement) Inherent agency power based on the Agent’s status as an Agent (Watteau v Fenwick) (3</a:t>
            </a:r>
            <a:r>
              <a:rPr lang="en-US" baseline="30000" dirty="0"/>
              <a:t>rd</a:t>
            </a:r>
            <a:r>
              <a:rPr lang="en-US" dirty="0"/>
              <a:t> Restatement shift to manifestations expands apparent authority)</a:t>
            </a:r>
          </a:p>
        </p:txBody>
      </p:sp>
      <p:pic>
        <p:nvPicPr>
          <p:cNvPr id="4" name="Audio 3">
            <a:hlinkClick r:id="" action="ppaction://media"/>
            <a:extLst>
              <a:ext uri="{FF2B5EF4-FFF2-40B4-BE49-F238E27FC236}">
                <a16:creationId xmlns:a16="http://schemas.microsoft.com/office/drawing/2014/main" id="{036543D9-D901-4D80-B2A4-56091FD232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975303"/>
      </p:ext>
    </p:extLst>
  </p:cSld>
  <p:clrMapOvr>
    <a:masterClrMapping/>
  </p:clrMapOvr>
  <mc:AlternateContent xmlns:mc="http://schemas.openxmlformats.org/markup-compatibility/2006" xmlns:p14="http://schemas.microsoft.com/office/powerpoint/2010/main">
    <mc:Choice Requires="p14">
      <p:transition spd="slow" p14:dur="2000" advTm="188342"/>
    </mc:Choice>
    <mc:Fallback xmlns="">
      <p:transition spd="slow" advTm="18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6751-F929-44E5-90D0-6DC957FDFA57}"/>
              </a:ext>
            </a:extLst>
          </p:cNvPr>
          <p:cNvSpPr>
            <a:spLocks noGrp="1"/>
          </p:cNvSpPr>
          <p:nvPr>
            <p:ph type="title"/>
          </p:nvPr>
        </p:nvSpPr>
        <p:spPr/>
        <p:txBody>
          <a:bodyPr/>
          <a:lstStyle/>
          <a:p>
            <a:r>
              <a:rPr lang="en-US" dirty="0"/>
              <a:t>Mill Street Church of Christ v Hogan (Kentucky 1990)</a:t>
            </a:r>
          </a:p>
        </p:txBody>
      </p:sp>
      <p:sp>
        <p:nvSpPr>
          <p:cNvPr id="3" name="Content Placeholder 2">
            <a:extLst>
              <a:ext uri="{FF2B5EF4-FFF2-40B4-BE49-F238E27FC236}">
                <a16:creationId xmlns:a16="http://schemas.microsoft.com/office/drawing/2014/main" id="{B7AE222D-32DE-4363-BE0E-652A5D001173}"/>
              </a:ext>
            </a:extLst>
          </p:cNvPr>
          <p:cNvSpPr>
            <a:spLocks noGrp="1"/>
          </p:cNvSpPr>
          <p:nvPr>
            <p:ph idx="1"/>
          </p:nvPr>
        </p:nvSpPr>
        <p:spPr/>
        <p:txBody>
          <a:bodyPr>
            <a:normAutofit fontScale="92500" lnSpcReduction="10000"/>
          </a:bodyPr>
          <a:lstStyle/>
          <a:p>
            <a:r>
              <a:rPr lang="en-US" dirty="0"/>
              <a:t>The church hires Bill Hogan to paint the church building and Bill hires his brother, Sam, to help him. After Sam is injured he tries to seek Workers compensation as an employee. The court holds Sam is an employee because Bill had implied actual authority to hire him. </a:t>
            </a:r>
          </a:p>
          <a:p>
            <a:r>
              <a:rPr lang="en-US" dirty="0"/>
              <a:t>CB p. 15: implied actual authority is based on the Agent’s reasonable belief “because of present or past conduct of the principal that the principal wishes him to act in a certain way or have certain authority.”</a:t>
            </a:r>
          </a:p>
          <a:p>
            <a:r>
              <a:rPr lang="en-US" dirty="0"/>
              <a:t>Bill had implied actual authority to hire Sam because the church had allowed him to hire his brother or other persons in the past and he needed assistance. Nothing inconsistent with this authority was communicated to him, and the discussion with Elder Waggoner suggested Petty would be hard to reach and Bill could hire whoever he liked. </a:t>
            </a:r>
          </a:p>
        </p:txBody>
      </p:sp>
      <p:pic>
        <p:nvPicPr>
          <p:cNvPr id="4" name="Audio 3">
            <a:hlinkClick r:id="" action="ppaction://media"/>
            <a:extLst>
              <a:ext uri="{FF2B5EF4-FFF2-40B4-BE49-F238E27FC236}">
                <a16:creationId xmlns:a16="http://schemas.microsoft.com/office/drawing/2014/main" id="{A0AE6BCF-3F30-4BC4-8C00-B8BD7011D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0554348"/>
      </p:ext>
    </p:extLst>
  </p:cSld>
  <p:clrMapOvr>
    <a:masterClrMapping/>
  </p:clrMapOvr>
  <mc:AlternateContent xmlns:mc="http://schemas.openxmlformats.org/markup-compatibility/2006" xmlns:p14="http://schemas.microsoft.com/office/powerpoint/2010/main">
    <mc:Choice Requires="p14">
      <p:transition spd="slow" p14:dur="2000" advTm="106610"/>
    </mc:Choice>
    <mc:Fallback xmlns="">
      <p:transition spd="slow" advTm="10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597D-F01A-4CA2-97F9-50C90B4DBB5A}"/>
              </a:ext>
            </a:extLst>
          </p:cNvPr>
          <p:cNvSpPr>
            <a:spLocks noGrp="1"/>
          </p:cNvSpPr>
          <p:nvPr>
            <p:ph type="title"/>
          </p:nvPr>
        </p:nvSpPr>
        <p:spPr/>
        <p:txBody>
          <a:bodyPr/>
          <a:lstStyle/>
          <a:p>
            <a:r>
              <a:rPr lang="en-US" dirty="0"/>
              <a:t>Mill Street Church of Christ: apparent authority </a:t>
            </a:r>
          </a:p>
        </p:txBody>
      </p:sp>
      <p:sp>
        <p:nvSpPr>
          <p:cNvPr id="3" name="Content Placeholder 2">
            <a:extLst>
              <a:ext uri="{FF2B5EF4-FFF2-40B4-BE49-F238E27FC236}">
                <a16:creationId xmlns:a16="http://schemas.microsoft.com/office/drawing/2014/main" id="{1EA16E5F-0A27-4228-95C3-95411AF2239C}"/>
              </a:ext>
            </a:extLst>
          </p:cNvPr>
          <p:cNvSpPr>
            <a:spLocks noGrp="1"/>
          </p:cNvSpPr>
          <p:nvPr>
            <p:ph idx="1"/>
          </p:nvPr>
        </p:nvSpPr>
        <p:spPr/>
        <p:txBody>
          <a:bodyPr>
            <a:normAutofit fontScale="85000" lnSpcReduction="10000"/>
          </a:bodyPr>
          <a:lstStyle/>
          <a:p>
            <a:r>
              <a:rPr lang="en-US" dirty="0"/>
              <a:t>The case holds that Bill had (implied) actual authority to hire Sam. He also would have had apparent authority.</a:t>
            </a:r>
          </a:p>
          <a:p>
            <a:r>
              <a:rPr lang="en-US" dirty="0"/>
              <a:t>CB p. 15: “”Apparent authority… is not actual authority but is the authority the agent is held out by the principal as possessing. It is a matter of appearances on which third parties come to rely.”</a:t>
            </a:r>
          </a:p>
          <a:p>
            <a:r>
              <a:rPr lang="en-US" dirty="0"/>
              <a:t>CB p 16: “Sam.. Believed that Bill…had the authority to hire him as had been the practice in the past…Sam.. relied on </a:t>
            </a:r>
            <a:r>
              <a:rPr lang="en-US" dirty="0" err="1"/>
              <a:t>Bill..’s</a:t>
            </a:r>
            <a:r>
              <a:rPr lang="en-US" dirty="0"/>
              <a:t> representation. The church treasurer… even paid Bill.. For the half hour of work that Sam …had completed prior to the accident.” (note that for apparent authority the representation has to come from the principal).</a:t>
            </a:r>
          </a:p>
          <a:p>
            <a:r>
              <a:rPr lang="en-US" dirty="0"/>
              <a:t>For Sam there would be no difference between a holding of apparent authority and one of actual authority. But if a court found there was apparent authority but not actual authority the agent would be in breach of duties to the principal.</a:t>
            </a:r>
          </a:p>
        </p:txBody>
      </p:sp>
      <p:pic>
        <p:nvPicPr>
          <p:cNvPr id="4" name="Audio 3">
            <a:hlinkClick r:id="" action="ppaction://media"/>
            <a:extLst>
              <a:ext uri="{FF2B5EF4-FFF2-40B4-BE49-F238E27FC236}">
                <a16:creationId xmlns:a16="http://schemas.microsoft.com/office/drawing/2014/main" id="{528B88E7-4DA1-436D-A92A-4EE342E84D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8398098"/>
      </p:ext>
    </p:extLst>
  </p:cSld>
  <p:clrMapOvr>
    <a:masterClrMapping/>
  </p:clrMapOvr>
  <mc:AlternateContent xmlns:mc="http://schemas.openxmlformats.org/markup-compatibility/2006" xmlns:p14="http://schemas.microsoft.com/office/powerpoint/2010/main">
    <mc:Choice Requires="p14">
      <p:transition spd="slow" p14:dur="2000" advTm="132113"/>
    </mc:Choice>
    <mc:Fallback xmlns="">
      <p:transition spd="slow" advTm="13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9B62-0558-D3F9-53E7-33B8B97B41F7}"/>
              </a:ext>
            </a:extLst>
          </p:cNvPr>
          <p:cNvSpPr>
            <a:spLocks noGrp="1"/>
          </p:cNvSpPr>
          <p:nvPr>
            <p:ph type="title"/>
          </p:nvPr>
        </p:nvSpPr>
        <p:spPr>
          <a:xfrm>
            <a:off x="838200" y="365125"/>
            <a:ext cx="10515600" cy="956599"/>
          </a:xfrm>
        </p:spPr>
        <p:txBody>
          <a:bodyPr>
            <a:normAutofit fontScale="90000"/>
          </a:bodyPr>
          <a:lstStyle/>
          <a:p>
            <a:r>
              <a:rPr lang="en-US" dirty="0"/>
              <a:t>Ackerman v </a:t>
            </a:r>
            <a:r>
              <a:rPr lang="en-US" dirty="0" err="1"/>
              <a:t>Sobol</a:t>
            </a:r>
            <a:r>
              <a:rPr lang="en-US" dirty="0"/>
              <a:t> Family Partnership LLP (Connecticut 2010)</a:t>
            </a:r>
          </a:p>
        </p:txBody>
      </p:sp>
      <p:sp>
        <p:nvSpPr>
          <p:cNvPr id="3" name="Content Placeholder 2">
            <a:extLst>
              <a:ext uri="{FF2B5EF4-FFF2-40B4-BE49-F238E27FC236}">
                <a16:creationId xmlns:a16="http://schemas.microsoft.com/office/drawing/2014/main" id="{EF7780D0-BB5D-823C-51D6-7AC94AAE3F7F}"/>
              </a:ext>
            </a:extLst>
          </p:cNvPr>
          <p:cNvSpPr>
            <a:spLocks noGrp="1"/>
          </p:cNvSpPr>
          <p:nvPr>
            <p:ph idx="1"/>
          </p:nvPr>
        </p:nvSpPr>
        <p:spPr>
          <a:xfrm>
            <a:off x="838200" y="1321724"/>
            <a:ext cx="10515600" cy="4855239"/>
          </a:xfrm>
        </p:spPr>
        <p:txBody>
          <a:bodyPr>
            <a:normAutofit fontScale="92500"/>
          </a:bodyPr>
          <a:lstStyle/>
          <a:p>
            <a:r>
              <a:rPr lang="en-US" dirty="0"/>
              <a:t>An attorney’s apparent authority to bind his clients to a settlement agreement. (manifestation/holding out plus 3</a:t>
            </a:r>
            <a:r>
              <a:rPr lang="en-US" baseline="30000" dirty="0"/>
              <a:t>rd</a:t>
            </a:r>
            <a:r>
              <a:rPr lang="en-US" dirty="0"/>
              <a:t> party’s reasonable belief)</a:t>
            </a:r>
          </a:p>
          <a:p>
            <a:r>
              <a:rPr lang="en-US" dirty="0"/>
              <a:t>P 21-22: “Although reviewing courts in Connecticut have acknowledged that “[a]n attorney who is authorized to represent a client in litigation does not automatically have either implied or apparent authority to settle or otherwise to compromise the client's cause of action”… they also have repeatedly held that an agent with implied or apparent authority may bind the principal to an enforceable settlement agreement.”</a:t>
            </a:r>
          </a:p>
          <a:p>
            <a:r>
              <a:rPr lang="en-US" dirty="0"/>
              <a:t>P 22: Apparent authority comes from: “conduct, observable by others” and can include silence (failure to express dissent may be a manifestation of affirmance), and appointing a person to a position with generally recognized duties.</a:t>
            </a:r>
          </a:p>
          <a:p>
            <a:endParaRPr lang="en-US" dirty="0"/>
          </a:p>
        </p:txBody>
      </p:sp>
      <p:pic>
        <p:nvPicPr>
          <p:cNvPr id="6" name="Audio 5">
            <a:hlinkClick r:id="" action="ppaction://media"/>
            <a:extLst>
              <a:ext uri="{FF2B5EF4-FFF2-40B4-BE49-F238E27FC236}">
                <a16:creationId xmlns:a16="http://schemas.microsoft.com/office/drawing/2014/main" id="{9B89173F-1E5A-D5B5-7707-34D315CCC3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6925708"/>
      </p:ext>
    </p:extLst>
  </p:cSld>
  <p:clrMapOvr>
    <a:masterClrMapping/>
  </p:clrMapOvr>
  <mc:AlternateContent xmlns:mc="http://schemas.openxmlformats.org/markup-compatibility/2006">
    <mc:Choice xmlns:p14="http://schemas.microsoft.com/office/powerpoint/2010/main" Requires="p14">
      <p:transition spd="slow" p14:dur="2000" advTm="196132"/>
    </mc:Choice>
    <mc:Fallback>
      <p:transition spd="slow" advTm="19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4867-8912-B45F-3E98-9C6175BE6703}"/>
              </a:ext>
            </a:extLst>
          </p:cNvPr>
          <p:cNvSpPr>
            <a:spLocks noGrp="1"/>
          </p:cNvSpPr>
          <p:nvPr>
            <p:ph type="title"/>
          </p:nvPr>
        </p:nvSpPr>
        <p:spPr>
          <a:xfrm>
            <a:off x="838200" y="365125"/>
            <a:ext cx="10515600" cy="981537"/>
          </a:xfrm>
        </p:spPr>
        <p:txBody>
          <a:bodyPr>
            <a:normAutofit fontScale="90000"/>
          </a:bodyPr>
          <a:lstStyle/>
          <a:p>
            <a:r>
              <a:rPr lang="en-US" dirty="0"/>
              <a:t>Ackerman v </a:t>
            </a:r>
            <a:r>
              <a:rPr lang="en-US" dirty="0" err="1"/>
              <a:t>Sobol</a:t>
            </a:r>
            <a:r>
              <a:rPr lang="en-US" dirty="0"/>
              <a:t> Family Partnership LLP (Connecticut 2010)</a:t>
            </a:r>
          </a:p>
        </p:txBody>
      </p:sp>
      <p:sp>
        <p:nvSpPr>
          <p:cNvPr id="3" name="Content Placeholder 2">
            <a:extLst>
              <a:ext uri="{FF2B5EF4-FFF2-40B4-BE49-F238E27FC236}">
                <a16:creationId xmlns:a16="http://schemas.microsoft.com/office/drawing/2014/main" id="{FFE91EF2-0C38-3759-4CDD-8C2635DFF24B}"/>
              </a:ext>
            </a:extLst>
          </p:cNvPr>
          <p:cNvSpPr>
            <a:spLocks noGrp="1"/>
          </p:cNvSpPr>
          <p:nvPr>
            <p:ph idx="1"/>
          </p:nvPr>
        </p:nvSpPr>
        <p:spPr>
          <a:xfrm>
            <a:off x="838200" y="1429789"/>
            <a:ext cx="10515600" cy="4747174"/>
          </a:xfrm>
        </p:spPr>
        <p:txBody>
          <a:bodyPr>
            <a:normAutofit lnSpcReduction="10000"/>
          </a:bodyPr>
          <a:lstStyle/>
          <a:p>
            <a:r>
              <a:rPr lang="en-US" dirty="0"/>
              <a:t>P. 23: manifestation of the principal’s assent does not occur in a vacuum – context matters</a:t>
            </a:r>
          </a:p>
          <a:p>
            <a:r>
              <a:rPr lang="en-US" dirty="0"/>
              <a:t>P 23: course of dealing between principal and agent </a:t>
            </a:r>
          </a:p>
          <a:p>
            <a:r>
              <a:rPr lang="en-US" dirty="0"/>
              <a:t>P 24: here course of dealing involving plaintiffs (principal), attorney (agent) and defendants; attorney had actual authority to make a counteroffer on June 16; he assured the defendants he had authority to settle when he made a subsequent offer of settlement</a:t>
            </a:r>
          </a:p>
          <a:p>
            <a:r>
              <a:rPr lang="en-US" dirty="0"/>
              <a:t>P 25: plaintiff Ackerman’s conduct at deposition  (“manifested by her conduct.. that she fully supported, the…offer”)</a:t>
            </a:r>
          </a:p>
          <a:p>
            <a:r>
              <a:rPr lang="en-US" dirty="0"/>
              <a:t>No plaintiffs indicated attorney did not have authority to settle – no notification  </a:t>
            </a:r>
          </a:p>
        </p:txBody>
      </p:sp>
      <p:pic>
        <p:nvPicPr>
          <p:cNvPr id="5" name="Audio 4">
            <a:hlinkClick r:id="" action="ppaction://media"/>
            <a:extLst>
              <a:ext uri="{FF2B5EF4-FFF2-40B4-BE49-F238E27FC236}">
                <a16:creationId xmlns:a16="http://schemas.microsoft.com/office/drawing/2014/main" id="{90FBA966-9D5D-6AE3-53E0-CDEF8FA886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919241"/>
      </p:ext>
    </p:extLst>
  </p:cSld>
  <p:clrMapOvr>
    <a:masterClrMapping/>
  </p:clrMapOvr>
  <mc:AlternateContent xmlns:mc="http://schemas.openxmlformats.org/markup-compatibility/2006">
    <mc:Choice xmlns:p14="http://schemas.microsoft.com/office/powerpoint/2010/main" Requires="p14">
      <p:transition spd="slow" p14:dur="2000" advTm="250349"/>
    </mc:Choice>
    <mc:Fallback>
      <p:transition spd="slow" advTm="250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18D7-69A1-9E2D-0921-412E131F45B2}"/>
              </a:ext>
            </a:extLst>
          </p:cNvPr>
          <p:cNvSpPr>
            <a:spLocks noGrp="1"/>
          </p:cNvSpPr>
          <p:nvPr>
            <p:ph type="title"/>
          </p:nvPr>
        </p:nvSpPr>
        <p:spPr>
          <a:xfrm>
            <a:off x="838200" y="365126"/>
            <a:ext cx="10515600" cy="989850"/>
          </a:xfrm>
        </p:spPr>
        <p:txBody>
          <a:bodyPr>
            <a:normAutofit fontScale="90000"/>
          </a:bodyPr>
          <a:lstStyle/>
          <a:p>
            <a:r>
              <a:rPr lang="en-US" dirty="0"/>
              <a:t>Ackerman v </a:t>
            </a:r>
            <a:r>
              <a:rPr lang="en-US" dirty="0" err="1"/>
              <a:t>Sobol</a:t>
            </a:r>
            <a:r>
              <a:rPr lang="en-US" dirty="0"/>
              <a:t> Family Partnership LLP (Connecticut 2010)</a:t>
            </a:r>
          </a:p>
        </p:txBody>
      </p:sp>
      <p:sp>
        <p:nvSpPr>
          <p:cNvPr id="3" name="Content Placeholder 2">
            <a:extLst>
              <a:ext uri="{FF2B5EF4-FFF2-40B4-BE49-F238E27FC236}">
                <a16:creationId xmlns:a16="http://schemas.microsoft.com/office/drawing/2014/main" id="{59447FFE-2755-4F2C-EF5F-2A1F3DD7FEC4}"/>
              </a:ext>
            </a:extLst>
          </p:cNvPr>
          <p:cNvSpPr>
            <a:spLocks noGrp="1"/>
          </p:cNvSpPr>
          <p:nvPr>
            <p:ph idx="1"/>
          </p:nvPr>
        </p:nvSpPr>
        <p:spPr>
          <a:xfrm>
            <a:off x="838200" y="1529542"/>
            <a:ext cx="10515600" cy="4647421"/>
          </a:xfrm>
        </p:spPr>
        <p:txBody>
          <a:bodyPr/>
          <a:lstStyle/>
          <a:p>
            <a:r>
              <a:rPr lang="en-US" dirty="0"/>
              <a:t>P 25: “the evidence unequivocally supports the trial court's finding that the plaintiffs held Coe out as possessing the necessary authority to settle the litigation by (1) authorizing him to represent them at the court-ordered mediation, reject the defendant's written proposal that followed the mediation and convey the June 16 counteroffer, (2) communicating with Coe in the presence of the defendants at various times during the ongoing negotiations after June 16, and (3) failing to revoke Coe's authority or to inform any third person that Coe no longer had authority to settle the litigation after June 16.”</a:t>
            </a:r>
          </a:p>
        </p:txBody>
      </p:sp>
      <p:pic>
        <p:nvPicPr>
          <p:cNvPr id="5" name="Audio 4">
            <a:hlinkClick r:id="" action="ppaction://media"/>
            <a:extLst>
              <a:ext uri="{FF2B5EF4-FFF2-40B4-BE49-F238E27FC236}">
                <a16:creationId xmlns:a16="http://schemas.microsoft.com/office/drawing/2014/main" id="{463AEBAD-A261-8EE6-36A0-08521F8FA3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8788502"/>
      </p:ext>
    </p:extLst>
  </p:cSld>
  <p:clrMapOvr>
    <a:masterClrMapping/>
  </p:clrMapOvr>
  <mc:AlternateContent xmlns:mc="http://schemas.openxmlformats.org/markup-compatibility/2006">
    <mc:Choice xmlns:p14="http://schemas.microsoft.com/office/powerpoint/2010/main" Requires="p14">
      <p:transition spd="slow" p14:dur="2000" advTm="51190"/>
    </mc:Choice>
    <mc:Fallback>
      <p:transition spd="slow" advTm="5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6058</TotalTime>
  <Words>2059</Words>
  <Application>Microsoft Office PowerPoint</Application>
  <PresentationFormat>Widescreen</PresentationFormat>
  <Paragraphs>71</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Bradley Business Associations 2022</vt:lpstr>
      <vt:lpstr>Agency recap</vt:lpstr>
      <vt:lpstr>The Agent’s Authority</vt:lpstr>
      <vt:lpstr>Powers of Position</vt:lpstr>
      <vt:lpstr>Mill Street Church of Christ v Hogan (Kentucky 1990)</vt:lpstr>
      <vt:lpstr>Mill Street Church of Christ: apparent authority </vt:lpstr>
      <vt:lpstr>Ackerman v Sobol Family Partnership LLP (Connecticut 2010)</vt:lpstr>
      <vt:lpstr>Ackerman v Sobol Family Partnership LLP (Connecticut 2010)</vt:lpstr>
      <vt:lpstr>Ackerman v Sobol Family Partnership LLP (Connecticut 2010)</vt:lpstr>
      <vt:lpstr>Ackerman v Sobol Family Partnership LLP (Connecticut 2010)</vt:lpstr>
      <vt:lpstr>Authority and legal risk</vt:lpstr>
      <vt:lpstr>Watteau v Fenwick (1892)</vt:lpstr>
      <vt:lpstr>Watteau v Fenwick: notes and questions </vt:lpstr>
      <vt:lpstr>Policy against secrecy</vt:lpstr>
      <vt:lpstr>3rd Restatement and Watteau v Fenwick</vt:lpstr>
      <vt:lpstr>The hidden principal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70</cp:revision>
  <dcterms:created xsi:type="dcterms:W3CDTF">2020-07-08T16:23:45Z</dcterms:created>
  <dcterms:modified xsi:type="dcterms:W3CDTF">2022-08-19T20:11:18Z</dcterms:modified>
</cp:coreProperties>
</file>