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" y="7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A876C-8E27-4940-BE4C-C86B44D93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501777-2286-463F-BEFE-14320F87A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9B230-8F79-4A23-93A3-456537E1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E4B0C-E4A3-48CB-BBDB-ABBC6C87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CA8BB-262F-41B5-95BA-AE0088A00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99088-A372-4F9C-965E-971D61B2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2F51BC-232E-4AE5-A3FE-E385A3B8B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6C688-D822-4721-A7DF-6D004DAA4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E721C-2E8B-40A2-95A8-A15778105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D6783-4932-4F63-AB64-CB292F83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3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0A9B48-6FEA-4617-98E6-D611A201EF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0336A-4F2E-458F-AD8D-5376A96EF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D4133-1927-4685-BC9D-F124631D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FBF94-D9BC-4B03-9AA7-260605973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4AC74-1A9E-47D0-9A8E-F426F8DA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99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A301-5357-4C55-AE57-3E35BE287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160D5-C3E4-438E-82B4-08D4F373E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132E9-56BE-4D84-B362-DF8F8824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947DF-A1EC-4BD4-8C24-E209B701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16696-E98E-4C39-8342-6EABA247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7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AF376-2689-490D-921C-21E50686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2E8A0-F5F2-42B3-A103-895C4C41D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79A78-479F-4EBB-8D5C-7D7250622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3D263-BE39-4633-B37B-66A721DD6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0C6C4-6B8D-421A-9D48-598B2397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3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ED9E-2D3B-4A94-AC4A-E0BB3C7C8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EA493-C88E-49C8-8B67-4E674718F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FB4B7-3327-4F19-B914-E8B557E9E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F7B79F-EEC5-46E1-BF3D-72A7899CD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340C4-5D30-4BEC-907F-0285B337E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592EA-1B55-41EF-AC19-7F6029F5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7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C256-B77A-4328-94B3-3385878D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7ABE7-08E2-410E-BDA9-BBADF08C2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C7B33-FD0A-4CCE-810C-692E9AE95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24C05-AF48-4D1C-84D7-D7A29347FE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6E5CC7-A1DF-4FD6-8332-A56EC2C4F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7B93E5-A7B7-4AD5-8873-E7250762F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D7E3FB-F5F6-4977-80E3-812B431A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4C1D26-2224-4B54-9799-C1E87258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29062-B3C2-4925-A648-F72A3F28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983E4-1AFB-4F1A-99E3-80044F78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ECD89-3150-4CC6-A84C-A85135D7B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3F923-D9A8-4178-B567-7087CF02E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6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B97F94-B08D-4569-B4D2-FF9AAB785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AC712D-C121-4263-BA88-6E6DC852C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6039F-6723-4C28-81F0-7119EE0C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25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C818A-5979-48F8-B034-C4E8FEA98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0749E-6E28-4C5D-B09D-30D427F1B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10D00-8BF0-4293-848D-FB1224EB8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1D5B3-EC92-4F6B-9D49-1024912C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B1249-2CB2-4184-9218-9F6AB7EDD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DE2D9-4AF5-42C2-ADFD-DA19A0DA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90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CCCA8-727F-4AAC-8441-D6AC537CD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C4201E-90F4-42CA-8A62-F82AF4973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6280D-4863-44F4-8D9A-792B75E3E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C4AC4-74A6-4E0F-AE64-606D5F0D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FCE3A-FFB5-497A-A10D-B7AF82A6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0911E-5BBD-457D-B92F-C342D633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23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B42DD5-01F4-44AC-A10A-95A96CC96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DF12A-383D-4152-8A16-38FA892A3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A00A1-9718-4655-8B89-AA665DAD7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B056B-35B0-4C72-A49D-F78DCBEA9115}" type="datetimeFigureOut">
              <a:rPr lang="en-US" smtClean="0"/>
              <a:t>4/19/2022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B44D1-6E7E-450E-9C99-8F391117E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16EBF-DB77-456C-9628-2F71473AC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8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C518-CAFE-4698-9AD2-86702A029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Bradley </a:t>
            </a:r>
            <a:r>
              <a:rPr lang="en-US"/>
              <a:t>International Finance 2022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FAC2CE-129F-469D-8698-D35DCE176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Money, Geography, Law</a:t>
            </a:r>
          </a:p>
        </p:txBody>
      </p:sp>
      <p:pic>
        <p:nvPicPr>
          <p:cNvPr id="4" name="Picture 3" descr="C:\Users\agperez\AppData\Local\Microsoft\Windows\Temporary Internet Files\Content.Word\Logo.jpg">
            <a:extLst>
              <a:ext uri="{FF2B5EF4-FFF2-40B4-BE49-F238E27FC236}">
                <a16:creationId xmlns:a16="http://schemas.microsoft.com/office/drawing/2014/main" id="{BAB779F5-FB14-4DC9-B303-09F9419C23B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142109"/>
            <a:ext cx="206375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E2A0C9-CAE8-4BDE-AA67-4BAB25A42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95"/>
    </mc:Choice>
    <mc:Fallback>
      <p:transition spd="slow" advTm="22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E21A0-5B80-42D7-B98C-FCEB68D51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5159"/>
          </a:xfrm>
        </p:spPr>
        <p:txBody>
          <a:bodyPr/>
          <a:lstStyle/>
          <a:p>
            <a:r>
              <a:rPr lang="en-US" dirty="0"/>
              <a:t>MGL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FAE5A-DD42-40A9-890F-E33B9BE3D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284"/>
            <a:ext cx="10515600" cy="4946680"/>
          </a:xfrm>
        </p:spPr>
        <p:txBody>
          <a:bodyPr/>
          <a:lstStyle/>
          <a:p>
            <a:r>
              <a:rPr lang="en-US" dirty="0"/>
              <a:t>Geography: states (and municipalities); countries; regional organizations (EU, OECD); international organizations</a:t>
            </a:r>
          </a:p>
          <a:p>
            <a:pPr lvl="1"/>
            <a:r>
              <a:rPr lang="en-US" dirty="0"/>
              <a:t>Geography constitutes and is constituted by law</a:t>
            </a:r>
          </a:p>
          <a:p>
            <a:r>
              <a:rPr lang="en-US" dirty="0"/>
              <a:t>Money: currency tied to jurisdiction, regulated through law (cryptocurrencies), but can move easily from one jurisdiction to another </a:t>
            </a:r>
          </a:p>
          <a:p>
            <a:r>
              <a:rPr lang="en-US" dirty="0"/>
              <a:t>Law: the application of law is defined by territory (domestic/international); extraterritoriality raises questions; where activity crosses territorial boundaries there is an issue of arbitrage/evasion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138E89-57C4-45C0-AE70-00C678BDA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5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312"/>
    </mc:Choice>
    <mc:Fallback>
      <p:transition spd="slow" advTm="20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A5FB4-8F99-4339-A4CA-C48767865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9726"/>
          </a:xfrm>
        </p:spPr>
        <p:txBody>
          <a:bodyPr/>
          <a:lstStyle/>
          <a:p>
            <a:r>
              <a:rPr lang="en-US" dirty="0"/>
              <a:t>Regulating from a domestic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532A-0FBF-4D9D-A1F0-A6748286F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036"/>
            <a:ext cx="10515600" cy="4846927"/>
          </a:xfrm>
        </p:spPr>
        <p:txBody>
          <a:bodyPr/>
          <a:lstStyle/>
          <a:p>
            <a:r>
              <a:rPr lang="en-US" dirty="0"/>
              <a:t>Policy-makers (legislators and regulators)  are often going to focus on issues relating to financial regulation as domestic policy issues</a:t>
            </a:r>
          </a:p>
          <a:p>
            <a:r>
              <a:rPr lang="en-US" dirty="0"/>
              <a:t>Securities, banking, insurance and derivatives regulators want to protect their own citizens and markets </a:t>
            </a:r>
          </a:p>
          <a:p>
            <a:r>
              <a:rPr lang="en-US" dirty="0"/>
              <a:t>Protecting citizens and markets may involve extraterritorial application of law (e.g. preventing frauds targeted at citizens of the country from beyond territorial borders)</a:t>
            </a:r>
          </a:p>
          <a:p>
            <a:r>
              <a:rPr lang="en-US" dirty="0"/>
              <a:t>Extraterritorial application of law may be complicated/unpopular (blocking legislation)</a:t>
            </a:r>
          </a:p>
          <a:p>
            <a:r>
              <a:rPr lang="en-US" dirty="0"/>
              <a:t>Enforcement against foreign entities (whale hunting)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EA33F0-6226-4F97-B109-EB486B585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9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823"/>
    </mc:Choice>
    <mc:Fallback>
      <p:transition spd="slow" advTm="414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53F7-8DD0-43FA-AF18-21A5D8490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8410"/>
          </a:xfrm>
        </p:spPr>
        <p:txBody>
          <a:bodyPr/>
          <a:lstStyle/>
          <a:p>
            <a:r>
              <a:rPr lang="en-US" dirty="0"/>
              <a:t>Competition in law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A659D-1D00-440C-8825-142F19DE2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3536"/>
            <a:ext cx="10515600" cy="4913427"/>
          </a:xfrm>
        </p:spPr>
        <p:txBody>
          <a:bodyPr/>
          <a:lstStyle/>
          <a:p>
            <a:r>
              <a:rPr lang="en-US" dirty="0"/>
              <a:t>Competition to be attractive jurisdictions for carrying on financial activity: courts; legislatures; regulators (NY, London. Amsterdam, Hong Kong as financial centers)</a:t>
            </a:r>
          </a:p>
          <a:p>
            <a:r>
              <a:rPr lang="en-US" dirty="0"/>
              <a:t>Development of legal rules by courts (e.g. champerty cases, rules about assignment of debt)</a:t>
            </a:r>
          </a:p>
          <a:p>
            <a:r>
              <a:rPr lang="en-US" dirty="0"/>
              <a:t>What legal rules should apply to new types of financial behavior, such as fintech (encourage innovation and competition/protect consumers)</a:t>
            </a:r>
          </a:p>
          <a:p>
            <a:r>
              <a:rPr lang="en-US" dirty="0"/>
              <a:t>Competition limited by other concerns/issues (e.g. sanctions)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74BD8F-FAAC-44F3-98D1-01813C8D8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96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984"/>
    </mc:Choice>
    <mc:Fallback>
      <p:transition spd="slow" advTm="51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747D7-DBF2-4BF0-A84C-C5A9D9BBB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4212"/>
          </a:xfrm>
        </p:spPr>
        <p:txBody>
          <a:bodyPr>
            <a:normAutofit fontScale="90000"/>
          </a:bodyPr>
          <a:lstStyle/>
          <a:p>
            <a:r>
              <a:rPr lang="en-US" dirty="0"/>
              <a:t>Legal harmonization/co-operation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88F41-E7C4-4719-91F2-F13A34572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9338"/>
            <a:ext cx="10515600" cy="523762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Co-operation in rule-making/enforcement (informal)</a:t>
            </a:r>
          </a:p>
          <a:p>
            <a:r>
              <a:rPr lang="en-US" dirty="0"/>
              <a:t>Co-operation in enforcement (MOUs)</a:t>
            </a:r>
          </a:p>
          <a:p>
            <a:r>
              <a:rPr lang="en-US" dirty="0"/>
              <a:t>Fintech bridges</a:t>
            </a:r>
          </a:p>
          <a:p>
            <a:r>
              <a:rPr lang="en-US" dirty="0"/>
              <a:t>Co-operation through networks of regulators (FATF, Basel Committee, IOSCO, IAIS, Financial Stability Board) (formal; “soft law”)</a:t>
            </a:r>
          </a:p>
          <a:p>
            <a:r>
              <a:rPr lang="en-US" dirty="0"/>
              <a:t>Federal/supranational structures for harmonized rule-making  (formal; “hard law”)</a:t>
            </a:r>
          </a:p>
          <a:p>
            <a:r>
              <a:rPr lang="en-US" dirty="0"/>
              <a:t>Treaties (formal; “hard law”)</a:t>
            </a:r>
          </a:p>
          <a:p>
            <a:endParaRPr lang="en-US" dirty="0"/>
          </a:p>
          <a:p>
            <a:r>
              <a:rPr lang="en-US" dirty="0"/>
              <a:t>Harmonization/co-operation to remove barriers to cross-border business and enhance competition</a:t>
            </a:r>
          </a:p>
          <a:p>
            <a:r>
              <a:rPr lang="en-US" dirty="0"/>
              <a:t>Harmonization/co-operation to address transnational risks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F0BDC8-D3A5-4D81-82CB-D5CDE05DF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6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651"/>
    </mc:Choice>
    <mc:Fallback>
      <p:transition spd="slow" advTm="649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357</Words>
  <Application>Microsoft Office PowerPoint</Application>
  <PresentationFormat>Widescreen</PresentationFormat>
  <Paragraphs>29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Bradley International Finance 2022</vt:lpstr>
      <vt:lpstr>MGL</vt:lpstr>
      <vt:lpstr>Regulating from a domestic perspective</vt:lpstr>
      <vt:lpstr>Competition in law</vt:lpstr>
      <vt:lpstr>Legal harmonization/co-operation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Bradley Business Associations 2020</dc:title>
  <dc:creator>Bradley, Caroline Mary</dc:creator>
  <cp:lastModifiedBy>Bradley, Caroline Mary</cp:lastModifiedBy>
  <cp:revision>32</cp:revision>
  <dcterms:created xsi:type="dcterms:W3CDTF">2020-07-08T16:23:45Z</dcterms:created>
  <dcterms:modified xsi:type="dcterms:W3CDTF">2022-04-19T18:33:30Z</dcterms:modified>
</cp:coreProperties>
</file>