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4" r:id="rId5"/>
    <p:sldId id="259"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3/26/2022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3/26/2022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home.treasury.gov/policy-issues/financial-sanctions/russian_foreign_activite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home.treasury.gov/policy-issues/financial-sanctions/sanctions-programs-and-country-information/ukraine-russia-related-sanctions" TargetMode="External"/><Relationship Id="rId5" Type="http://schemas.openxmlformats.org/officeDocument/2006/relationships/hyperlink" Target="https://home.treasury.gov/policy-issues/office-of-foreign-assets-control-sanctions-programs-and-information" TargetMode="External"/><Relationship Id="rId4" Type="http://schemas.openxmlformats.org/officeDocument/2006/relationships/hyperlink" Target="https://home.treasury.gov/system/files/126/licensing_guidance.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s://www.sanctionsmap.eu/#/main" TargetMode="External"/><Relationship Id="rId4" Type="http://schemas.openxmlformats.org/officeDocument/2006/relationships/hyperlink" Target="https://ec.europa.eu/info/business-economy-euro/banking-and-finance/international-relations/restrictive-measures-sanctions/what-are-restrictive-measures-sanctions_en#whistleblowe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silium.europa.eu/en/infographics/eu-sanctions-ukraine-invasion/"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consilium.europa.eu/en/policies/sanctions/restrictive-measures-ukraine-crisis/" TargetMode="External"/><Relationship Id="rId5" Type="http://schemas.openxmlformats.org/officeDocument/2006/relationships/hyperlink" Target="https://eur-lex.europa.eu/legal-content/EN/TXT/?uri=CELEX:32014R0833" TargetMode="External"/><Relationship Id="rId4" Type="http://schemas.openxmlformats.org/officeDocument/2006/relationships/hyperlink" Target="https://ec.europa.eu/info/business-economy-euro/banking-and-finance/international-relations/restrictive-measures-sanctions/sanctions-adopted-following-russias-military-aggression-against-ukraine_e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a:t>
            </a:r>
            <a:r>
              <a:rPr lang="en-US"/>
              <a:t>International Finance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Sanctions: Transparency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88AB9075-08DE-4B72-A598-758AEDAFF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7782"/>
    </mc:Choice>
    <mc:Fallback>
      <p:transition spd="slow" advTm="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58DF-6173-4DB4-B2D7-031F795BD6DA}"/>
              </a:ext>
            </a:extLst>
          </p:cNvPr>
          <p:cNvSpPr>
            <a:spLocks noGrp="1"/>
          </p:cNvSpPr>
          <p:nvPr>
            <p:ph type="title"/>
          </p:nvPr>
        </p:nvSpPr>
        <p:spPr>
          <a:xfrm>
            <a:off x="838200" y="365125"/>
            <a:ext cx="10515600" cy="1031413"/>
          </a:xfrm>
        </p:spPr>
        <p:txBody>
          <a:bodyPr/>
          <a:lstStyle/>
          <a:p>
            <a:r>
              <a:rPr lang="en-US" dirty="0"/>
              <a:t>Transparency Issues in Sanctions</a:t>
            </a:r>
          </a:p>
        </p:txBody>
      </p:sp>
      <p:sp>
        <p:nvSpPr>
          <p:cNvPr id="3" name="Content Placeholder 2">
            <a:extLst>
              <a:ext uri="{FF2B5EF4-FFF2-40B4-BE49-F238E27FC236}">
                <a16:creationId xmlns:a16="http://schemas.microsoft.com/office/drawing/2014/main" id="{D0AD0484-AF67-4906-859C-F5CB748B6519}"/>
              </a:ext>
            </a:extLst>
          </p:cNvPr>
          <p:cNvSpPr>
            <a:spLocks noGrp="1"/>
          </p:cNvSpPr>
          <p:nvPr>
            <p:ph idx="1"/>
          </p:nvPr>
        </p:nvSpPr>
        <p:spPr>
          <a:xfrm>
            <a:off x="838200" y="1263535"/>
            <a:ext cx="10515600" cy="4913428"/>
          </a:xfrm>
        </p:spPr>
        <p:txBody>
          <a:bodyPr>
            <a:normAutofit fontScale="92500" lnSpcReduction="10000"/>
          </a:bodyPr>
          <a:lstStyle/>
          <a:p>
            <a:r>
              <a:rPr lang="en-US" dirty="0"/>
              <a:t>Roll-out: secrecy to preclude avoidance</a:t>
            </a:r>
          </a:p>
          <a:p>
            <a:r>
              <a:rPr lang="en-US" dirty="0"/>
              <a:t>Lack of advance consultation creates issues for persons expected to comply</a:t>
            </a:r>
          </a:p>
          <a:p>
            <a:r>
              <a:rPr lang="en-US" dirty="0"/>
              <a:t>Drafting: vagueness, complexity, generality</a:t>
            </a:r>
          </a:p>
          <a:p>
            <a:r>
              <a:rPr lang="en-US" dirty="0">
                <a:hlinkClick r:id="rId4"/>
              </a:rPr>
              <a:t>OFAC 50% rule </a:t>
            </a:r>
            <a:r>
              <a:rPr lang="en-US" dirty="0"/>
              <a:t>: entities 50% owned by blocked persons are blocked</a:t>
            </a:r>
          </a:p>
          <a:p>
            <a:r>
              <a:rPr lang="en-US" dirty="0"/>
              <a:t>Complex structures: EOs, Directives, General Licenses</a:t>
            </a:r>
          </a:p>
          <a:p>
            <a:r>
              <a:rPr lang="en-US" dirty="0"/>
              <a:t>Presentation of Sanctions measures:</a:t>
            </a:r>
          </a:p>
          <a:p>
            <a:pPr lvl="1"/>
            <a:r>
              <a:rPr lang="en-US" dirty="0"/>
              <a:t>Multiple agencies, no centralized governmental hub</a:t>
            </a:r>
          </a:p>
          <a:p>
            <a:pPr lvl="1"/>
            <a:r>
              <a:rPr lang="en-US" dirty="0" err="1"/>
              <a:t>Eg</a:t>
            </a:r>
            <a:r>
              <a:rPr lang="en-US" dirty="0"/>
              <a:t> on </a:t>
            </a:r>
            <a:r>
              <a:rPr lang="en-US" dirty="0">
                <a:hlinkClick r:id="rId5"/>
              </a:rPr>
              <a:t>OFAC’s web page</a:t>
            </a:r>
            <a:r>
              <a:rPr lang="en-US" dirty="0"/>
              <a:t> (visited Mar. 26, 2022) there is a link to </a:t>
            </a:r>
            <a:r>
              <a:rPr lang="en-US" dirty="0">
                <a:hlinkClick r:id="rId6"/>
              </a:rPr>
              <a:t>Ukraine/Russia-related sanctions</a:t>
            </a:r>
            <a:r>
              <a:rPr lang="en-US" dirty="0"/>
              <a:t> but not to </a:t>
            </a:r>
            <a:r>
              <a:rPr lang="en-US" dirty="0">
                <a:hlinkClick r:id="rId7"/>
              </a:rPr>
              <a:t>Russian Harmful Foreign Activities Sanctions</a:t>
            </a:r>
            <a:r>
              <a:rPr lang="en-US" dirty="0"/>
              <a:t> (you have to hunt for these)</a:t>
            </a:r>
          </a:p>
          <a:p>
            <a:r>
              <a:rPr lang="en-US" dirty="0"/>
              <a:t>Evolving General Licenses</a:t>
            </a:r>
          </a:p>
          <a:p>
            <a:r>
              <a:rPr lang="en-US" dirty="0"/>
              <a:t>Specific Licenses (FOIA)</a:t>
            </a:r>
          </a:p>
          <a:p>
            <a:endParaRPr lang="en-US" dirty="0"/>
          </a:p>
        </p:txBody>
      </p:sp>
      <p:pic>
        <p:nvPicPr>
          <p:cNvPr id="4" name="Audio 3">
            <a:hlinkClick r:id="" action="ppaction://media"/>
            <a:extLst>
              <a:ext uri="{FF2B5EF4-FFF2-40B4-BE49-F238E27FC236}">
                <a16:creationId xmlns:a16="http://schemas.microsoft.com/office/drawing/2014/main" id="{2D5C9FA7-0A79-482D-B937-68E6F5C943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799257"/>
      </p:ext>
    </p:extLst>
  </p:cSld>
  <p:clrMapOvr>
    <a:masterClrMapping/>
  </p:clrMapOvr>
  <mc:AlternateContent xmlns:mc="http://schemas.openxmlformats.org/markup-compatibility/2006">
    <mc:Choice xmlns:p14="http://schemas.microsoft.com/office/powerpoint/2010/main" Requires="p14">
      <p:transition spd="slow" p14:dur="2000" advTm="422560"/>
    </mc:Choice>
    <mc:Fallback>
      <p:transition spd="slow" advTm="42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225B-EDF7-45EA-82FB-BC4582EBBED3}"/>
              </a:ext>
            </a:extLst>
          </p:cNvPr>
          <p:cNvSpPr>
            <a:spLocks noGrp="1"/>
          </p:cNvSpPr>
          <p:nvPr>
            <p:ph type="title"/>
          </p:nvPr>
        </p:nvSpPr>
        <p:spPr>
          <a:xfrm>
            <a:off x="838200" y="365125"/>
            <a:ext cx="10515600" cy="964911"/>
          </a:xfrm>
        </p:spPr>
        <p:txBody>
          <a:bodyPr/>
          <a:lstStyle/>
          <a:p>
            <a:r>
              <a:rPr lang="en-US" dirty="0">
                <a:hlinkClick r:id="rId4"/>
              </a:rPr>
              <a:t>EU Sanctions and transparency</a:t>
            </a:r>
            <a:endParaRPr lang="en-US" dirty="0"/>
          </a:p>
        </p:txBody>
      </p:sp>
      <p:sp>
        <p:nvSpPr>
          <p:cNvPr id="3" name="Content Placeholder 2">
            <a:extLst>
              <a:ext uri="{FF2B5EF4-FFF2-40B4-BE49-F238E27FC236}">
                <a16:creationId xmlns:a16="http://schemas.microsoft.com/office/drawing/2014/main" id="{04374C8A-3535-49BA-96E5-9A3C7097B0D2}"/>
              </a:ext>
            </a:extLst>
          </p:cNvPr>
          <p:cNvSpPr>
            <a:spLocks noGrp="1"/>
          </p:cNvSpPr>
          <p:nvPr>
            <p:ph idx="1"/>
          </p:nvPr>
        </p:nvSpPr>
        <p:spPr>
          <a:xfrm>
            <a:off x="838200" y="1330036"/>
            <a:ext cx="10515600" cy="4846927"/>
          </a:xfrm>
        </p:spPr>
        <p:txBody>
          <a:bodyPr>
            <a:normAutofit fontScale="92500"/>
          </a:bodyPr>
          <a:lstStyle/>
          <a:p>
            <a:r>
              <a:rPr lang="en-US" dirty="0">
                <a:hlinkClick r:id="rId5"/>
              </a:rPr>
              <a:t>EU Sanctions map</a:t>
            </a:r>
            <a:r>
              <a:rPr lang="en-US" dirty="0"/>
              <a:t> identifies types of sanctions applicable to specific countries with brief descriptions of content of the sanctions measures.</a:t>
            </a:r>
          </a:p>
          <a:p>
            <a:r>
              <a:rPr lang="en-US" dirty="0"/>
              <a:t>An example: for Russia, multiple financial measures are listed. One description states: “It is prohibited to purchase, sell, provide investment services for or assistance in the issuance of, or otherwise deal with transferable securities and money-market instruments issued after 12.4.2022 by any major credit institution or other institution with over 50% public ownership or control as of 26.2.2022 or any other credit institution as listed in Annex XII of Regulation (EU) 833/2014; or an entity established outside the Union whose proprietary rights are owned for more than 50% by an entity listed in Annex XII.”</a:t>
            </a:r>
          </a:p>
          <a:p>
            <a:r>
              <a:rPr lang="en-US" dirty="0"/>
              <a:t>EU sanctions whistleblower tool</a:t>
            </a:r>
          </a:p>
        </p:txBody>
      </p:sp>
      <p:pic>
        <p:nvPicPr>
          <p:cNvPr id="4" name="Audio 3">
            <a:hlinkClick r:id="" action="ppaction://media"/>
            <a:extLst>
              <a:ext uri="{FF2B5EF4-FFF2-40B4-BE49-F238E27FC236}">
                <a16:creationId xmlns:a16="http://schemas.microsoft.com/office/drawing/2014/main" id="{C8C2F9A3-C9CD-43B2-BEE6-80C740186C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0859638"/>
      </p:ext>
    </p:extLst>
  </p:cSld>
  <p:clrMapOvr>
    <a:masterClrMapping/>
  </p:clrMapOvr>
  <mc:AlternateContent xmlns:mc="http://schemas.openxmlformats.org/markup-compatibility/2006">
    <mc:Choice xmlns:p14="http://schemas.microsoft.com/office/powerpoint/2010/main" Requires="p14">
      <p:transition spd="slow" p14:dur="2000" advTm="213127"/>
    </mc:Choice>
    <mc:Fallback>
      <p:transition spd="slow" advTm="21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192-DF2D-4647-B6E1-2A0FBB8E0EA9}"/>
              </a:ext>
            </a:extLst>
          </p:cNvPr>
          <p:cNvSpPr>
            <a:spLocks noGrp="1"/>
          </p:cNvSpPr>
          <p:nvPr>
            <p:ph type="title"/>
          </p:nvPr>
        </p:nvSpPr>
        <p:spPr>
          <a:xfrm>
            <a:off x="838200" y="365126"/>
            <a:ext cx="10515600" cy="973224"/>
          </a:xfrm>
        </p:spPr>
        <p:txBody>
          <a:bodyPr/>
          <a:lstStyle/>
          <a:p>
            <a:r>
              <a:rPr lang="en-US" dirty="0"/>
              <a:t>EU Russia sanctions</a:t>
            </a:r>
          </a:p>
        </p:txBody>
      </p:sp>
      <p:sp>
        <p:nvSpPr>
          <p:cNvPr id="3" name="Content Placeholder 2">
            <a:extLst>
              <a:ext uri="{FF2B5EF4-FFF2-40B4-BE49-F238E27FC236}">
                <a16:creationId xmlns:a16="http://schemas.microsoft.com/office/drawing/2014/main" id="{64596278-D91F-4E19-9BE1-188BD4CEAD9D}"/>
              </a:ext>
            </a:extLst>
          </p:cNvPr>
          <p:cNvSpPr>
            <a:spLocks noGrp="1"/>
          </p:cNvSpPr>
          <p:nvPr>
            <p:ph idx="1"/>
          </p:nvPr>
        </p:nvSpPr>
        <p:spPr>
          <a:xfrm>
            <a:off x="838200" y="1205346"/>
            <a:ext cx="10515600" cy="4971618"/>
          </a:xfrm>
        </p:spPr>
        <p:txBody>
          <a:bodyPr/>
          <a:lstStyle/>
          <a:p>
            <a:r>
              <a:rPr lang="en-US" dirty="0"/>
              <a:t>EU Commission web page: </a:t>
            </a:r>
            <a:r>
              <a:rPr lang="en-US" dirty="0">
                <a:hlinkClick r:id="rId4"/>
              </a:rPr>
              <a:t>Sanctions adopted following Russia’s military aggression against Ukraine</a:t>
            </a:r>
            <a:endParaRPr lang="en-US" dirty="0"/>
          </a:p>
          <a:p>
            <a:r>
              <a:rPr lang="en-US" dirty="0"/>
              <a:t>Provides a timeline of adopted sanctions with links to relevant documents; an overview of sanctions measures, and  a list of FAQs.</a:t>
            </a:r>
          </a:p>
          <a:p>
            <a:r>
              <a:rPr lang="en-US" dirty="0"/>
              <a:t>The web pages are more easily navigated than the OFAC web pages although the sanctions regulations are very technical.</a:t>
            </a:r>
          </a:p>
          <a:p>
            <a:r>
              <a:rPr lang="en-US" dirty="0"/>
              <a:t>Like many of the US measures the EU Russia sanctions are based on measures adopted in response to the Russian invasion of Crimea:  </a:t>
            </a:r>
            <a:r>
              <a:rPr lang="en-US" dirty="0">
                <a:hlinkClick r:id="rId5"/>
              </a:rPr>
              <a:t>Council Regulation 833/2014</a:t>
            </a:r>
            <a:endParaRPr lang="en-US" dirty="0"/>
          </a:p>
          <a:p>
            <a:r>
              <a:rPr lang="en-US" dirty="0">
                <a:hlinkClick r:id="rId6"/>
              </a:rPr>
              <a:t>Council of the EU webpage</a:t>
            </a:r>
            <a:r>
              <a:rPr lang="en-US" dirty="0"/>
              <a:t> (with link to </a:t>
            </a:r>
            <a:r>
              <a:rPr lang="en-US" dirty="0">
                <a:hlinkClick r:id="rId7"/>
              </a:rPr>
              <a:t>infographic</a:t>
            </a:r>
            <a:r>
              <a:rPr lang="en-US" dirty="0"/>
              <a:t>)</a:t>
            </a:r>
          </a:p>
        </p:txBody>
      </p:sp>
      <p:pic>
        <p:nvPicPr>
          <p:cNvPr id="4" name="Audio 3">
            <a:hlinkClick r:id="" action="ppaction://media"/>
            <a:extLst>
              <a:ext uri="{FF2B5EF4-FFF2-40B4-BE49-F238E27FC236}">
                <a16:creationId xmlns:a16="http://schemas.microsoft.com/office/drawing/2014/main" id="{9BE491A1-EF5B-4CA2-BC88-EF90D1ABA1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303679"/>
      </p:ext>
    </p:extLst>
  </p:cSld>
  <p:clrMapOvr>
    <a:masterClrMapping/>
  </p:clrMapOvr>
  <mc:AlternateContent xmlns:mc="http://schemas.openxmlformats.org/markup-compatibility/2006">
    <mc:Choice xmlns:p14="http://schemas.microsoft.com/office/powerpoint/2010/main" Requires="p14">
      <p:transition spd="slow" p14:dur="2000" advTm="204064"/>
    </mc:Choice>
    <mc:Fallback>
      <p:transition spd="slow" advTm="204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7100-3E74-4B63-A204-BA1AF2455C3A}"/>
              </a:ext>
            </a:extLst>
          </p:cNvPr>
          <p:cNvSpPr>
            <a:spLocks noGrp="1"/>
          </p:cNvSpPr>
          <p:nvPr>
            <p:ph type="title"/>
          </p:nvPr>
        </p:nvSpPr>
        <p:spPr>
          <a:xfrm>
            <a:off x="838200" y="365126"/>
            <a:ext cx="10515600" cy="632401"/>
          </a:xfrm>
        </p:spPr>
        <p:txBody>
          <a:bodyPr>
            <a:normAutofit fontScale="90000"/>
          </a:bodyPr>
          <a:lstStyle/>
          <a:p>
            <a:r>
              <a:rPr lang="en-US" dirty="0"/>
              <a:t>Impact of sanctions: </a:t>
            </a:r>
            <a:r>
              <a:rPr lang="en-US" dirty="0" err="1"/>
              <a:t>Askan</a:t>
            </a:r>
            <a:r>
              <a:rPr lang="en-US" dirty="0"/>
              <a:t> Holdings Litigation</a:t>
            </a:r>
          </a:p>
        </p:txBody>
      </p:sp>
      <p:sp>
        <p:nvSpPr>
          <p:cNvPr id="3" name="Content Placeholder 2">
            <a:extLst>
              <a:ext uri="{FF2B5EF4-FFF2-40B4-BE49-F238E27FC236}">
                <a16:creationId xmlns:a16="http://schemas.microsoft.com/office/drawing/2014/main" id="{B55D512A-BD93-44ED-BBDF-ACA23C8587FA}"/>
              </a:ext>
            </a:extLst>
          </p:cNvPr>
          <p:cNvSpPr>
            <a:spLocks noGrp="1"/>
          </p:cNvSpPr>
          <p:nvPr>
            <p:ph idx="1"/>
          </p:nvPr>
        </p:nvSpPr>
        <p:spPr>
          <a:xfrm>
            <a:off x="838200" y="997528"/>
            <a:ext cx="10515600" cy="5179436"/>
          </a:xfrm>
        </p:spPr>
        <p:txBody>
          <a:bodyPr>
            <a:normAutofit fontScale="85000" lnSpcReduction="20000"/>
          </a:bodyPr>
          <a:lstStyle/>
          <a:p>
            <a:r>
              <a:rPr lang="en-US" dirty="0" err="1"/>
              <a:t>Askan</a:t>
            </a:r>
            <a:r>
              <a:rPr lang="en-US" dirty="0"/>
              <a:t> Holdings v US Treasury ,DC District Court, September 2021 (APA and Takings Clause claim); </a:t>
            </a:r>
            <a:r>
              <a:rPr lang="en-US" dirty="0" err="1"/>
              <a:t>Askan</a:t>
            </a:r>
            <a:r>
              <a:rPr lang="en-US" dirty="0"/>
              <a:t> Holdings v US, Court of Federal Claims, August 2021 (Takings Clause claim)</a:t>
            </a:r>
          </a:p>
          <a:p>
            <a:r>
              <a:rPr lang="en-US" dirty="0" err="1"/>
              <a:t>Askan</a:t>
            </a:r>
            <a:r>
              <a:rPr lang="en-US" dirty="0"/>
              <a:t> Holdings, a Seychelles registered subsidiary of  Romanian company with operations in Turkey, agreed in 2016 to buy a used aircraft from a US company and deposited $923,000 with a Swiss escrow agent. When the deal fell through (February 2016),  </a:t>
            </a:r>
            <a:r>
              <a:rPr lang="en-US" dirty="0" err="1"/>
              <a:t>Askan</a:t>
            </a:r>
            <a:r>
              <a:rPr lang="en-US" dirty="0"/>
              <a:t> was unable to recover the deposit because OFAC prohibited Deutsche Bank Trust Company Americas from releasing the funds on the basis that a specially designated global terrorist (SDGT) had an interest in the transaction.</a:t>
            </a:r>
          </a:p>
          <a:p>
            <a:r>
              <a:rPr lang="en-US" dirty="0" err="1"/>
              <a:t>Askan</a:t>
            </a:r>
            <a:r>
              <a:rPr lang="en-US" dirty="0"/>
              <a:t> attempted to get OFAC to release the funds, initially without success, and, after </a:t>
            </a:r>
            <a:r>
              <a:rPr lang="en-US" dirty="0" err="1"/>
              <a:t>Askan</a:t>
            </a:r>
            <a:r>
              <a:rPr lang="en-US" dirty="0"/>
              <a:t> sued, when OFAC did agree to the release of the funds they had been escheated to the New York State Comptroller as abandoned funds (under an OFAC license later expired). In March 2021 the State Comptroller released the funds with interest and </a:t>
            </a:r>
            <a:r>
              <a:rPr lang="en-US" dirty="0" err="1"/>
              <a:t>Askan</a:t>
            </a:r>
            <a:r>
              <a:rPr lang="en-US" dirty="0"/>
              <a:t> released claims against the Comptroller.</a:t>
            </a:r>
          </a:p>
          <a:p>
            <a:r>
              <a:rPr lang="en-US" dirty="0"/>
              <a:t>DC District Court held claims against Treasury were moot; Court of Federal Claims: no jurisdiction because of claims pending in DC District Court when claim filed.</a:t>
            </a:r>
          </a:p>
          <a:p>
            <a:endParaRPr lang="en-US" dirty="0"/>
          </a:p>
        </p:txBody>
      </p:sp>
      <p:pic>
        <p:nvPicPr>
          <p:cNvPr id="4" name="Audio 3">
            <a:hlinkClick r:id="" action="ppaction://media"/>
            <a:extLst>
              <a:ext uri="{FF2B5EF4-FFF2-40B4-BE49-F238E27FC236}">
                <a16:creationId xmlns:a16="http://schemas.microsoft.com/office/drawing/2014/main" id="{084BDA50-0F58-4A05-871D-C0C293DF4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43153"/>
      </p:ext>
    </p:extLst>
  </p:cSld>
  <p:clrMapOvr>
    <a:masterClrMapping/>
  </p:clrMapOvr>
  <mc:AlternateContent xmlns:mc="http://schemas.openxmlformats.org/markup-compatibility/2006">
    <mc:Choice xmlns:p14="http://schemas.microsoft.com/office/powerpoint/2010/main" Requires="p14">
      <p:transition spd="slow" p14:dur="2000" advTm="302487"/>
    </mc:Choice>
    <mc:Fallback>
      <p:transition spd="slow" advTm="30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098F-C3E9-4ED6-8DAF-476F87D51CE2}"/>
              </a:ext>
            </a:extLst>
          </p:cNvPr>
          <p:cNvSpPr>
            <a:spLocks noGrp="1"/>
          </p:cNvSpPr>
          <p:nvPr>
            <p:ph type="title"/>
          </p:nvPr>
        </p:nvSpPr>
        <p:spPr>
          <a:xfrm>
            <a:off x="838200" y="365126"/>
            <a:ext cx="10515600" cy="890096"/>
          </a:xfrm>
        </p:spPr>
        <p:txBody>
          <a:bodyPr/>
          <a:lstStyle/>
          <a:p>
            <a:r>
              <a:rPr lang="en-US" dirty="0" err="1"/>
              <a:t>Askan</a:t>
            </a:r>
            <a:r>
              <a:rPr lang="en-US" dirty="0"/>
              <a:t> Holdings</a:t>
            </a:r>
          </a:p>
        </p:txBody>
      </p:sp>
      <p:sp>
        <p:nvSpPr>
          <p:cNvPr id="3" name="Content Placeholder 2">
            <a:extLst>
              <a:ext uri="{FF2B5EF4-FFF2-40B4-BE49-F238E27FC236}">
                <a16:creationId xmlns:a16="http://schemas.microsoft.com/office/drawing/2014/main" id="{98643407-99F2-4443-86FF-96408F872D08}"/>
              </a:ext>
            </a:extLst>
          </p:cNvPr>
          <p:cNvSpPr>
            <a:spLocks noGrp="1"/>
          </p:cNvSpPr>
          <p:nvPr>
            <p:ph idx="1"/>
          </p:nvPr>
        </p:nvSpPr>
        <p:spPr>
          <a:xfrm>
            <a:off x="838200" y="1197034"/>
            <a:ext cx="10515600" cy="4705610"/>
          </a:xfrm>
        </p:spPr>
        <p:txBody>
          <a:bodyPr>
            <a:normAutofit lnSpcReduction="10000"/>
          </a:bodyPr>
          <a:lstStyle/>
          <a:p>
            <a:r>
              <a:rPr lang="en-US" dirty="0"/>
              <a:t>The Company claimed that the failure to publish the General License authorizing escheatment of blocked funds to the State Comptroller violated FOIA, and should be declared unlawful, and that delay in processing its license request was unlawful.  In addition </a:t>
            </a:r>
            <a:r>
              <a:rPr lang="en-US" dirty="0" err="1"/>
              <a:t>Askan</a:t>
            </a:r>
            <a:r>
              <a:rPr lang="en-US" dirty="0"/>
              <a:t> claimed the failure to identify the SDGT , and the failure to give notice of transfer of funds to the State Comptroller, violated its due process rights.  But these claims were found to be moot. </a:t>
            </a:r>
          </a:p>
          <a:p>
            <a:r>
              <a:rPr lang="en-US" dirty="0"/>
              <a:t>In the Court of Federal Claims </a:t>
            </a:r>
            <a:r>
              <a:rPr lang="en-US" dirty="0" err="1"/>
              <a:t>Askan</a:t>
            </a:r>
            <a:r>
              <a:rPr lang="en-US" dirty="0"/>
              <a:t> argued it has suffered losses resulting from the delays: “attorneys' fees it incurred, the bankruptcy of Transylvania International Airlines SRL, the loss of investments in its business, and the loss of airline-operations leases and other business opportunities.” These losses could not be recovered as the Court had </a:t>
            </a:r>
            <a:r>
              <a:rPr lang="en-US"/>
              <a:t>no jurisdiction.</a:t>
            </a:r>
            <a:endParaRPr lang="en-US" dirty="0"/>
          </a:p>
        </p:txBody>
      </p:sp>
      <p:pic>
        <p:nvPicPr>
          <p:cNvPr id="4" name="Audio 3">
            <a:hlinkClick r:id="" action="ppaction://media"/>
            <a:extLst>
              <a:ext uri="{FF2B5EF4-FFF2-40B4-BE49-F238E27FC236}">
                <a16:creationId xmlns:a16="http://schemas.microsoft.com/office/drawing/2014/main" id="{D631FA15-991E-4F07-89F0-C7E638573F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7653120"/>
      </p:ext>
    </p:extLst>
  </p:cSld>
  <p:clrMapOvr>
    <a:masterClrMapping/>
  </p:clrMapOvr>
  <mc:AlternateContent xmlns:mc="http://schemas.openxmlformats.org/markup-compatibility/2006">
    <mc:Choice xmlns:p14="http://schemas.microsoft.com/office/powerpoint/2010/main" Requires="p14">
      <p:transition spd="slow" p14:dur="2000" advTm="197283"/>
    </mc:Choice>
    <mc:Fallback>
      <p:transition spd="slow" advTm="19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TotalTime>
  <Words>725</Words>
  <Application>Microsoft Office PowerPoint</Application>
  <PresentationFormat>Widescreen</PresentationFormat>
  <Paragraphs>31</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International Finance 2022</vt:lpstr>
      <vt:lpstr>Transparency Issues in Sanctions</vt:lpstr>
      <vt:lpstr>EU Sanctions and transparency</vt:lpstr>
      <vt:lpstr>EU Russia sanctions</vt:lpstr>
      <vt:lpstr>Impact of sanctions: Askan Holdings Litigation</vt:lpstr>
      <vt:lpstr>Askan Holdings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26</cp:revision>
  <dcterms:created xsi:type="dcterms:W3CDTF">2020-07-08T16:23:45Z</dcterms:created>
  <dcterms:modified xsi:type="dcterms:W3CDTF">2022-03-26T16:24:44Z</dcterms:modified>
</cp:coreProperties>
</file>