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1" r:id="rId5"/>
    <p:sldId id="259" r:id="rId6"/>
    <p:sldId id="260"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2/12/2022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2/12/2022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Sovereign Debt: Pari Passu</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73F80135-6A25-4B51-A6C6-1EA5C4439D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3519"/>
    </mc:Choice>
    <mc:Fallback xmlns="">
      <p:transition spd="slow" advTm="3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0ECF0-41BC-4760-96F6-31B826570588}"/>
              </a:ext>
            </a:extLst>
          </p:cNvPr>
          <p:cNvSpPr>
            <a:spLocks noGrp="1"/>
          </p:cNvSpPr>
          <p:nvPr>
            <p:ph type="title"/>
          </p:nvPr>
        </p:nvSpPr>
        <p:spPr>
          <a:xfrm>
            <a:off x="838200" y="365125"/>
            <a:ext cx="10515600" cy="915035"/>
          </a:xfrm>
        </p:spPr>
        <p:txBody>
          <a:bodyPr/>
          <a:lstStyle/>
          <a:p>
            <a:r>
              <a:rPr lang="en-US" dirty="0"/>
              <a:t>NML Capital v Argentina (2d. Cir 2013)</a:t>
            </a:r>
          </a:p>
        </p:txBody>
      </p:sp>
      <p:sp>
        <p:nvSpPr>
          <p:cNvPr id="3" name="Content Placeholder 2">
            <a:extLst>
              <a:ext uri="{FF2B5EF4-FFF2-40B4-BE49-F238E27FC236}">
                <a16:creationId xmlns:a16="http://schemas.microsoft.com/office/drawing/2014/main" id="{849264B4-7A22-4581-BDFC-2BD1295B4872}"/>
              </a:ext>
            </a:extLst>
          </p:cNvPr>
          <p:cNvSpPr>
            <a:spLocks noGrp="1"/>
          </p:cNvSpPr>
          <p:nvPr>
            <p:ph idx="1"/>
          </p:nvPr>
        </p:nvSpPr>
        <p:spPr>
          <a:xfrm>
            <a:off x="838200" y="1280160"/>
            <a:ext cx="10515600" cy="4896803"/>
          </a:xfrm>
        </p:spPr>
        <p:txBody>
          <a:bodyPr>
            <a:normAutofit fontScale="92500" lnSpcReduction="10000"/>
          </a:bodyPr>
          <a:lstStyle/>
          <a:p>
            <a:r>
              <a:rPr lang="en-US" dirty="0"/>
              <a:t>After remand back to the District Court the 2</a:t>
            </a:r>
            <a:r>
              <a:rPr lang="en-US" baseline="30000" dirty="0"/>
              <a:t>nd</a:t>
            </a:r>
            <a:r>
              <a:rPr lang="en-US" dirty="0"/>
              <a:t> Circuit affirms that court’s injunctions.</a:t>
            </a:r>
          </a:p>
          <a:p>
            <a:r>
              <a:rPr lang="en-US" dirty="0"/>
              <a:t>The Court says: “We believe that it is equitable for one creditor to receive what it bargained for, and is therefore entitled to, even if other creditors, when receiving what they bargained for, do not receive the same thing. The reason is obvious: the first creditor is differently situated from other creditors in terms of what is currently due to it under its contract.”</a:t>
            </a:r>
          </a:p>
          <a:p>
            <a:r>
              <a:rPr lang="en-US" dirty="0"/>
              <a:t>The entities which have to worry about the payments are already required to navigate US laws forbidding participation in various international transactions.</a:t>
            </a:r>
          </a:p>
          <a:p>
            <a:r>
              <a:rPr lang="en-US" dirty="0"/>
              <a:t>Argentina is a uniquely recalcitrant debtor, newer bonds have collective actions clauses, and the </a:t>
            </a:r>
            <a:r>
              <a:rPr lang="en-US" dirty="0" err="1"/>
              <a:t>pari</a:t>
            </a:r>
            <a:r>
              <a:rPr lang="en-US" dirty="0"/>
              <a:t> passu clause can be drafted differently (the decision is just about this clause).</a:t>
            </a:r>
          </a:p>
        </p:txBody>
      </p:sp>
      <p:pic>
        <p:nvPicPr>
          <p:cNvPr id="4" name="Audio 3">
            <a:hlinkClick r:id="" action="ppaction://media"/>
            <a:extLst>
              <a:ext uri="{FF2B5EF4-FFF2-40B4-BE49-F238E27FC236}">
                <a16:creationId xmlns:a16="http://schemas.microsoft.com/office/drawing/2014/main" id="{A80D2769-5F0B-4E46-9284-4084A996FB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570267"/>
      </p:ext>
    </p:extLst>
  </p:cSld>
  <p:clrMapOvr>
    <a:masterClrMapping/>
  </p:clrMapOvr>
  <mc:AlternateContent xmlns:mc="http://schemas.openxmlformats.org/markup-compatibility/2006" xmlns:p14="http://schemas.microsoft.com/office/powerpoint/2010/main">
    <mc:Choice Requires="p14">
      <p:transition spd="slow" p14:dur="2000" advTm="126334"/>
    </mc:Choice>
    <mc:Fallback xmlns="">
      <p:transition spd="slow" advTm="126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F99ED-6555-49D1-9CC8-6C9D02808B15}"/>
              </a:ext>
            </a:extLst>
          </p:cNvPr>
          <p:cNvSpPr>
            <a:spLocks noGrp="1"/>
          </p:cNvSpPr>
          <p:nvPr>
            <p:ph type="title"/>
          </p:nvPr>
        </p:nvSpPr>
        <p:spPr/>
        <p:txBody>
          <a:bodyPr/>
          <a:lstStyle/>
          <a:p>
            <a:r>
              <a:rPr lang="en-US" dirty="0"/>
              <a:t>NML Capital v Argentina (2d. Cir 2013)</a:t>
            </a:r>
          </a:p>
        </p:txBody>
      </p:sp>
      <p:sp>
        <p:nvSpPr>
          <p:cNvPr id="3" name="Content Placeholder 2">
            <a:extLst>
              <a:ext uri="{FF2B5EF4-FFF2-40B4-BE49-F238E27FC236}">
                <a16:creationId xmlns:a16="http://schemas.microsoft.com/office/drawing/2014/main" id="{4F27F501-F320-4232-9875-F5B6FAF59288}"/>
              </a:ext>
            </a:extLst>
          </p:cNvPr>
          <p:cNvSpPr>
            <a:spLocks noGrp="1"/>
          </p:cNvSpPr>
          <p:nvPr>
            <p:ph idx="1"/>
          </p:nvPr>
        </p:nvSpPr>
        <p:spPr/>
        <p:txBody>
          <a:bodyPr/>
          <a:lstStyle/>
          <a:p>
            <a:r>
              <a:rPr lang="en-US" dirty="0"/>
              <a:t>“we do not believe the outcome of this case threatens to steer bond issuers away from the New York marketplace. On the contrary, our decision affirms a proposition essential to the integrity of the capital markets: borrowers and lenders may, under New York law, negotiate mutually agreeable terms for their transactions, but they will be held to those terms. We believe that the interest—one widely shared in the financial community—in maintaining New York’s status as one of the foremost commercial centers is advanced by requiring debtors, including foreign debtors, to pay their debts.” </a:t>
            </a:r>
          </a:p>
          <a:p>
            <a:endParaRPr lang="en-US" dirty="0"/>
          </a:p>
        </p:txBody>
      </p:sp>
      <p:pic>
        <p:nvPicPr>
          <p:cNvPr id="4" name="Audio 3">
            <a:hlinkClick r:id="" action="ppaction://media"/>
            <a:extLst>
              <a:ext uri="{FF2B5EF4-FFF2-40B4-BE49-F238E27FC236}">
                <a16:creationId xmlns:a16="http://schemas.microsoft.com/office/drawing/2014/main" id="{1BB47828-39EB-4F93-A0E6-867D136BA5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037165"/>
      </p:ext>
    </p:extLst>
  </p:cSld>
  <p:clrMapOvr>
    <a:masterClrMapping/>
  </p:clrMapOvr>
  <mc:AlternateContent xmlns:mc="http://schemas.openxmlformats.org/markup-compatibility/2006" xmlns:p14="http://schemas.microsoft.com/office/powerpoint/2010/main">
    <mc:Choice Requires="p14">
      <p:transition spd="slow" p14:dur="2000" advTm="144456"/>
    </mc:Choice>
    <mc:Fallback xmlns="">
      <p:transition spd="slow" advTm="14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2A7E-B2AE-471C-B6C2-3BDD7C0967BC}"/>
              </a:ext>
            </a:extLst>
          </p:cNvPr>
          <p:cNvSpPr>
            <a:spLocks noGrp="1"/>
          </p:cNvSpPr>
          <p:nvPr>
            <p:ph type="title"/>
          </p:nvPr>
        </p:nvSpPr>
        <p:spPr/>
        <p:txBody>
          <a:bodyPr/>
          <a:lstStyle/>
          <a:p>
            <a:r>
              <a:rPr lang="en-US" dirty="0"/>
              <a:t>The Pari Passu Clause</a:t>
            </a:r>
          </a:p>
        </p:txBody>
      </p:sp>
      <p:sp>
        <p:nvSpPr>
          <p:cNvPr id="3" name="Content Placeholder 2">
            <a:extLst>
              <a:ext uri="{FF2B5EF4-FFF2-40B4-BE49-F238E27FC236}">
                <a16:creationId xmlns:a16="http://schemas.microsoft.com/office/drawing/2014/main" id="{DDB606BC-11F3-4768-94AF-2611CB8E99C9}"/>
              </a:ext>
            </a:extLst>
          </p:cNvPr>
          <p:cNvSpPr>
            <a:spLocks noGrp="1"/>
          </p:cNvSpPr>
          <p:nvPr>
            <p:ph idx="1"/>
          </p:nvPr>
        </p:nvSpPr>
        <p:spPr>
          <a:xfrm>
            <a:off x="838200" y="1388225"/>
            <a:ext cx="10515600" cy="4788738"/>
          </a:xfrm>
        </p:spPr>
        <p:txBody>
          <a:bodyPr/>
          <a:lstStyle/>
          <a:p>
            <a:r>
              <a:rPr lang="en-US" dirty="0"/>
              <a:t>The Notes rank, and will rank, </a:t>
            </a:r>
            <a:r>
              <a:rPr lang="en-US" dirty="0" err="1"/>
              <a:t>pari</a:t>
            </a:r>
            <a:r>
              <a:rPr lang="en-US" dirty="0"/>
              <a:t> passu in right of payment with all other present and future unsecured and unsubordinated External Indebtedness of the Issuer.</a:t>
            </a:r>
          </a:p>
          <a:p>
            <a:r>
              <a:rPr lang="en-US" dirty="0"/>
              <a:t>This is a type of covenant, a contractual promise by a bond issuer (this type of covenant also appears in loan agreements).</a:t>
            </a:r>
          </a:p>
          <a:p>
            <a:r>
              <a:rPr lang="en-US" dirty="0"/>
              <a:t>It is a standard type of clause, and typically not individually negotiated. </a:t>
            </a:r>
          </a:p>
          <a:p>
            <a:r>
              <a:rPr lang="en-US" dirty="0"/>
              <a:t>The drafting of the clause in the NML Capital v Argentina case is different. So, this is a standard type of clause although the wording may vary.</a:t>
            </a:r>
          </a:p>
          <a:p>
            <a:endParaRPr lang="en-US" dirty="0"/>
          </a:p>
        </p:txBody>
      </p:sp>
      <p:pic>
        <p:nvPicPr>
          <p:cNvPr id="4" name="Audio 3">
            <a:hlinkClick r:id="" action="ppaction://media"/>
            <a:extLst>
              <a:ext uri="{FF2B5EF4-FFF2-40B4-BE49-F238E27FC236}">
                <a16:creationId xmlns:a16="http://schemas.microsoft.com/office/drawing/2014/main" id="{8503DF97-8B84-4912-988C-3C46AB929F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1328921"/>
      </p:ext>
    </p:extLst>
  </p:cSld>
  <p:clrMapOvr>
    <a:masterClrMapping/>
  </p:clrMapOvr>
  <mc:AlternateContent xmlns:mc="http://schemas.openxmlformats.org/markup-compatibility/2006" xmlns:p14="http://schemas.microsoft.com/office/powerpoint/2010/main">
    <mc:Choice Requires="p14">
      <p:transition spd="slow" p14:dur="2000" advTm="41912"/>
    </mc:Choice>
    <mc:Fallback xmlns="">
      <p:transition spd="slow" advTm="4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F4431-442C-4C12-A929-8E15741B78A2}"/>
              </a:ext>
            </a:extLst>
          </p:cNvPr>
          <p:cNvSpPr>
            <a:spLocks noGrp="1"/>
          </p:cNvSpPr>
          <p:nvPr>
            <p:ph type="title"/>
          </p:nvPr>
        </p:nvSpPr>
        <p:spPr/>
        <p:txBody>
          <a:bodyPr/>
          <a:lstStyle/>
          <a:p>
            <a:r>
              <a:rPr lang="en-US" dirty="0" err="1"/>
              <a:t>Buchheit</a:t>
            </a:r>
            <a:r>
              <a:rPr lang="en-US" dirty="0"/>
              <a:t> and Pam explain the purpose of the </a:t>
            </a:r>
            <a:r>
              <a:rPr lang="en-US" dirty="0" err="1"/>
              <a:t>pari</a:t>
            </a:r>
            <a:r>
              <a:rPr lang="en-US" dirty="0"/>
              <a:t> passu clause</a:t>
            </a:r>
          </a:p>
        </p:txBody>
      </p:sp>
      <p:sp>
        <p:nvSpPr>
          <p:cNvPr id="3" name="Content Placeholder 2">
            <a:extLst>
              <a:ext uri="{FF2B5EF4-FFF2-40B4-BE49-F238E27FC236}">
                <a16:creationId xmlns:a16="http://schemas.microsoft.com/office/drawing/2014/main" id="{A65B4C09-A8C8-4223-9B0A-BE78B26E745E}"/>
              </a:ext>
            </a:extLst>
          </p:cNvPr>
          <p:cNvSpPr>
            <a:spLocks noGrp="1"/>
          </p:cNvSpPr>
          <p:nvPr>
            <p:ph idx="1"/>
          </p:nvPr>
        </p:nvSpPr>
        <p:spPr/>
        <p:txBody>
          <a:bodyPr/>
          <a:lstStyle/>
          <a:p>
            <a:r>
              <a:rPr lang="en-US" dirty="0"/>
              <a:t>They identify  3 problems the </a:t>
            </a:r>
            <a:r>
              <a:rPr lang="en-US" dirty="0" err="1"/>
              <a:t>pari</a:t>
            </a:r>
            <a:r>
              <a:rPr lang="en-US" dirty="0"/>
              <a:t> passu clause might be designed to address: </a:t>
            </a:r>
          </a:p>
          <a:p>
            <a:r>
              <a:rPr lang="en-US" dirty="0"/>
              <a:t>1. Earmarking (i.e. the clause prevents assets from being earmarked for other claims, but the negative pledge clause addresses this issue)</a:t>
            </a:r>
          </a:p>
          <a:p>
            <a:r>
              <a:rPr lang="en-US" dirty="0"/>
              <a:t>2. Sovereign decrees (acts of the sovereign such as expropriation, involving the act of state doctrine, although there may be relevant treaties)</a:t>
            </a:r>
          </a:p>
          <a:p>
            <a:r>
              <a:rPr lang="en-US" dirty="0"/>
              <a:t>3. Subordination through the act of another lender (another lender might demand preferential payments, and this, they say, is where the </a:t>
            </a:r>
            <a:r>
              <a:rPr lang="en-US" dirty="0" err="1"/>
              <a:t>pari</a:t>
            </a:r>
            <a:r>
              <a:rPr lang="en-US" dirty="0"/>
              <a:t> passu clause bites).</a:t>
            </a:r>
          </a:p>
        </p:txBody>
      </p:sp>
      <p:pic>
        <p:nvPicPr>
          <p:cNvPr id="4" name="Audio 3">
            <a:hlinkClick r:id="" action="ppaction://media"/>
            <a:extLst>
              <a:ext uri="{FF2B5EF4-FFF2-40B4-BE49-F238E27FC236}">
                <a16:creationId xmlns:a16="http://schemas.microsoft.com/office/drawing/2014/main" id="{4D8BDD2B-BD1D-4F34-AE2D-0E0B504765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7293170"/>
      </p:ext>
    </p:extLst>
  </p:cSld>
  <p:clrMapOvr>
    <a:masterClrMapping/>
  </p:clrMapOvr>
  <mc:AlternateContent xmlns:mc="http://schemas.openxmlformats.org/markup-compatibility/2006" xmlns:p14="http://schemas.microsoft.com/office/powerpoint/2010/main">
    <mc:Choice Requires="p14">
      <p:transition spd="slow" p14:dur="2000" advTm="176810"/>
    </mc:Choice>
    <mc:Fallback xmlns="">
      <p:transition spd="slow" advTm="176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A6B8-AE72-4EF7-86B0-FBFA50FAE254}"/>
              </a:ext>
            </a:extLst>
          </p:cNvPr>
          <p:cNvSpPr>
            <a:spLocks noGrp="1"/>
          </p:cNvSpPr>
          <p:nvPr>
            <p:ph type="title"/>
          </p:nvPr>
        </p:nvSpPr>
        <p:spPr>
          <a:xfrm>
            <a:off x="838200" y="365125"/>
            <a:ext cx="10515600" cy="1056351"/>
          </a:xfrm>
        </p:spPr>
        <p:txBody>
          <a:bodyPr>
            <a:normAutofit fontScale="90000"/>
          </a:bodyPr>
          <a:lstStyle/>
          <a:p>
            <a:r>
              <a:rPr lang="en-US" dirty="0"/>
              <a:t>Specific provisions to address the </a:t>
            </a:r>
            <a:r>
              <a:rPr lang="en-US" dirty="0" err="1"/>
              <a:t>rateable</a:t>
            </a:r>
            <a:r>
              <a:rPr lang="en-US" dirty="0"/>
              <a:t> payments idea (if pay to one you should pay to all)</a:t>
            </a:r>
          </a:p>
        </p:txBody>
      </p:sp>
      <p:sp>
        <p:nvSpPr>
          <p:cNvPr id="3" name="Content Placeholder 2">
            <a:extLst>
              <a:ext uri="{FF2B5EF4-FFF2-40B4-BE49-F238E27FC236}">
                <a16:creationId xmlns:a16="http://schemas.microsoft.com/office/drawing/2014/main" id="{CAC29E49-A788-4421-9365-9D1E40EAC7A6}"/>
              </a:ext>
            </a:extLst>
          </p:cNvPr>
          <p:cNvSpPr>
            <a:spLocks noGrp="1"/>
          </p:cNvSpPr>
          <p:nvPr>
            <p:ph idx="1"/>
          </p:nvPr>
        </p:nvSpPr>
        <p:spPr>
          <a:xfrm>
            <a:off x="771699" y="2053243"/>
            <a:ext cx="10515600" cy="3874337"/>
          </a:xfrm>
        </p:spPr>
        <p:txBody>
          <a:bodyPr/>
          <a:lstStyle/>
          <a:p>
            <a:r>
              <a:rPr lang="en-US" dirty="0"/>
              <a:t>Sharing clauses in syndicated loans (an intercreditor agreement among banks)</a:t>
            </a:r>
          </a:p>
          <a:p>
            <a:r>
              <a:rPr lang="en-US" dirty="0"/>
              <a:t>Bond issues: the trust indenture/deed specifies trustee obligations to distribute on a </a:t>
            </a:r>
            <a:r>
              <a:rPr lang="en-US" dirty="0" err="1"/>
              <a:t>rateable</a:t>
            </a:r>
            <a:r>
              <a:rPr lang="en-US" dirty="0"/>
              <a:t> basis (a trustee involves centralization with respect to enforcement)</a:t>
            </a:r>
          </a:p>
        </p:txBody>
      </p:sp>
      <p:pic>
        <p:nvPicPr>
          <p:cNvPr id="4" name="Audio 3">
            <a:hlinkClick r:id="" action="ppaction://media"/>
            <a:extLst>
              <a:ext uri="{FF2B5EF4-FFF2-40B4-BE49-F238E27FC236}">
                <a16:creationId xmlns:a16="http://schemas.microsoft.com/office/drawing/2014/main" id="{E85BCCBD-03B8-4465-A308-68A3258ED2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1608005"/>
      </p:ext>
    </p:extLst>
  </p:cSld>
  <p:clrMapOvr>
    <a:masterClrMapping/>
  </p:clrMapOvr>
  <mc:AlternateContent xmlns:mc="http://schemas.openxmlformats.org/markup-compatibility/2006" xmlns:p14="http://schemas.microsoft.com/office/powerpoint/2010/main">
    <mc:Choice Requires="p14">
      <p:transition spd="slow" p14:dur="2000" advTm="120394"/>
    </mc:Choice>
    <mc:Fallback xmlns="">
      <p:transition spd="slow" advTm="120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8DE-54A4-4FD9-8CDB-913ABE2A7214}"/>
              </a:ext>
            </a:extLst>
          </p:cNvPr>
          <p:cNvSpPr>
            <a:spLocks noGrp="1"/>
          </p:cNvSpPr>
          <p:nvPr>
            <p:ph type="title"/>
          </p:nvPr>
        </p:nvSpPr>
        <p:spPr/>
        <p:txBody>
          <a:bodyPr/>
          <a:lstStyle/>
          <a:p>
            <a:r>
              <a:rPr lang="en-US" dirty="0"/>
              <a:t>UK Financial Markets Law Committee</a:t>
            </a:r>
          </a:p>
        </p:txBody>
      </p:sp>
      <p:sp>
        <p:nvSpPr>
          <p:cNvPr id="3" name="Content Placeholder 2">
            <a:extLst>
              <a:ext uri="{FF2B5EF4-FFF2-40B4-BE49-F238E27FC236}">
                <a16:creationId xmlns:a16="http://schemas.microsoft.com/office/drawing/2014/main" id="{B8E2B308-B103-4BA5-99C2-DD0780EEAB5F}"/>
              </a:ext>
            </a:extLst>
          </p:cNvPr>
          <p:cNvSpPr>
            <a:spLocks noGrp="1"/>
          </p:cNvSpPr>
          <p:nvPr>
            <p:ph idx="1"/>
          </p:nvPr>
        </p:nvSpPr>
        <p:spPr>
          <a:xfrm>
            <a:off x="838200" y="1504604"/>
            <a:ext cx="10515600" cy="4672359"/>
          </a:xfrm>
        </p:spPr>
        <p:txBody>
          <a:bodyPr>
            <a:normAutofit/>
          </a:bodyPr>
          <a:lstStyle/>
          <a:p>
            <a:r>
              <a:rPr lang="en-US" dirty="0"/>
              <a:t>Successor to the Financial Law Panel set up with the encouragement of the Bank of England in 1993</a:t>
            </a:r>
          </a:p>
          <a:p>
            <a:r>
              <a:rPr lang="en-US" dirty="0"/>
              <a:t>It became independent in 2013 and in 2015 became a registered charity</a:t>
            </a:r>
          </a:p>
          <a:p>
            <a:r>
              <a:rPr lang="en-US" dirty="0"/>
              <a:t>Terms of Reference: “The role of the Financial Markets Law Committee is to identify issues of legal uncertainty or misunderstanding, present and future, in the framework of the wholesale financial markets, which might give rise to material risks, and to consider how such issues should be addressed.  It will also act as a bridge to the judiciary to help UK courts remain up-to-date with developments in financial markets practice.”</a:t>
            </a:r>
          </a:p>
          <a:p>
            <a:endParaRPr lang="en-US" dirty="0"/>
          </a:p>
        </p:txBody>
      </p:sp>
      <p:pic>
        <p:nvPicPr>
          <p:cNvPr id="4" name="Audio 3">
            <a:hlinkClick r:id="" action="ppaction://media"/>
            <a:extLst>
              <a:ext uri="{FF2B5EF4-FFF2-40B4-BE49-F238E27FC236}">
                <a16:creationId xmlns:a16="http://schemas.microsoft.com/office/drawing/2014/main" id="{C0E46B96-D677-4A55-A624-06DB707041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54968711"/>
      </p:ext>
    </p:extLst>
  </p:cSld>
  <p:clrMapOvr>
    <a:masterClrMapping/>
  </p:clrMapOvr>
  <mc:AlternateContent xmlns:mc="http://schemas.openxmlformats.org/markup-compatibility/2006" xmlns:p14="http://schemas.microsoft.com/office/powerpoint/2010/main">
    <mc:Choice Requires="p14">
      <p:transition spd="slow" p14:dur="2000" advTm="226723"/>
    </mc:Choice>
    <mc:Fallback xmlns="">
      <p:transition spd="slow" advTm="22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3A74B-08DC-4C9F-BAC8-2C94C04D894C}"/>
              </a:ext>
            </a:extLst>
          </p:cNvPr>
          <p:cNvSpPr>
            <a:spLocks noGrp="1"/>
          </p:cNvSpPr>
          <p:nvPr>
            <p:ph type="title"/>
          </p:nvPr>
        </p:nvSpPr>
        <p:spPr/>
        <p:txBody>
          <a:bodyPr/>
          <a:lstStyle/>
          <a:p>
            <a:r>
              <a:rPr lang="en-US" dirty="0"/>
              <a:t>Financial Markets Law Committee on </a:t>
            </a:r>
            <a:r>
              <a:rPr lang="en-US" dirty="0" err="1"/>
              <a:t>pari</a:t>
            </a:r>
            <a:r>
              <a:rPr lang="en-US" dirty="0"/>
              <a:t> passu</a:t>
            </a:r>
          </a:p>
        </p:txBody>
      </p:sp>
      <p:sp>
        <p:nvSpPr>
          <p:cNvPr id="3" name="Content Placeholder 2">
            <a:extLst>
              <a:ext uri="{FF2B5EF4-FFF2-40B4-BE49-F238E27FC236}">
                <a16:creationId xmlns:a16="http://schemas.microsoft.com/office/drawing/2014/main" id="{4924E70E-5320-470E-B6EE-C2FDDC6CD792}"/>
              </a:ext>
            </a:extLst>
          </p:cNvPr>
          <p:cNvSpPr>
            <a:spLocks noGrp="1"/>
          </p:cNvSpPr>
          <p:nvPr>
            <p:ph idx="1"/>
          </p:nvPr>
        </p:nvSpPr>
        <p:spPr/>
        <p:txBody>
          <a:bodyPr/>
          <a:lstStyle/>
          <a:p>
            <a:r>
              <a:rPr lang="en-US" dirty="0"/>
              <a:t>Interpreting the </a:t>
            </a:r>
            <a:r>
              <a:rPr lang="en-US" dirty="0" err="1"/>
              <a:t>pari</a:t>
            </a:r>
            <a:r>
              <a:rPr lang="en-US" dirty="0"/>
              <a:t> passu clause to prevent the borrower from making payments to restructured creditors would undermine restructuring</a:t>
            </a:r>
          </a:p>
          <a:p>
            <a:r>
              <a:rPr lang="en-US" dirty="0"/>
              <a:t>In English contract law interpretation words have their ordinary and natural meaning</a:t>
            </a:r>
          </a:p>
          <a:p>
            <a:r>
              <a:rPr lang="en-US" dirty="0"/>
              <a:t>There is English case law which is persuasive against the payment interpretation</a:t>
            </a:r>
          </a:p>
          <a:p>
            <a:r>
              <a:rPr lang="en-US" dirty="0"/>
              <a:t>There are other mechanisms for achieving parity of payments</a:t>
            </a:r>
          </a:p>
        </p:txBody>
      </p:sp>
      <p:pic>
        <p:nvPicPr>
          <p:cNvPr id="4" name="Audio 3">
            <a:hlinkClick r:id="" action="ppaction://media"/>
            <a:extLst>
              <a:ext uri="{FF2B5EF4-FFF2-40B4-BE49-F238E27FC236}">
                <a16:creationId xmlns:a16="http://schemas.microsoft.com/office/drawing/2014/main" id="{D269FCBD-5862-403B-AB37-8F5ED6D58F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9309980"/>
      </p:ext>
    </p:extLst>
  </p:cSld>
  <p:clrMapOvr>
    <a:masterClrMapping/>
  </p:clrMapOvr>
  <mc:AlternateContent xmlns:mc="http://schemas.openxmlformats.org/markup-compatibility/2006" xmlns:p14="http://schemas.microsoft.com/office/powerpoint/2010/main">
    <mc:Choice Requires="p14">
      <p:transition spd="slow" p14:dur="2000" advTm="34411"/>
    </mc:Choice>
    <mc:Fallback xmlns="">
      <p:transition spd="slow" advTm="34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A0E0-1F3B-4ED9-AEB9-7A7369FDD742}"/>
              </a:ext>
            </a:extLst>
          </p:cNvPr>
          <p:cNvSpPr>
            <a:spLocks noGrp="1"/>
          </p:cNvSpPr>
          <p:nvPr>
            <p:ph type="title"/>
          </p:nvPr>
        </p:nvSpPr>
        <p:spPr>
          <a:xfrm>
            <a:off x="838200" y="365125"/>
            <a:ext cx="10515600" cy="865159"/>
          </a:xfrm>
        </p:spPr>
        <p:txBody>
          <a:bodyPr/>
          <a:lstStyle/>
          <a:p>
            <a:r>
              <a:rPr lang="en-US" dirty="0"/>
              <a:t>NML Capital v Argentina (2d. Cir 2012)  1</a:t>
            </a:r>
          </a:p>
        </p:txBody>
      </p:sp>
      <p:sp>
        <p:nvSpPr>
          <p:cNvPr id="3" name="Content Placeholder 2">
            <a:extLst>
              <a:ext uri="{FF2B5EF4-FFF2-40B4-BE49-F238E27FC236}">
                <a16:creationId xmlns:a16="http://schemas.microsoft.com/office/drawing/2014/main" id="{FDC7F3D9-2CEA-431A-90EC-B12A9AB1BB3D}"/>
              </a:ext>
            </a:extLst>
          </p:cNvPr>
          <p:cNvSpPr>
            <a:spLocks noGrp="1"/>
          </p:cNvSpPr>
          <p:nvPr>
            <p:ph idx="1"/>
          </p:nvPr>
        </p:nvSpPr>
        <p:spPr>
          <a:xfrm>
            <a:off x="838200" y="1230284"/>
            <a:ext cx="10515600" cy="4946679"/>
          </a:xfrm>
        </p:spPr>
        <p:txBody>
          <a:bodyPr/>
          <a:lstStyle/>
          <a:p>
            <a:r>
              <a:rPr lang="en-US" dirty="0"/>
              <a:t>The </a:t>
            </a:r>
            <a:r>
              <a:rPr lang="en-US" dirty="0" err="1"/>
              <a:t>pari</a:t>
            </a:r>
            <a:r>
              <a:rPr lang="en-US" dirty="0"/>
              <a:t> passu clause: </a:t>
            </a:r>
          </a:p>
          <a:p>
            <a:r>
              <a:rPr lang="en-US" dirty="0"/>
              <a:t>[t]he Securities will constitute . direct, unconditional, unsecured and unsubordinated obligations of the Republic and shall at all times rank </a:t>
            </a:r>
            <a:r>
              <a:rPr lang="en-US" dirty="0" err="1"/>
              <a:t>pari</a:t>
            </a:r>
            <a:r>
              <a:rPr lang="en-US" dirty="0"/>
              <a:t> passu without any preference among themselves. The payment obligations of the Republic under the Securities shall at all times rank at least equally with all its other present and future unsecured and unsubordinated External Indebtedness </a:t>
            </a:r>
          </a:p>
          <a:p>
            <a:r>
              <a:rPr lang="en-US" dirty="0"/>
              <a:t>This clause is different from the one quoted on the first page of this presentation, referring specifically to payment obligations.</a:t>
            </a:r>
          </a:p>
        </p:txBody>
      </p:sp>
      <p:pic>
        <p:nvPicPr>
          <p:cNvPr id="4" name="Audio 3">
            <a:hlinkClick r:id="" action="ppaction://media"/>
            <a:extLst>
              <a:ext uri="{FF2B5EF4-FFF2-40B4-BE49-F238E27FC236}">
                <a16:creationId xmlns:a16="http://schemas.microsoft.com/office/drawing/2014/main" id="{339BF4E4-4E32-41E2-AE80-61BF7E42F7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5711786"/>
      </p:ext>
    </p:extLst>
  </p:cSld>
  <p:clrMapOvr>
    <a:masterClrMapping/>
  </p:clrMapOvr>
  <mc:AlternateContent xmlns:mc="http://schemas.openxmlformats.org/markup-compatibility/2006" xmlns:p14="http://schemas.microsoft.com/office/powerpoint/2010/main">
    <mc:Choice Requires="p14">
      <p:transition spd="slow" p14:dur="2000" advTm="48875"/>
    </mc:Choice>
    <mc:Fallback xmlns="">
      <p:transition spd="slow" advTm="48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CA541-6B0C-4723-8406-10A3B4B13A16}"/>
              </a:ext>
            </a:extLst>
          </p:cNvPr>
          <p:cNvSpPr>
            <a:spLocks noGrp="1"/>
          </p:cNvSpPr>
          <p:nvPr>
            <p:ph type="title"/>
          </p:nvPr>
        </p:nvSpPr>
        <p:spPr/>
        <p:txBody>
          <a:bodyPr/>
          <a:lstStyle/>
          <a:p>
            <a:r>
              <a:rPr lang="en-US" dirty="0"/>
              <a:t>NML Capital v Argentina (2d. Cir 2012) 2</a:t>
            </a:r>
          </a:p>
        </p:txBody>
      </p:sp>
      <p:sp>
        <p:nvSpPr>
          <p:cNvPr id="3" name="Content Placeholder 2">
            <a:extLst>
              <a:ext uri="{FF2B5EF4-FFF2-40B4-BE49-F238E27FC236}">
                <a16:creationId xmlns:a16="http://schemas.microsoft.com/office/drawing/2014/main" id="{5FF12B22-C757-418C-8867-4EC445F026C9}"/>
              </a:ext>
            </a:extLst>
          </p:cNvPr>
          <p:cNvSpPr>
            <a:spLocks noGrp="1"/>
          </p:cNvSpPr>
          <p:nvPr>
            <p:ph idx="1"/>
          </p:nvPr>
        </p:nvSpPr>
        <p:spPr>
          <a:xfrm>
            <a:off x="838200" y="1446415"/>
            <a:ext cx="10515600" cy="4730548"/>
          </a:xfrm>
        </p:spPr>
        <p:txBody>
          <a:bodyPr/>
          <a:lstStyle/>
          <a:p>
            <a:r>
              <a:rPr lang="en-US" dirty="0"/>
              <a:t>Bonds were issued under a Fiscal Agency Agreement (FAA) governed by NY law, with jurisdiction in NY. Where bonds are issued subject to a trust indenture, with a trustee, the trustee is responsible for protecting the interests of the bondholders (though with limitations on liability) . A fiscal agent merely has responsibilities for organizing payments.</a:t>
            </a:r>
          </a:p>
          <a:p>
            <a:r>
              <a:rPr lang="en-US" dirty="0"/>
              <a:t> The restructuring resulted in the issuance of exchange bonds and Argentina paid interest to the exchange bondholders and not to the holders of the original FAA bonds. Payments were routed through banks.</a:t>
            </a:r>
          </a:p>
          <a:p>
            <a:r>
              <a:rPr lang="en-US" dirty="0"/>
              <a:t>NML argues that these payments violate the </a:t>
            </a:r>
            <a:r>
              <a:rPr lang="en-US" dirty="0" err="1"/>
              <a:t>pari</a:t>
            </a:r>
            <a:r>
              <a:rPr lang="en-US" dirty="0"/>
              <a:t> passu clause.</a:t>
            </a:r>
          </a:p>
        </p:txBody>
      </p:sp>
      <p:pic>
        <p:nvPicPr>
          <p:cNvPr id="4" name="Audio 3">
            <a:hlinkClick r:id="" action="ppaction://media"/>
            <a:extLst>
              <a:ext uri="{FF2B5EF4-FFF2-40B4-BE49-F238E27FC236}">
                <a16:creationId xmlns:a16="http://schemas.microsoft.com/office/drawing/2014/main" id="{65B396B4-D700-40B6-B4DE-D3B70813EB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663700"/>
      </p:ext>
    </p:extLst>
  </p:cSld>
  <p:clrMapOvr>
    <a:masterClrMapping/>
  </p:clrMapOvr>
  <mc:AlternateContent xmlns:mc="http://schemas.openxmlformats.org/markup-compatibility/2006" xmlns:p14="http://schemas.microsoft.com/office/powerpoint/2010/main">
    <mc:Choice Requires="p14">
      <p:transition spd="slow" p14:dur="2000" advTm="143312"/>
    </mc:Choice>
    <mc:Fallback xmlns="">
      <p:transition spd="slow" advTm="143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AFA9-A16F-4EBB-8C50-923CE8138770}"/>
              </a:ext>
            </a:extLst>
          </p:cNvPr>
          <p:cNvSpPr>
            <a:spLocks noGrp="1"/>
          </p:cNvSpPr>
          <p:nvPr>
            <p:ph type="title"/>
          </p:nvPr>
        </p:nvSpPr>
        <p:spPr>
          <a:xfrm>
            <a:off x="838200" y="365125"/>
            <a:ext cx="10515600" cy="1056351"/>
          </a:xfrm>
        </p:spPr>
        <p:txBody>
          <a:bodyPr/>
          <a:lstStyle/>
          <a:p>
            <a:r>
              <a:rPr lang="en-US" dirty="0"/>
              <a:t>NML Capital v Argentina (2d. Cir 2012) 3</a:t>
            </a:r>
          </a:p>
        </p:txBody>
      </p:sp>
      <p:sp>
        <p:nvSpPr>
          <p:cNvPr id="3" name="Content Placeholder 2">
            <a:extLst>
              <a:ext uri="{FF2B5EF4-FFF2-40B4-BE49-F238E27FC236}">
                <a16:creationId xmlns:a16="http://schemas.microsoft.com/office/drawing/2014/main" id="{70206C46-F0AF-4BEE-8DC4-E9D1AC57D09E}"/>
              </a:ext>
            </a:extLst>
          </p:cNvPr>
          <p:cNvSpPr>
            <a:spLocks noGrp="1"/>
          </p:cNvSpPr>
          <p:nvPr>
            <p:ph idx="1"/>
          </p:nvPr>
        </p:nvSpPr>
        <p:spPr>
          <a:xfrm>
            <a:off x="838200" y="1421476"/>
            <a:ext cx="10515600" cy="4351338"/>
          </a:xfrm>
        </p:spPr>
        <p:txBody>
          <a:bodyPr>
            <a:normAutofit fontScale="85000" lnSpcReduction="10000"/>
          </a:bodyPr>
          <a:lstStyle/>
          <a:p>
            <a:r>
              <a:rPr lang="en-US" dirty="0"/>
              <a:t>The court finds that the two sentences of the </a:t>
            </a:r>
            <a:r>
              <a:rPr lang="en-US" dirty="0" err="1"/>
              <a:t>pari</a:t>
            </a:r>
            <a:r>
              <a:rPr lang="en-US" dirty="0"/>
              <a:t> passu clause protect against different forms of discrimination: the issue of other superior debt (1</a:t>
            </a:r>
            <a:r>
              <a:rPr lang="en-US" baseline="30000" dirty="0"/>
              <a:t>st</a:t>
            </a:r>
            <a:r>
              <a:rPr lang="en-US" dirty="0"/>
              <a:t> sentence) and the giving of priority to other payment obligations (2nd sentence).</a:t>
            </a:r>
          </a:p>
          <a:p>
            <a:r>
              <a:rPr lang="en-US" dirty="0"/>
              <a:t>Specific performance is appropriate as Argentina would ignore a damages award and that remedy would therefore be inadequate. Specific performance via injunctions would bind others into whose hands any money might come. </a:t>
            </a:r>
          </a:p>
          <a:p>
            <a:r>
              <a:rPr lang="en-US" dirty="0"/>
              <a:t>(There is no FSIA problem as there is no exercise of dominion over sovereign property)</a:t>
            </a:r>
          </a:p>
          <a:p>
            <a:r>
              <a:rPr lang="en-US" dirty="0"/>
              <a:t>The US argued that this approach would allow a single creditor to disrupt an internationally supported restructuring plan. The Court says it is up to the sovereign whether it repudiates debt in a way that violates a </a:t>
            </a:r>
            <a:r>
              <a:rPr lang="en-US" dirty="0" err="1"/>
              <a:t>pari</a:t>
            </a:r>
            <a:r>
              <a:rPr lang="en-US" dirty="0"/>
              <a:t> passu clause.</a:t>
            </a:r>
          </a:p>
          <a:p>
            <a:r>
              <a:rPr lang="en-US" dirty="0"/>
              <a:t>Also for the future there are collective action clauses.</a:t>
            </a:r>
          </a:p>
        </p:txBody>
      </p:sp>
      <p:pic>
        <p:nvPicPr>
          <p:cNvPr id="4" name="Audio 3">
            <a:hlinkClick r:id="" action="ppaction://media"/>
            <a:extLst>
              <a:ext uri="{FF2B5EF4-FFF2-40B4-BE49-F238E27FC236}">
                <a16:creationId xmlns:a16="http://schemas.microsoft.com/office/drawing/2014/main" id="{78CDC890-6549-4440-AAF9-B92A0C1872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9412983"/>
      </p:ext>
    </p:extLst>
  </p:cSld>
  <p:clrMapOvr>
    <a:masterClrMapping/>
  </p:clrMapOvr>
  <mc:AlternateContent xmlns:mc="http://schemas.openxmlformats.org/markup-compatibility/2006" xmlns:p14="http://schemas.microsoft.com/office/powerpoint/2010/main">
    <mc:Choice Requires="p14">
      <p:transition spd="slow" p14:dur="2000" advTm="128848"/>
    </mc:Choice>
    <mc:Fallback xmlns="">
      <p:transition spd="slow" advTm="128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1929</TotalTime>
  <Words>1099</Words>
  <Application>Microsoft Office PowerPoint</Application>
  <PresentationFormat>Widescreen</PresentationFormat>
  <Paragraphs>45</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Bradley International Finance Spring 2022</vt:lpstr>
      <vt:lpstr>The Pari Passu Clause</vt:lpstr>
      <vt:lpstr>Buchheit and Pam explain the purpose of the pari passu clause</vt:lpstr>
      <vt:lpstr>Specific provisions to address the rateable payments idea (if pay to one you should pay to all)</vt:lpstr>
      <vt:lpstr>UK Financial Markets Law Committee</vt:lpstr>
      <vt:lpstr>Financial Markets Law Committee on pari passu</vt:lpstr>
      <vt:lpstr>NML Capital v Argentina (2d. Cir 2012)  1</vt:lpstr>
      <vt:lpstr>NML Capital v Argentina (2d. Cir 2012) 2</vt:lpstr>
      <vt:lpstr>NML Capital v Argentina (2d. Cir 2012) 3</vt:lpstr>
      <vt:lpstr>NML Capital v Argentina (2d. Cir 2013)</vt:lpstr>
      <vt:lpstr>NML Capital v Argentina (2d. Cir 2013)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39</cp:revision>
  <dcterms:created xsi:type="dcterms:W3CDTF">2020-07-08T16:23:45Z</dcterms:created>
  <dcterms:modified xsi:type="dcterms:W3CDTF">2022-02-12T18:59:07Z</dcterms:modified>
</cp:coreProperties>
</file>