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1"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2/28/2022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2/28/2022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a:t>
            </a:r>
            <a:r>
              <a:rPr lang="en-US"/>
              <a:t>International Finance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Libyan Arab Foreign Bank v Bankers Trust</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F232B6B5-13E3-4797-BE40-AAFA8CD0B3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6007"/>
    </mc:Choice>
    <mc:Fallback>
      <p:transition spd="slow" advTm="6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46C3A-5D92-4842-A8E7-99471C8866B4}"/>
              </a:ext>
            </a:extLst>
          </p:cNvPr>
          <p:cNvSpPr>
            <a:spLocks noGrp="1"/>
          </p:cNvSpPr>
          <p:nvPr>
            <p:ph type="title"/>
          </p:nvPr>
        </p:nvSpPr>
        <p:spPr>
          <a:xfrm>
            <a:off x="838200" y="365126"/>
            <a:ext cx="10515600" cy="989850"/>
          </a:xfrm>
        </p:spPr>
        <p:txBody>
          <a:bodyPr/>
          <a:lstStyle/>
          <a:p>
            <a:r>
              <a:rPr lang="en-US" dirty="0"/>
              <a:t>Final questions</a:t>
            </a:r>
          </a:p>
        </p:txBody>
      </p:sp>
      <p:sp>
        <p:nvSpPr>
          <p:cNvPr id="3" name="Content Placeholder 2">
            <a:extLst>
              <a:ext uri="{FF2B5EF4-FFF2-40B4-BE49-F238E27FC236}">
                <a16:creationId xmlns:a16="http://schemas.microsoft.com/office/drawing/2014/main" id="{17935BAE-823A-4975-B4D8-762ABD35743C}"/>
              </a:ext>
            </a:extLst>
          </p:cNvPr>
          <p:cNvSpPr>
            <a:spLocks noGrp="1"/>
          </p:cNvSpPr>
          <p:nvPr>
            <p:ph idx="1"/>
          </p:nvPr>
        </p:nvSpPr>
        <p:spPr>
          <a:xfrm>
            <a:off x="838200" y="1271847"/>
            <a:ext cx="10515600" cy="4905116"/>
          </a:xfrm>
        </p:spPr>
        <p:txBody>
          <a:bodyPr/>
          <a:lstStyle/>
          <a:p>
            <a:r>
              <a:rPr lang="en-US" dirty="0"/>
              <a:t>Would you have expected more deference to the US government’s acts?</a:t>
            </a:r>
          </a:p>
          <a:p>
            <a:r>
              <a:rPr lang="en-US" dirty="0"/>
              <a:t>Did the judge deal appropriately with this issue from the perspective of UK financial markets?</a:t>
            </a:r>
          </a:p>
          <a:p>
            <a:r>
              <a:rPr lang="en-US" dirty="0"/>
              <a:t>Should the US government have considered implications for other nations and international financial activity in making the order? </a:t>
            </a:r>
          </a:p>
          <a:p>
            <a:r>
              <a:rPr lang="en-US" dirty="0"/>
              <a:t>Was the judgment good or bad for Bankers’ Trust? </a:t>
            </a:r>
          </a:p>
          <a:p>
            <a:endParaRPr lang="en-US" dirty="0"/>
          </a:p>
        </p:txBody>
      </p:sp>
      <p:pic>
        <p:nvPicPr>
          <p:cNvPr id="4" name="Audio 3">
            <a:hlinkClick r:id="" action="ppaction://media"/>
            <a:extLst>
              <a:ext uri="{FF2B5EF4-FFF2-40B4-BE49-F238E27FC236}">
                <a16:creationId xmlns:a16="http://schemas.microsoft.com/office/drawing/2014/main" id="{044B44D3-7C44-4725-9246-8D2913D8EC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4519521"/>
      </p:ext>
    </p:extLst>
  </p:cSld>
  <p:clrMapOvr>
    <a:masterClrMapping/>
  </p:clrMapOvr>
  <mc:AlternateContent xmlns:mc="http://schemas.openxmlformats.org/markup-compatibility/2006">
    <mc:Choice xmlns:p14="http://schemas.microsoft.com/office/powerpoint/2010/main" Requires="p14">
      <p:transition spd="slow" p14:dur="2000" advTm="190363"/>
    </mc:Choice>
    <mc:Fallback>
      <p:transition spd="slow" advTm="19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7175-EC3F-4282-8CD9-6DB93A275A23}"/>
              </a:ext>
            </a:extLst>
          </p:cNvPr>
          <p:cNvSpPr>
            <a:spLocks noGrp="1"/>
          </p:cNvSpPr>
          <p:nvPr>
            <p:ph type="title"/>
          </p:nvPr>
        </p:nvSpPr>
        <p:spPr/>
        <p:txBody>
          <a:bodyPr/>
          <a:lstStyle/>
          <a:p>
            <a:r>
              <a:rPr lang="en-US" dirty="0"/>
              <a:t>Eurodollars and the Eurodollar market</a:t>
            </a:r>
          </a:p>
        </p:txBody>
      </p:sp>
      <p:sp>
        <p:nvSpPr>
          <p:cNvPr id="3" name="Content Placeholder 2">
            <a:extLst>
              <a:ext uri="{FF2B5EF4-FFF2-40B4-BE49-F238E27FC236}">
                <a16:creationId xmlns:a16="http://schemas.microsoft.com/office/drawing/2014/main" id="{B88BFCF6-A03D-4BD3-A7ED-DA00B9AFD33C}"/>
              </a:ext>
            </a:extLst>
          </p:cNvPr>
          <p:cNvSpPr>
            <a:spLocks noGrp="1"/>
          </p:cNvSpPr>
          <p:nvPr>
            <p:ph idx="1"/>
          </p:nvPr>
        </p:nvSpPr>
        <p:spPr>
          <a:xfrm>
            <a:off x="838200" y="1271847"/>
            <a:ext cx="10515600" cy="4905116"/>
          </a:xfrm>
        </p:spPr>
        <p:txBody>
          <a:bodyPr>
            <a:normAutofit fontScale="92500" lnSpcReduction="20000"/>
          </a:bodyPr>
          <a:lstStyle/>
          <a:p>
            <a:r>
              <a:rPr lang="en-US" dirty="0"/>
              <a:t>Eurodollars are offshore deposits of US dollars (short term obligations to pay US dollars)</a:t>
            </a:r>
          </a:p>
          <a:p>
            <a:r>
              <a:rPr lang="en-US" dirty="0"/>
              <a:t>They are obligations of banking offices outside the US, and they are not subject to US reserve requirements or interest rate ceilings (regulatory arbitrage)</a:t>
            </a:r>
          </a:p>
          <a:p>
            <a:r>
              <a:rPr lang="en-US" dirty="0"/>
              <a:t>The interest rate on these deposits was Libor (the London Interbank Offered Rate) the rate at which banks in the interbank market in London would lend to each other (“At what rate could you borrow funds were you to do so by asking for and then accepting inter-bank offers in a reasonable market size just prior to 11 am?”)</a:t>
            </a:r>
          </a:p>
          <a:p>
            <a:r>
              <a:rPr lang="en-US" dirty="0"/>
              <a:t>Originally an artisanal rate, Libor became standardized, organized by the British Bankers’ Association and published.</a:t>
            </a:r>
          </a:p>
          <a:p>
            <a:r>
              <a:rPr lang="en-US" dirty="0"/>
              <a:t>Libor problems (financial crisis interbank market broke down; misrepresentations) and fixes (governance changes, </a:t>
            </a:r>
            <a:r>
              <a:rPr lang="en-US" dirty="0" err="1"/>
              <a:t>IceLibor</a:t>
            </a:r>
            <a:r>
              <a:rPr lang="en-US" dirty="0"/>
              <a:t>, an end to Libor in favor of rates based on actual transactions: SOFR and Sonia)</a:t>
            </a:r>
          </a:p>
        </p:txBody>
      </p:sp>
      <p:pic>
        <p:nvPicPr>
          <p:cNvPr id="4" name="Audio 3">
            <a:hlinkClick r:id="" action="ppaction://media"/>
            <a:extLst>
              <a:ext uri="{FF2B5EF4-FFF2-40B4-BE49-F238E27FC236}">
                <a16:creationId xmlns:a16="http://schemas.microsoft.com/office/drawing/2014/main" id="{4165A73C-419B-4A8F-8413-F27743220D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960684"/>
      </p:ext>
    </p:extLst>
  </p:cSld>
  <p:clrMapOvr>
    <a:masterClrMapping/>
  </p:clrMapOvr>
  <mc:AlternateContent xmlns:mc="http://schemas.openxmlformats.org/markup-compatibility/2006">
    <mc:Choice xmlns:p14="http://schemas.microsoft.com/office/powerpoint/2010/main" Requires="p14">
      <p:transition spd="slow" p14:dur="2000" advTm="386925"/>
    </mc:Choice>
    <mc:Fallback>
      <p:transition spd="slow" advTm="386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52C07-52F0-4B7F-AA74-C984B96D02D2}"/>
              </a:ext>
            </a:extLst>
          </p:cNvPr>
          <p:cNvSpPr>
            <a:spLocks noGrp="1"/>
          </p:cNvSpPr>
          <p:nvPr>
            <p:ph type="title"/>
          </p:nvPr>
        </p:nvSpPr>
        <p:spPr>
          <a:xfrm>
            <a:off x="838200" y="365125"/>
            <a:ext cx="10515600" cy="964911"/>
          </a:xfrm>
        </p:spPr>
        <p:txBody>
          <a:bodyPr/>
          <a:lstStyle/>
          <a:p>
            <a:r>
              <a:rPr lang="en-US" dirty="0"/>
              <a:t>LAFB v Bankers’ Trust  (</a:t>
            </a:r>
            <a:r>
              <a:rPr lang="en-US" dirty="0" err="1"/>
              <a:t>H.Ct</a:t>
            </a:r>
            <a:r>
              <a:rPr lang="en-US" dirty="0"/>
              <a:t>. 1989): sanctions</a:t>
            </a:r>
          </a:p>
        </p:txBody>
      </p:sp>
      <p:sp>
        <p:nvSpPr>
          <p:cNvPr id="3" name="Content Placeholder 2">
            <a:extLst>
              <a:ext uri="{FF2B5EF4-FFF2-40B4-BE49-F238E27FC236}">
                <a16:creationId xmlns:a16="http://schemas.microsoft.com/office/drawing/2014/main" id="{F9FBF563-1959-49D7-9343-2888C7E86821}"/>
              </a:ext>
            </a:extLst>
          </p:cNvPr>
          <p:cNvSpPr>
            <a:spLocks noGrp="1"/>
          </p:cNvSpPr>
          <p:nvPr>
            <p:ph idx="1"/>
          </p:nvPr>
        </p:nvSpPr>
        <p:spPr>
          <a:xfrm>
            <a:off x="838200" y="1330036"/>
            <a:ext cx="10515600" cy="4846927"/>
          </a:xfrm>
        </p:spPr>
        <p:txBody>
          <a:bodyPr>
            <a:normAutofit fontScale="92500" lnSpcReduction="20000"/>
          </a:bodyPr>
          <a:lstStyle/>
          <a:p>
            <a:r>
              <a:rPr lang="en-US" dirty="0"/>
              <a:t>The sanctions measures in this case had been preceded by other measures. The US had objected to nationalization of oil companies by Libya.</a:t>
            </a:r>
          </a:p>
          <a:p>
            <a:r>
              <a:rPr lang="en-US" dirty="0"/>
              <a:t>In 1979 the US designated Libya as a state sponsor of terrorism.</a:t>
            </a:r>
          </a:p>
          <a:p>
            <a:r>
              <a:rPr lang="en-US" dirty="0"/>
              <a:t>After the Gulf of Sidra incident in 1981 (2 jets fired on US aircraft involved in routine naval exercises over international waters claimed by Libya) the US started implementing sanctions.</a:t>
            </a:r>
          </a:p>
          <a:p>
            <a:r>
              <a:rPr lang="en-US" dirty="0"/>
              <a:t>Sanctions measures are issued under the International Emergency Economic Powers Act (IEEPA), 50 U.S.C. § 1701, on a declaration of a national emergency in response to an unusual and extraordinary threat to the US.</a:t>
            </a:r>
          </a:p>
          <a:p>
            <a:r>
              <a:rPr lang="en-US" dirty="0"/>
              <a:t>The Executive Order at issue in the case applied to foreign branches of US banks (i.e. Bankers’ Trust).</a:t>
            </a:r>
          </a:p>
          <a:p>
            <a:r>
              <a:rPr lang="en-US" dirty="0"/>
              <a:t>Sanctions as a tool of foreign policy.</a:t>
            </a:r>
          </a:p>
        </p:txBody>
      </p:sp>
      <p:pic>
        <p:nvPicPr>
          <p:cNvPr id="4" name="Audio 3">
            <a:hlinkClick r:id="" action="ppaction://media"/>
            <a:extLst>
              <a:ext uri="{FF2B5EF4-FFF2-40B4-BE49-F238E27FC236}">
                <a16:creationId xmlns:a16="http://schemas.microsoft.com/office/drawing/2014/main" id="{7B7EE2F1-1933-4B41-9924-827AC54E16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21565472"/>
      </p:ext>
    </p:extLst>
  </p:cSld>
  <p:clrMapOvr>
    <a:masterClrMapping/>
  </p:clrMapOvr>
  <mc:AlternateContent xmlns:mc="http://schemas.openxmlformats.org/markup-compatibility/2006">
    <mc:Choice xmlns:p14="http://schemas.microsoft.com/office/powerpoint/2010/main" Requires="p14">
      <p:transition spd="slow" p14:dur="2000" advTm="238192"/>
    </mc:Choice>
    <mc:Fallback>
      <p:transition spd="slow" advTm="23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6B88-7AA5-4821-8FFD-75FBB5D7C59B}"/>
              </a:ext>
            </a:extLst>
          </p:cNvPr>
          <p:cNvSpPr>
            <a:spLocks noGrp="1"/>
          </p:cNvSpPr>
          <p:nvPr>
            <p:ph type="title"/>
          </p:nvPr>
        </p:nvSpPr>
        <p:spPr>
          <a:xfrm>
            <a:off x="838200" y="365126"/>
            <a:ext cx="10515600" cy="690590"/>
          </a:xfrm>
        </p:spPr>
        <p:txBody>
          <a:bodyPr>
            <a:normAutofit fontScale="90000"/>
          </a:bodyPr>
          <a:lstStyle/>
          <a:p>
            <a:r>
              <a:rPr lang="en-US" dirty="0"/>
              <a:t>LAFB v Bankers’ Trust: the accounts </a:t>
            </a:r>
          </a:p>
        </p:txBody>
      </p:sp>
      <p:sp>
        <p:nvSpPr>
          <p:cNvPr id="3" name="Content Placeholder 2">
            <a:extLst>
              <a:ext uri="{FF2B5EF4-FFF2-40B4-BE49-F238E27FC236}">
                <a16:creationId xmlns:a16="http://schemas.microsoft.com/office/drawing/2014/main" id="{0D668DE9-92D1-48AC-AD7F-DD3C343991A6}"/>
              </a:ext>
            </a:extLst>
          </p:cNvPr>
          <p:cNvSpPr>
            <a:spLocks noGrp="1"/>
          </p:cNvSpPr>
          <p:nvPr>
            <p:ph idx="1"/>
          </p:nvPr>
        </p:nvSpPr>
        <p:spPr>
          <a:xfrm>
            <a:off x="763385" y="997527"/>
            <a:ext cx="10515600" cy="5121247"/>
          </a:xfrm>
        </p:spPr>
        <p:txBody>
          <a:bodyPr>
            <a:normAutofit lnSpcReduction="10000"/>
          </a:bodyPr>
          <a:lstStyle/>
          <a:p>
            <a:r>
              <a:rPr lang="en-US" dirty="0"/>
              <a:t>LAFB and Bankers’ Trust established a complex banking relationship designed (from LAFB’s perspective) to ensure that no balance was kept in New York (p. 54). </a:t>
            </a:r>
            <a:r>
              <a:rPr lang="en-US" dirty="0" err="1"/>
              <a:t>Staughton</a:t>
            </a:r>
            <a:r>
              <a:rPr lang="en-US" dirty="0"/>
              <a:t> states initially this was probably just because deposits in London would benefit from a higher interest rate. No specification of governing/proper law.</a:t>
            </a:r>
          </a:p>
          <a:p>
            <a:r>
              <a:rPr lang="en-US" dirty="0"/>
              <a:t>The account had 2 components in New York and in London, and money was moved between the 2 accounts. The case  shows that Bankers’ Trust was concerned to ensure that the account relationship was profitable for the bank, and that at times moneys were not moved to London as promptly as they should have been. </a:t>
            </a:r>
          </a:p>
          <a:p>
            <a:r>
              <a:rPr lang="en-US" dirty="0"/>
              <a:t>Wells Fargo Asia case: Philippines exchange controls did not excuse payment by Citibank in New York on the basis there was no contractual provision prohibiting collection in New York. </a:t>
            </a:r>
          </a:p>
        </p:txBody>
      </p:sp>
      <p:pic>
        <p:nvPicPr>
          <p:cNvPr id="4" name="Audio 3">
            <a:hlinkClick r:id="" action="ppaction://media"/>
            <a:extLst>
              <a:ext uri="{FF2B5EF4-FFF2-40B4-BE49-F238E27FC236}">
                <a16:creationId xmlns:a16="http://schemas.microsoft.com/office/drawing/2014/main" id="{DFC264FA-96F1-4D80-BBE0-1DA196289F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8393036"/>
      </p:ext>
    </p:extLst>
  </p:cSld>
  <p:clrMapOvr>
    <a:masterClrMapping/>
  </p:clrMapOvr>
  <mc:AlternateContent xmlns:mc="http://schemas.openxmlformats.org/markup-compatibility/2006">
    <mc:Choice xmlns:p14="http://schemas.microsoft.com/office/powerpoint/2010/main" Requires="p14">
      <p:transition spd="slow" p14:dur="2000" advTm="295762"/>
    </mc:Choice>
    <mc:Fallback>
      <p:transition spd="slow" advTm="295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A5D3-2111-4E34-BC77-4FA0C6E01781}"/>
              </a:ext>
            </a:extLst>
          </p:cNvPr>
          <p:cNvSpPr>
            <a:spLocks noGrp="1"/>
          </p:cNvSpPr>
          <p:nvPr>
            <p:ph type="title"/>
          </p:nvPr>
        </p:nvSpPr>
        <p:spPr>
          <a:xfrm>
            <a:off x="838200" y="365126"/>
            <a:ext cx="10515600" cy="948286"/>
          </a:xfrm>
        </p:spPr>
        <p:txBody>
          <a:bodyPr/>
          <a:lstStyle/>
          <a:p>
            <a:r>
              <a:rPr lang="en-US" dirty="0"/>
              <a:t>LAFB v Bankers’ Trust : the question</a:t>
            </a:r>
          </a:p>
        </p:txBody>
      </p:sp>
      <p:sp>
        <p:nvSpPr>
          <p:cNvPr id="3" name="Content Placeholder 2">
            <a:extLst>
              <a:ext uri="{FF2B5EF4-FFF2-40B4-BE49-F238E27FC236}">
                <a16:creationId xmlns:a16="http://schemas.microsoft.com/office/drawing/2014/main" id="{6610A001-61E5-4781-9438-9DD5D1B77EC3}"/>
              </a:ext>
            </a:extLst>
          </p:cNvPr>
          <p:cNvSpPr>
            <a:spLocks noGrp="1"/>
          </p:cNvSpPr>
          <p:nvPr>
            <p:ph idx="1"/>
          </p:nvPr>
        </p:nvSpPr>
        <p:spPr>
          <a:xfrm>
            <a:off x="838200" y="1221971"/>
            <a:ext cx="10515600" cy="4954992"/>
          </a:xfrm>
        </p:spPr>
        <p:txBody>
          <a:bodyPr/>
          <a:lstStyle/>
          <a:p>
            <a:r>
              <a:rPr lang="en-US" dirty="0"/>
              <a:t>Does the US Executive Order, which is binding on Bankers’ Trust, as a US-regulated bank, excuse the bank withholding money from LAFB under English law? </a:t>
            </a:r>
          </a:p>
          <a:p>
            <a:r>
              <a:rPr lang="en-US" dirty="0"/>
              <a:t>There were no English domestic law rules that would excuse non-payment to LAFB (the UK had not implemented sanctions against Libya).</a:t>
            </a:r>
          </a:p>
          <a:p>
            <a:r>
              <a:rPr lang="en-US" dirty="0"/>
              <a:t>The court says performance is excused if:</a:t>
            </a:r>
          </a:p>
          <a:p>
            <a:r>
              <a:rPr lang="en-US" dirty="0"/>
              <a:t>1. it is illegal by the proper law of the contract, or </a:t>
            </a:r>
          </a:p>
          <a:p>
            <a:r>
              <a:rPr lang="en-US" dirty="0"/>
              <a:t>2. it </a:t>
            </a:r>
            <a:r>
              <a:rPr lang="en-US" b="1" dirty="0"/>
              <a:t>necessarily</a:t>
            </a:r>
            <a:r>
              <a:rPr lang="en-US" dirty="0"/>
              <a:t> involves the doing of an act which is unlawful by the law of the </a:t>
            </a:r>
            <a:r>
              <a:rPr lang="en-US" b="1" dirty="0"/>
              <a:t>place where the act has to be done</a:t>
            </a:r>
          </a:p>
        </p:txBody>
      </p:sp>
      <p:pic>
        <p:nvPicPr>
          <p:cNvPr id="4" name="Audio 3">
            <a:hlinkClick r:id="" action="ppaction://media"/>
            <a:extLst>
              <a:ext uri="{FF2B5EF4-FFF2-40B4-BE49-F238E27FC236}">
                <a16:creationId xmlns:a16="http://schemas.microsoft.com/office/drawing/2014/main" id="{8A702377-3FF0-484B-9FE0-56383BC916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4240654"/>
      </p:ext>
    </p:extLst>
  </p:cSld>
  <p:clrMapOvr>
    <a:masterClrMapping/>
  </p:clrMapOvr>
  <mc:AlternateContent xmlns:mc="http://schemas.openxmlformats.org/markup-compatibility/2006">
    <mc:Choice xmlns:p14="http://schemas.microsoft.com/office/powerpoint/2010/main" Requires="p14">
      <p:transition spd="slow" p14:dur="2000" advTm="151391"/>
    </mc:Choice>
    <mc:Fallback>
      <p:transition spd="slow" advTm="15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E85E-7ECD-485B-A521-E7E2F1E25051}"/>
              </a:ext>
            </a:extLst>
          </p:cNvPr>
          <p:cNvSpPr>
            <a:spLocks noGrp="1"/>
          </p:cNvSpPr>
          <p:nvPr>
            <p:ph type="title"/>
          </p:nvPr>
        </p:nvSpPr>
        <p:spPr/>
        <p:txBody>
          <a:bodyPr/>
          <a:lstStyle/>
          <a:p>
            <a:r>
              <a:rPr lang="en-US" dirty="0"/>
              <a:t>LAFB v Bankers’ Trust: proper law </a:t>
            </a:r>
          </a:p>
        </p:txBody>
      </p:sp>
      <p:sp>
        <p:nvSpPr>
          <p:cNvPr id="3" name="Content Placeholder 2">
            <a:extLst>
              <a:ext uri="{FF2B5EF4-FFF2-40B4-BE49-F238E27FC236}">
                <a16:creationId xmlns:a16="http://schemas.microsoft.com/office/drawing/2014/main" id="{BA46C247-3A4C-4600-9EEA-641A17625328}"/>
              </a:ext>
            </a:extLst>
          </p:cNvPr>
          <p:cNvSpPr>
            <a:spLocks noGrp="1"/>
          </p:cNvSpPr>
          <p:nvPr>
            <p:ph idx="1"/>
          </p:nvPr>
        </p:nvSpPr>
        <p:spPr>
          <a:xfrm>
            <a:off x="838200" y="1690688"/>
            <a:ext cx="10515600" cy="4486275"/>
          </a:xfrm>
        </p:spPr>
        <p:txBody>
          <a:bodyPr/>
          <a:lstStyle/>
          <a:p>
            <a:r>
              <a:rPr lang="en-US" dirty="0"/>
              <a:t>The proper/governing law is the law of the place where the account is kept.</a:t>
            </a:r>
          </a:p>
          <a:p>
            <a:r>
              <a:rPr lang="en-US" dirty="0" err="1"/>
              <a:t>Staughton</a:t>
            </a:r>
            <a:r>
              <a:rPr lang="en-US" dirty="0"/>
              <a:t> says he finds the idea of 2 separate contracts artificial.</a:t>
            </a:r>
          </a:p>
          <a:p>
            <a:r>
              <a:rPr lang="en-US" dirty="0"/>
              <a:t>There is 1 contract with a split proper law (how is this less artificial?)</a:t>
            </a:r>
          </a:p>
          <a:p>
            <a:r>
              <a:rPr lang="en-US" dirty="0"/>
              <a:t>The proper law is not an excuse for Bankers’ Trust to refuse payment as demand was made of the UK branch, and that part of the contract was governed by English law</a:t>
            </a:r>
          </a:p>
          <a:p>
            <a:endParaRPr lang="en-US" dirty="0"/>
          </a:p>
        </p:txBody>
      </p:sp>
      <p:pic>
        <p:nvPicPr>
          <p:cNvPr id="4" name="Audio 3">
            <a:hlinkClick r:id="" action="ppaction://media"/>
            <a:extLst>
              <a:ext uri="{FF2B5EF4-FFF2-40B4-BE49-F238E27FC236}">
                <a16:creationId xmlns:a16="http://schemas.microsoft.com/office/drawing/2014/main" id="{C0C14AF9-E399-4E7D-8318-E5B86783AB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0851665"/>
      </p:ext>
    </p:extLst>
  </p:cSld>
  <p:clrMapOvr>
    <a:masterClrMapping/>
  </p:clrMapOvr>
  <mc:AlternateContent xmlns:mc="http://schemas.openxmlformats.org/markup-compatibility/2006">
    <mc:Choice xmlns:p14="http://schemas.microsoft.com/office/powerpoint/2010/main" Requires="p14">
      <p:transition spd="slow" p14:dur="2000" advTm="147371"/>
    </mc:Choice>
    <mc:Fallback>
      <p:transition spd="slow" advTm="147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C800-3ED6-4BAC-B28D-4454F1A0A9ED}"/>
              </a:ext>
            </a:extLst>
          </p:cNvPr>
          <p:cNvSpPr>
            <a:spLocks noGrp="1"/>
          </p:cNvSpPr>
          <p:nvPr>
            <p:ph type="title"/>
          </p:nvPr>
        </p:nvSpPr>
        <p:spPr>
          <a:xfrm>
            <a:off x="838200" y="365125"/>
            <a:ext cx="10515600" cy="707217"/>
          </a:xfrm>
        </p:spPr>
        <p:txBody>
          <a:bodyPr/>
          <a:lstStyle/>
          <a:p>
            <a:r>
              <a:rPr lang="en-US" dirty="0"/>
              <a:t>LAFB v Bankers’ Trust: performance </a:t>
            </a:r>
          </a:p>
        </p:txBody>
      </p:sp>
      <p:sp>
        <p:nvSpPr>
          <p:cNvPr id="3" name="Content Placeholder 2">
            <a:extLst>
              <a:ext uri="{FF2B5EF4-FFF2-40B4-BE49-F238E27FC236}">
                <a16:creationId xmlns:a16="http://schemas.microsoft.com/office/drawing/2014/main" id="{50E692AE-7D69-4742-8A4D-2D1D93B2F743}"/>
              </a:ext>
            </a:extLst>
          </p:cNvPr>
          <p:cNvSpPr>
            <a:spLocks noGrp="1"/>
          </p:cNvSpPr>
          <p:nvPr>
            <p:ph idx="1"/>
          </p:nvPr>
        </p:nvSpPr>
        <p:spPr>
          <a:xfrm>
            <a:off x="838200" y="1072342"/>
            <a:ext cx="10515600" cy="4630796"/>
          </a:xfrm>
        </p:spPr>
        <p:txBody>
          <a:bodyPr>
            <a:normAutofit lnSpcReduction="10000"/>
          </a:bodyPr>
          <a:lstStyle/>
          <a:p>
            <a:r>
              <a:rPr lang="en-US" dirty="0"/>
              <a:t>Bankers’ Trust argues that the contract requires that payments be made through the NY account.</a:t>
            </a:r>
          </a:p>
          <a:p>
            <a:r>
              <a:rPr lang="en-US" dirty="0"/>
              <a:t>The court states the managed account feature was terminated after the freeze and distinguished between performance and equipping or preparing for performance.</a:t>
            </a:r>
          </a:p>
          <a:p>
            <a:r>
              <a:rPr lang="en-US" dirty="0" err="1"/>
              <a:t>Staughton</a:t>
            </a:r>
            <a:r>
              <a:rPr lang="en-US" dirty="0"/>
              <a:t> says a bank customer has the right to demand cash or an account transfer, and finds that there are many ways of making payments without going through NY, and that the parties had used other means in the past. </a:t>
            </a:r>
          </a:p>
          <a:p>
            <a:r>
              <a:rPr lang="en-US" dirty="0"/>
              <a:t>He finds that the bank could pay LAFB in cash ($131m) or through an intra-branch transfer or through a correspondent transfer.</a:t>
            </a:r>
          </a:p>
        </p:txBody>
      </p:sp>
      <p:pic>
        <p:nvPicPr>
          <p:cNvPr id="4" name="Audio 3">
            <a:hlinkClick r:id="" action="ppaction://media"/>
            <a:extLst>
              <a:ext uri="{FF2B5EF4-FFF2-40B4-BE49-F238E27FC236}">
                <a16:creationId xmlns:a16="http://schemas.microsoft.com/office/drawing/2014/main" id="{410B5BF1-C834-487D-AFB2-9140497B45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1040495"/>
      </p:ext>
    </p:extLst>
  </p:cSld>
  <p:clrMapOvr>
    <a:masterClrMapping/>
  </p:clrMapOvr>
  <mc:AlternateContent xmlns:mc="http://schemas.openxmlformats.org/markup-compatibility/2006">
    <mc:Choice xmlns:p14="http://schemas.microsoft.com/office/powerpoint/2010/main" Requires="p14">
      <p:transition spd="slow" p14:dur="2000" advTm="98318"/>
    </mc:Choice>
    <mc:Fallback>
      <p:transition spd="slow" advTm="9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0724-AB76-430B-AB4C-D859FDF66F2B}"/>
              </a:ext>
            </a:extLst>
          </p:cNvPr>
          <p:cNvSpPr>
            <a:spLocks noGrp="1"/>
          </p:cNvSpPr>
          <p:nvPr>
            <p:ph type="title"/>
          </p:nvPr>
        </p:nvSpPr>
        <p:spPr>
          <a:xfrm>
            <a:off x="838200" y="365125"/>
            <a:ext cx="10515600" cy="1006475"/>
          </a:xfrm>
        </p:spPr>
        <p:txBody>
          <a:bodyPr/>
          <a:lstStyle/>
          <a:p>
            <a:r>
              <a:rPr lang="en-US" dirty="0"/>
              <a:t>LAFB v Bankers’ Trust: implied term</a:t>
            </a:r>
          </a:p>
        </p:txBody>
      </p:sp>
      <p:sp>
        <p:nvSpPr>
          <p:cNvPr id="3" name="Content Placeholder 2">
            <a:extLst>
              <a:ext uri="{FF2B5EF4-FFF2-40B4-BE49-F238E27FC236}">
                <a16:creationId xmlns:a16="http://schemas.microsoft.com/office/drawing/2014/main" id="{879110E3-0A50-444F-8D73-EF140906BE22}"/>
              </a:ext>
            </a:extLst>
          </p:cNvPr>
          <p:cNvSpPr>
            <a:spLocks noGrp="1"/>
          </p:cNvSpPr>
          <p:nvPr>
            <p:ph idx="1"/>
          </p:nvPr>
        </p:nvSpPr>
        <p:spPr>
          <a:xfrm>
            <a:off x="838200" y="1197033"/>
            <a:ext cx="10515600" cy="4979930"/>
          </a:xfrm>
        </p:spPr>
        <p:txBody>
          <a:bodyPr>
            <a:normAutofit fontScale="92500" lnSpcReduction="20000"/>
          </a:bodyPr>
          <a:lstStyle/>
          <a:p>
            <a:r>
              <a:rPr lang="en-US" dirty="0"/>
              <a:t>Bankers’ Trust argued there was an implied term of the contract that payments would be made through NY based on established usage. They provided expert evidence from Marcia </a:t>
            </a:r>
            <a:r>
              <a:rPr lang="en-US" dirty="0" err="1"/>
              <a:t>Stigum</a:t>
            </a:r>
            <a:r>
              <a:rPr lang="en-US" dirty="0"/>
              <a:t>. </a:t>
            </a:r>
            <a:r>
              <a:rPr lang="en-US" dirty="0" err="1"/>
              <a:t>Staughton</a:t>
            </a:r>
            <a:r>
              <a:rPr lang="en-US" dirty="0"/>
              <a:t> said her statement that dollars lent in wholesale transactions never left the US was meaningless to a lawyer though it might make sense for an economist. He also emphasized she was an economist and not a banker and preferred the evidence of </a:t>
            </a:r>
            <a:r>
              <a:rPr lang="en-US" dirty="0" err="1"/>
              <a:t>Mr</a:t>
            </a:r>
            <a:r>
              <a:rPr lang="en-US" dirty="0"/>
              <a:t> Osbourne, who had been an assistant general manager of Barclays Bank who he said was an impressive witness which was inconsistent with the usage alleged. He also ignores evidence from Roy Goode and FA Mann (“such a great authority on money in English law” (p. 74)). Thus he prefers evidence from a banker over that of academic experts.</a:t>
            </a:r>
          </a:p>
          <a:p>
            <a:r>
              <a:rPr lang="en-US" dirty="0"/>
              <a:t>I find it striking that the payments </a:t>
            </a:r>
            <a:r>
              <a:rPr lang="en-US" dirty="0" err="1"/>
              <a:t>Staughton</a:t>
            </a:r>
            <a:r>
              <a:rPr lang="en-US" dirty="0"/>
              <a:t> points to in the sample as an indication there was not such an implied term (9 of 497 transactions) “may very well have been for relatively small amounts.”(p 72).</a:t>
            </a:r>
          </a:p>
        </p:txBody>
      </p:sp>
      <p:pic>
        <p:nvPicPr>
          <p:cNvPr id="4" name="Audio 3">
            <a:hlinkClick r:id="" action="ppaction://media"/>
            <a:extLst>
              <a:ext uri="{FF2B5EF4-FFF2-40B4-BE49-F238E27FC236}">
                <a16:creationId xmlns:a16="http://schemas.microsoft.com/office/drawing/2014/main" id="{93BE6891-1A44-4EE6-8B83-B6067352E6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9316480"/>
      </p:ext>
    </p:extLst>
  </p:cSld>
  <p:clrMapOvr>
    <a:masterClrMapping/>
  </p:clrMapOvr>
  <mc:AlternateContent xmlns:mc="http://schemas.openxmlformats.org/markup-compatibility/2006">
    <mc:Choice xmlns:p14="http://schemas.microsoft.com/office/powerpoint/2010/main" Requires="p14">
      <p:transition spd="slow" p14:dur="2000" advTm="280029"/>
    </mc:Choice>
    <mc:Fallback>
      <p:transition spd="slow" advTm="28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CC839-F49C-4A41-B4CC-20E55C5406BA}"/>
              </a:ext>
            </a:extLst>
          </p:cNvPr>
          <p:cNvSpPr>
            <a:spLocks noGrp="1"/>
          </p:cNvSpPr>
          <p:nvPr>
            <p:ph type="title"/>
          </p:nvPr>
        </p:nvSpPr>
        <p:spPr>
          <a:xfrm>
            <a:off x="838200" y="365126"/>
            <a:ext cx="10515600" cy="1023100"/>
          </a:xfrm>
        </p:spPr>
        <p:txBody>
          <a:bodyPr/>
          <a:lstStyle/>
          <a:p>
            <a:r>
              <a:rPr lang="en-US" dirty="0"/>
              <a:t>LAFB v Bakers’ Trust: aftermath</a:t>
            </a:r>
          </a:p>
        </p:txBody>
      </p:sp>
      <p:sp>
        <p:nvSpPr>
          <p:cNvPr id="3" name="Content Placeholder 2">
            <a:extLst>
              <a:ext uri="{FF2B5EF4-FFF2-40B4-BE49-F238E27FC236}">
                <a16:creationId xmlns:a16="http://schemas.microsoft.com/office/drawing/2014/main" id="{1B9F84F2-65E5-47FA-AF24-225BF80C5022}"/>
              </a:ext>
            </a:extLst>
          </p:cNvPr>
          <p:cNvSpPr>
            <a:spLocks noGrp="1"/>
          </p:cNvSpPr>
          <p:nvPr>
            <p:ph idx="1"/>
          </p:nvPr>
        </p:nvSpPr>
        <p:spPr>
          <a:xfrm>
            <a:off x="838200" y="1388226"/>
            <a:ext cx="10515600" cy="4788737"/>
          </a:xfrm>
        </p:spPr>
        <p:txBody>
          <a:bodyPr>
            <a:normAutofit fontScale="85000" lnSpcReduction="10000"/>
          </a:bodyPr>
          <a:lstStyle/>
          <a:p>
            <a:r>
              <a:rPr lang="en-US" dirty="0"/>
              <a:t>The US Treasury allowed the bank to make the payment, and the payment was made through CHIPS.  Interest on the judgment was at the rate of 15% (sterling rate) whereas dollar rates at the time were 7% , so an outstanding judgment was expensive for the bank. </a:t>
            </a:r>
          </a:p>
          <a:p>
            <a:r>
              <a:rPr lang="en-US" dirty="0"/>
              <a:t>Ronald Reagan to Congress (Jan 12, 1988): “The major licensing action occurring during the past 6 months under the Regulations involved blocked assets of the Libyan Arab Foreign Bank, held by the London branch of Bankers Trust Company. The Libyan bank had sued in London for release of the funds, and the Commercial Court issued a ruling in Libyan Arab Foreign Bank v. Bankers Trust, finding no basis under British law for withholding payment of funds held in London and New York under the British deposit contract. In October, after completion of interagency consultation, the Treasury Department licensed Bankers Trust to comply with the London judgment by authorizing the release of approximately $292 million to the Libyan bank, in addition to interest for pre-sanctions breach of contract damages. This licensing action affected only the funds involved in this particular lawsuit.”</a:t>
            </a:r>
          </a:p>
          <a:p>
            <a:endParaRPr lang="en-US" dirty="0"/>
          </a:p>
        </p:txBody>
      </p:sp>
      <p:pic>
        <p:nvPicPr>
          <p:cNvPr id="4" name="Audio 3">
            <a:hlinkClick r:id="" action="ppaction://media"/>
            <a:extLst>
              <a:ext uri="{FF2B5EF4-FFF2-40B4-BE49-F238E27FC236}">
                <a16:creationId xmlns:a16="http://schemas.microsoft.com/office/drawing/2014/main" id="{25640480-C784-4856-BA49-79E9C9A9F6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9431646"/>
      </p:ext>
    </p:extLst>
  </p:cSld>
  <p:clrMapOvr>
    <a:masterClrMapping/>
  </p:clrMapOvr>
  <mc:AlternateContent xmlns:mc="http://schemas.openxmlformats.org/markup-compatibility/2006">
    <mc:Choice xmlns:p14="http://schemas.microsoft.com/office/powerpoint/2010/main" Requires="p14">
      <p:transition spd="slow" p14:dur="2000" advTm="59302"/>
    </mc:Choice>
    <mc:Fallback>
      <p:transition spd="slow" advTm="5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1275</Words>
  <Application>Microsoft Office PowerPoint</Application>
  <PresentationFormat>Widescreen</PresentationFormat>
  <Paragraphs>46</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International Finance 2022</vt:lpstr>
      <vt:lpstr>Eurodollars and the Eurodollar market</vt:lpstr>
      <vt:lpstr>LAFB v Bankers’ Trust  (H.Ct. 1989): sanctions</vt:lpstr>
      <vt:lpstr>LAFB v Bankers’ Trust: the accounts </vt:lpstr>
      <vt:lpstr>LAFB v Bankers’ Trust : the question</vt:lpstr>
      <vt:lpstr>LAFB v Bankers’ Trust: proper law </vt:lpstr>
      <vt:lpstr>LAFB v Bankers’ Trust: performance </vt:lpstr>
      <vt:lpstr>LAFB v Bankers’ Trust: implied term</vt:lpstr>
      <vt:lpstr>LAFB v Bakers’ Trust: aftermath</vt:lpstr>
      <vt:lpstr>Final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20</cp:revision>
  <dcterms:created xsi:type="dcterms:W3CDTF">2020-07-08T16:23:45Z</dcterms:created>
  <dcterms:modified xsi:type="dcterms:W3CDTF">2022-02-28T20:59:54Z</dcterms:modified>
</cp:coreProperties>
</file>