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2/22/2022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2/22/2022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2/22/2022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2/22/2022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2/22/2022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2/22/2022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2/22/2022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2/22/2022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2/22/2022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2/22/2022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2/22/2022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2/22/2022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International Finance </a:t>
            </a:r>
            <a:r>
              <a:rPr lang="en-US"/>
              <a:t>Spring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Collective Action Clauses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E1C71C92-7EE3-44F9-B735-DD3AD87F64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41958"/>
    </mc:Choice>
    <mc:Fallback>
      <p:transition spd="slow" advTm="41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F9BB4-C1C7-486E-ADE6-C30A3277660F}"/>
              </a:ext>
            </a:extLst>
          </p:cNvPr>
          <p:cNvSpPr>
            <a:spLocks noGrp="1"/>
          </p:cNvSpPr>
          <p:nvPr>
            <p:ph type="title"/>
          </p:nvPr>
        </p:nvSpPr>
        <p:spPr>
          <a:xfrm>
            <a:off x="838200" y="365125"/>
            <a:ext cx="10515600" cy="865159"/>
          </a:xfrm>
        </p:spPr>
        <p:txBody>
          <a:bodyPr/>
          <a:lstStyle/>
          <a:p>
            <a:r>
              <a:rPr lang="en-US" dirty="0"/>
              <a:t>Defaults and bond issues</a:t>
            </a:r>
          </a:p>
        </p:txBody>
      </p:sp>
      <p:sp>
        <p:nvSpPr>
          <p:cNvPr id="3" name="Content Placeholder 2">
            <a:extLst>
              <a:ext uri="{FF2B5EF4-FFF2-40B4-BE49-F238E27FC236}">
                <a16:creationId xmlns:a16="http://schemas.microsoft.com/office/drawing/2014/main" id="{4A9942AE-9A40-4CAD-BE03-87CD2070F388}"/>
              </a:ext>
            </a:extLst>
          </p:cNvPr>
          <p:cNvSpPr>
            <a:spLocks noGrp="1"/>
          </p:cNvSpPr>
          <p:nvPr>
            <p:ph idx="1"/>
          </p:nvPr>
        </p:nvSpPr>
        <p:spPr>
          <a:xfrm>
            <a:off x="838200" y="1371600"/>
            <a:ext cx="10515600" cy="4805363"/>
          </a:xfrm>
        </p:spPr>
        <p:txBody>
          <a:bodyPr>
            <a:normAutofit fontScale="92500"/>
          </a:bodyPr>
          <a:lstStyle/>
          <a:p>
            <a:r>
              <a:rPr lang="en-US" dirty="0"/>
              <a:t>The terms of a bond (or a loan agreement) will include provisions relating to events of default, which include the non-payment of interest.</a:t>
            </a:r>
          </a:p>
          <a:p>
            <a:r>
              <a:rPr lang="en-US" dirty="0"/>
              <a:t>On the occurrence of an event of default the bonds will become due and payable (acceleration).</a:t>
            </a:r>
          </a:p>
          <a:p>
            <a:r>
              <a:rPr lang="en-US" dirty="0"/>
              <a:t>Bonds may have a trustee (as in Law Debenture v Ukraine, and see the G10 CACs) or a fiscal agent/paying agent/administrative agent . Where there is a trustee the trustee has powers to declare an event of default and to make decisions as to whether to sue the issuer (although a percentage of creditors (% of principal amount outstanding) may require/ask the trustee to sue). If there is no trustee individual bondholders may sue. </a:t>
            </a:r>
          </a:p>
          <a:p>
            <a:r>
              <a:rPr lang="en-US" dirty="0"/>
              <a:t>The existence of a trustee therefore can make life harder for would-be holdout creditors.</a:t>
            </a:r>
          </a:p>
        </p:txBody>
      </p:sp>
      <p:pic>
        <p:nvPicPr>
          <p:cNvPr id="4" name="Audio 3">
            <a:hlinkClick r:id="" action="ppaction://media"/>
            <a:extLst>
              <a:ext uri="{FF2B5EF4-FFF2-40B4-BE49-F238E27FC236}">
                <a16:creationId xmlns:a16="http://schemas.microsoft.com/office/drawing/2014/main" id="{85ACA208-0762-48CA-A2D0-90061EA6C1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51591619"/>
      </p:ext>
    </p:extLst>
  </p:cSld>
  <p:clrMapOvr>
    <a:masterClrMapping/>
  </p:clrMapOvr>
  <mc:AlternateContent xmlns:mc="http://schemas.openxmlformats.org/markup-compatibility/2006">
    <mc:Choice xmlns:p14="http://schemas.microsoft.com/office/powerpoint/2010/main" Requires="p14">
      <p:transition spd="slow" p14:dur="2000" advTm="231307"/>
    </mc:Choice>
    <mc:Fallback>
      <p:transition spd="slow" advTm="231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0ABA6-1E03-4972-8E8F-773A653F344D}"/>
              </a:ext>
            </a:extLst>
          </p:cNvPr>
          <p:cNvSpPr>
            <a:spLocks noGrp="1"/>
          </p:cNvSpPr>
          <p:nvPr>
            <p:ph type="title"/>
          </p:nvPr>
        </p:nvSpPr>
        <p:spPr/>
        <p:txBody>
          <a:bodyPr/>
          <a:lstStyle/>
          <a:p>
            <a:r>
              <a:rPr lang="en-US" dirty="0"/>
              <a:t>Creditor meetings </a:t>
            </a:r>
          </a:p>
        </p:txBody>
      </p:sp>
      <p:sp>
        <p:nvSpPr>
          <p:cNvPr id="3" name="Content Placeholder 2">
            <a:extLst>
              <a:ext uri="{FF2B5EF4-FFF2-40B4-BE49-F238E27FC236}">
                <a16:creationId xmlns:a16="http://schemas.microsoft.com/office/drawing/2014/main" id="{1046F880-367F-4C14-A778-FB65E28A2757}"/>
              </a:ext>
            </a:extLst>
          </p:cNvPr>
          <p:cNvSpPr>
            <a:spLocks noGrp="1"/>
          </p:cNvSpPr>
          <p:nvPr>
            <p:ph idx="1"/>
          </p:nvPr>
        </p:nvSpPr>
        <p:spPr>
          <a:xfrm>
            <a:off x="838200" y="1496291"/>
            <a:ext cx="10515600" cy="4680672"/>
          </a:xfrm>
        </p:spPr>
        <p:txBody>
          <a:bodyPr>
            <a:normAutofit fontScale="92500" lnSpcReduction="10000"/>
          </a:bodyPr>
          <a:lstStyle/>
          <a:p>
            <a:r>
              <a:rPr lang="en-US" dirty="0"/>
              <a:t>CACs provide for meetings of creditors if a specified percentage calls a meeting.</a:t>
            </a:r>
          </a:p>
          <a:p>
            <a:r>
              <a:rPr lang="en-US" dirty="0"/>
              <a:t>CACs specify provisions applying to meetings (time period within which meeting is to be called, contents of notice </a:t>
            </a:r>
            <a:r>
              <a:rPr lang="en-US" dirty="0" err="1"/>
              <a:t>etc</a:t>
            </a:r>
            <a:r>
              <a:rPr lang="en-US" dirty="0"/>
              <a:t>).</a:t>
            </a:r>
          </a:p>
          <a:p>
            <a:r>
              <a:rPr lang="en-US" dirty="0"/>
              <a:t>Meetings can elect a bondholder representative or committee to carry out negotiations. </a:t>
            </a:r>
          </a:p>
          <a:p>
            <a:r>
              <a:rPr lang="en-US" dirty="0"/>
              <a:t>CACs specify a percentage for the rescission of acceleration, together with a percentage for approval of changes to the terms of the bonds (ICMA 2014: 50% approval for minor changes, 75% approval for significant changes (“Reserved Matters”))</a:t>
            </a:r>
          </a:p>
          <a:p>
            <a:r>
              <a:rPr lang="en-US" dirty="0"/>
              <a:t>Creditors eligible to vote exclude the issuer and persons controlled by the issuer (debt securities held by these persons are not “outstanding”)</a:t>
            </a:r>
          </a:p>
        </p:txBody>
      </p:sp>
      <p:pic>
        <p:nvPicPr>
          <p:cNvPr id="4" name="Audio 3">
            <a:hlinkClick r:id="" action="ppaction://media"/>
            <a:extLst>
              <a:ext uri="{FF2B5EF4-FFF2-40B4-BE49-F238E27FC236}">
                <a16:creationId xmlns:a16="http://schemas.microsoft.com/office/drawing/2014/main" id="{AA2D0368-542F-48F9-BABA-98AF8AC4E7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87261732"/>
      </p:ext>
    </p:extLst>
  </p:cSld>
  <p:clrMapOvr>
    <a:masterClrMapping/>
  </p:clrMapOvr>
  <mc:AlternateContent xmlns:mc="http://schemas.openxmlformats.org/markup-compatibility/2006">
    <mc:Choice xmlns:p14="http://schemas.microsoft.com/office/powerpoint/2010/main" Requires="p14">
      <p:transition spd="slow" p14:dur="2000" advTm="196799"/>
    </mc:Choice>
    <mc:Fallback>
      <p:transition spd="slow" advTm="19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31617-89A2-4AEA-9717-A2357F532595}"/>
              </a:ext>
            </a:extLst>
          </p:cNvPr>
          <p:cNvSpPr>
            <a:spLocks noGrp="1"/>
          </p:cNvSpPr>
          <p:nvPr>
            <p:ph type="title"/>
          </p:nvPr>
        </p:nvSpPr>
        <p:spPr>
          <a:xfrm>
            <a:off x="838200" y="365126"/>
            <a:ext cx="10515600" cy="1014788"/>
          </a:xfrm>
        </p:spPr>
        <p:txBody>
          <a:bodyPr/>
          <a:lstStyle/>
          <a:p>
            <a:r>
              <a:rPr lang="en-US" dirty="0"/>
              <a:t>ICMA Reserved Matters</a:t>
            </a:r>
          </a:p>
        </p:txBody>
      </p:sp>
      <p:sp>
        <p:nvSpPr>
          <p:cNvPr id="3" name="Content Placeholder 2">
            <a:extLst>
              <a:ext uri="{FF2B5EF4-FFF2-40B4-BE49-F238E27FC236}">
                <a16:creationId xmlns:a16="http://schemas.microsoft.com/office/drawing/2014/main" id="{6817CFCC-0243-4E78-82A6-D0A94374B3A2}"/>
              </a:ext>
            </a:extLst>
          </p:cNvPr>
          <p:cNvSpPr>
            <a:spLocks noGrp="1"/>
          </p:cNvSpPr>
          <p:nvPr>
            <p:ph idx="1"/>
          </p:nvPr>
        </p:nvSpPr>
        <p:spPr>
          <a:xfrm>
            <a:off x="838200" y="1379914"/>
            <a:ext cx="10515600" cy="4797049"/>
          </a:xfrm>
        </p:spPr>
        <p:txBody>
          <a:bodyPr/>
          <a:lstStyle/>
          <a:p>
            <a:r>
              <a:rPr lang="en-US" dirty="0"/>
              <a:t>Changing dates for payments, reduction of principal amount,  change in interest rate</a:t>
            </a:r>
          </a:p>
          <a:p>
            <a:r>
              <a:rPr lang="en-US" dirty="0"/>
              <a:t>Change in currency or place of payment </a:t>
            </a:r>
          </a:p>
          <a:p>
            <a:r>
              <a:rPr lang="en-US" dirty="0"/>
              <a:t>Change in majority for approval of resolutions</a:t>
            </a:r>
          </a:p>
          <a:p>
            <a:r>
              <a:rPr lang="en-US" dirty="0"/>
              <a:t>Certain changes in definitions (e.g. debt securities, resolutions, outstanding)</a:t>
            </a:r>
          </a:p>
          <a:p>
            <a:r>
              <a:rPr lang="en-US" dirty="0"/>
              <a:t>Changes in provisions relating to events of default</a:t>
            </a:r>
          </a:p>
          <a:p>
            <a:r>
              <a:rPr lang="en-US" dirty="0"/>
              <a:t>Changes in governing law, jurisdiction, waiver of immunity</a:t>
            </a:r>
          </a:p>
        </p:txBody>
      </p:sp>
      <p:pic>
        <p:nvPicPr>
          <p:cNvPr id="4" name="Audio 3">
            <a:hlinkClick r:id="" action="ppaction://media"/>
            <a:extLst>
              <a:ext uri="{FF2B5EF4-FFF2-40B4-BE49-F238E27FC236}">
                <a16:creationId xmlns:a16="http://schemas.microsoft.com/office/drawing/2014/main" id="{7ACD8E2F-4D65-4230-9775-A4AE52A04F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19006306"/>
      </p:ext>
    </p:extLst>
  </p:cSld>
  <p:clrMapOvr>
    <a:masterClrMapping/>
  </p:clrMapOvr>
  <mc:AlternateContent xmlns:mc="http://schemas.openxmlformats.org/markup-compatibility/2006">
    <mc:Choice xmlns:p14="http://schemas.microsoft.com/office/powerpoint/2010/main" Requires="p14">
      <p:transition spd="slow" p14:dur="2000" advTm="55556"/>
    </mc:Choice>
    <mc:Fallback>
      <p:transition spd="slow" advTm="55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8E237-CCDC-45C5-9174-431635CE1CBC}"/>
              </a:ext>
            </a:extLst>
          </p:cNvPr>
          <p:cNvSpPr>
            <a:spLocks noGrp="1"/>
          </p:cNvSpPr>
          <p:nvPr>
            <p:ph type="title"/>
          </p:nvPr>
        </p:nvSpPr>
        <p:spPr>
          <a:xfrm>
            <a:off x="838200" y="365125"/>
            <a:ext cx="10515600" cy="798657"/>
          </a:xfrm>
        </p:spPr>
        <p:txBody>
          <a:bodyPr/>
          <a:lstStyle/>
          <a:p>
            <a:r>
              <a:rPr lang="en-US" dirty="0"/>
              <a:t>Restructuring multiple series of bonds/notes </a:t>
            </a:r>
          </a:p>
        </p:txBody>
      </p:sp>
      <p:sp>
        <p:nvSpPr>
          <p:cNvPr id="3" name="Content Placeholder 2">
            <a:extLst>
              <a:ext uri="{FF2B5EF4-FFF2-40B4-BE49-F238E27FC236}">
                <a16:creationId xmlns:a16="http://schemas.microsoft.com/office/drawing/2014/main" id="{ED73D873-6C24-4AF4-B050-5477088A6A43}"/>
              </a:ext>
            </a:extLst>
          </p:cNvPr>
          <p:cNvSpPr>
            <a:spLocks noGrp="1"/>
          </p:cNvSpPr>
          <p:nvPr>
            <p:ph idx="1"/>
          </p:nvPr>
        </p:nvSpPr>
        <p:spPr>
          <a:xfrm>
            <a:off x="838200" y="1346662"/>
            <a:ext cx="10515600" cy="4830301"/>
          </a:xfrm>
        </p:spPr>
        <p:txBody>
          <a:bodyPr>
            <a:normAutofit fontScale="92500" lnSpcReduction="20000"/>
          </a:bodyPr>
          <a:lstStyle/>
          <a:p>
            <a:r>
              <a:rPr lang="en-US" dirty="0"/>
              <a:t>Single series modification: if holders of 75% outstanding principal of a series of bonds agree, their decision binds other creditors</a:t>
            </a:r>
          </a:p>
          <a:p>
            <a:r>
              <a:rPr lang="en-US" dirty="0"/>
              <a:t>Provisions for aggregation: </a:t>
            </a:r>
          </a:p>
          <a:p>
            <a:r>
              <a:rPr lang="en-US" dirty="0"/>
              <a:t>(a) Multiple series aggregation – single limb voting </a:t>
            </a:r>
          </a:p>
          <a:p>
            <a:r>
              <a:rPr lang="en-US" dirty="0"/>
              <a:t>2 or more series of bonds are aggregated for purposes of voting;  if holders of 75% outstanding principal agree and amendments of terms are </a:t>
            </a:r>
            <a:r>
              <a:rPr lang="en-US" b="1" dirty="0"/>
              <a:t>uniformly applicable</a:t>
            </a:r>
            <a:r>
              <a:rPr lang="en-US" dirty="0"/>
              <a:t>, other creditors are bound. NB it would be harder to achieve a blocking position than if voting occurred series by series. Uniformly applicable requirement should prevent abuse.</a:t>
            </a:r>
          </a:p>
          <a:p>
            <a:r>
              <a:rPr lang="en-US" dirty="0"/>
              <a:t>(b) Multiple series aggregation – 2 limb/dual limb  voting </a:t>
            </a:r>
          </a:p>
          <a:p>
            <a:r>
              <a:rPr lang="en-US" dirty="0"/>
              <a:t>2 or more series of bonds are aggregated; if holders of 66⅔% outstanding principal and holders of 50% of each series agree, other creditors are bound. </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4A94E02E-6DA4-4E2A-BB99-E1657964F9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94180296"/>
      </p:ext>
    </p:extLst>
  </p:cSld>
  <p:clrMapOvr>
    <a:masterClrMapping/>
  </p:clrMapOvr>
  <mc:AlternateContent xmlns:mc="http://schemas.openxmlformats.org/markup-compatibility/2006">
    <mc:Choice xmlns:p14="http://schemas.microsoft.com/office/powerpoint/2010/main" Requires="p14">
      <p:transition spd="slow" p14:dur="2000" advTm="328636"/>
    </mc:Choice>
    <mc:Fallback>
      <p:transition spd="slow" advTm="328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6390D-51F5-49EC-9D9D-DA318B570F39}"/>
              </a:ext>
            </a:extLst>
          </p:cNvPr>
          <p:cNvSpPr>
            <a:spLocks noGrp="1"/>
          </p:cNvSpPr>
          <p:nvPr>
            <p:ph type="title"/>
          </p:nvPr>
        </p:nvSpPr>
        <p:spPr>
          <a:xfrm>
            <a:off x="838200" y="365125"/>
            <a:ext cx="10515600" cy="939973"/>
          </a:xfrm>
        </p:spPr>
        <p:txBody>
          <a:bodyPr/>
          <a:lstStyle/>
          <a:p>
            <a:r>
              <a:rPr lang="en-US" dirty="0"/>
              <a:t>Argentina 2020</a:t>
            </a:r>
          </a:p>
        </p:txBody>
      </p:sp>
      <p:sp>
        <p:nvSpPr>
          <p:cNvPr id="3" name="Content Placeholder 2">
            <a:extLst>
              <a:ext uri="{FF2B5EF4-FFF2-40B4-BE49-F238E27FC236}">
                <a16:creationId xmlns:a16="http://schemas.microsoft.com/office/drawing/2014/main" id="{65F8A37D-CBB3-4DC6-872F-EDDD48F0D3ED}"/>
              </a:ext>
            </a:extLst>
          </p:cNvPr>
          <p:cNvSpPr>
            <a:spLocks noGrp="1"/>
          </p:cNvSpPr>
          <p:nvPr>
            <p:ph idx="1"/>
          </p:nvPr>
        </p:nvSpPr>
        <p:spPr>
          <a:xfrm>
            <a:off x="838200" y="1305098"/>
            <a:ext cx="10515600" cy="4871865"/>
          </a:xfrm>
        </p:spPr>
        <p:txBody>
          <a:bodyPr>
            <a:normAutofit fontScale="92500"/>
          </a:bodyPr>
          <a:lstStyle/>
          <a:p>
            <a:r>
              <a:rPr lang="en-US" dirty="0"/>
              <a:t>Some bonds with pre-2014 CACs (8 series under 2005 indenture); others with ICMA 2014 provisions  (17 series under 2016 indenture).</a:t>
            </a:r>
          </a:p>
          <a:p>
            <a:r>
              <a:rPr lang="en-US" dirty="0"/>
              <a:t>Redesignation strategy: after the voting, Argentina argued it could redesignate series that voted against the restructuring so that they would not be treated as being included. Bondholders argued this was abusive, and were allowed the opportunity to revoke their consent. </a:t>
            </a:r>
          </a:p>
          <a:p>
            <a:r>
              <a:rPr lang="en-US" dirty="0" err="1"/>
              <a:t>PacMan</a:t>
            </a:r>
            <a:r>
              <a:rPr lang="en-US" dirty="0"/>
              <a:t> strategy: bonds excluded from the restructuring could be included in a future offer of restructuring, including restructured bonds, that would provide slightly better terms than those that applied to the restructured bonds (ensuring holders of those bonds would agree).</a:t>
            </a:r>
          </a:p>
          <a:p>
            <a:r>
              <a:rPr lang="en-US" dirty="0"/>
              <a:t>This episode raises some questions about the appropriate balance between sovereigns and creditors.</a:t>
            </a:r>
          </a:p>
        </p:txBody>
      </p:sp>
      <p:pic>
        <p:nvPicPr>
          <p:cNvPr id="4" name="Audio 3">
            <a:hlinkClick r:id="" action="ppaction://media"/>
            <a:extLst>
              <a:ext uri="{FF2B5EF4-FFF2-40B4-BE49-F238E27FC236}">
                <a16:creationId xmlns:a16="http://schemas.microsoft.com/office/drawing/2014/main" id="{03CA2D3E-DED5-4D89-AB94-B5F486F32B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38758668"/>
      </p:ext>
    </p:extLst>
  </p:cSld>
  <p:clrMapOvr>
    <a:masterClrMapping/>
  </p:clrMapOvr>
  <mc:AlternateContent xmlns:mc="http://schemas.openxmlformats.org/markup-compatibility/2006">
    <mc:Choice xmlns:p14="http://schemas.microsoft.com/office/powerpoint/2010/main" Requires="p14">
      <p:transition spd="slow" p14:dur="2000" advTm="288957"/>
    </mc:Choice>
    <mc:Fallback>
      <p:transition spd="slow" advTm="288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3498</TotalTime>
  <Words>623</Words>
  <Application>Microsoft Office PowerPoint</Application>
  <PresentationFormat>Widescreen</PresentationFormat>
  <Paragraphs>32</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Bradley International Finance Spring 2022</vt:lpstr>
      <vt:lpstr>Defaults and bond issues</vt:lpstr>
      <vt:lpstr>Creditor meetings </vt:lpstr>
      <vt:lpstr>ICMA Reserved Matters</vt:lpstr>
      <vt:lpstr>Restructuring multiple series of bonds/notes </vt:lpstr>
      <vt:lpstr>Argentina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54</cp:revision>
  <dcterms:created xsi:type="dcterms:W3CDTF">2020-07-08T16:23:45Z</dcterms:created>
  <dcterms:modified xsi:type="dcterms:W3CDTF">2022-02-22T20:29:18Z</dcterms:modified>
</cp:coreProperties>
</file>