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0" r:id="rId5"/>
    <p:sldId id="258" r:id="rId6"/>
    <p:sldId id="261" r:id="rId7"/>
    <p:sldId id="262" r:id="rId8"/>
    <p:sldId id="266"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2/25/2022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2/25/2022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bis.org/cpmi/publ/d101.ht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s://www.theclearinghouse.org/-/media/new/tch/documents/payment-systems/chips_public_disclosure_june_2020.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Transnational Financial Regulation: Financial Market Infrastructures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96F5DE97-8853-4FB3-838C-FDCB4373E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7577"/>
    </mc:Choice>
    <mc:Fallback xmlns="">
      <p:transition spd="slow" advTm="1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9DB0-AAF2-450F-A1AE-85697741F477}"/>
              </a:ext>
            </a:extLst>
          </p:cNvPr>
          <p:cNvSpPr>
            <a:spLocks noGrp="1"/>
          </p:cNvSpPr>
          <p:nvPr>
            <p:ph type="title"/>
          </p:nvPr>
        </p:nvSpPr>
        <p:spPr>
          <a:xfrm>
            <a:off x="838200" y="365125"/>
            <a:ext cx="10515600" cy="915035"/>
          </a:xfrm>
        </p:spPr>
        <p:txBody>
          <a:bodyPr/>
          <a:lstStyle/>
          <a:p>
            <a:r>
              <a:rPr lang="en-US" dirty="0"/>
              <a:t>Risks in the CHIPS system</a:t>
            </a:r>
          </a:p>
        </p:txBody>
      </p:sp>
      <p:sp>
        <p:nvSpPr>
          <p:cNvPr id="3" name="Content Placeholder 2">
            <a:extLst>
              <a:ext uri="{FF2B5EF4-FFF2-40B4-BE49-F238E27FC236}">
                <a16:creationId xmlns:a16="http://schemas.microsoft.com/office/drawing/2014/main" id="{DF857AF3-34C0-4010-9920-BE2288339E31}"/>
              </a:ext>
            </a:extLst>
          </p:cNvPr>
          <p:cNvSpPr>
            <a:spLocks noGrp="1"/>
          </p:cNvSpPr>
          <p:nvPr>
            <p:ph idx="1"/>
          </p:nvPr>
        </p:nvSpPr>
        <p:spPr>
          <a:xfrm>
            <a:off x="838200" y="1496291"/>
            <a:ext cx="10515600" cy="4680672"/>
          </a:xfrm>
        </p:spPr>
        <p:txBody>
          <a:bodyPr/>
          <a:lstStyle/>
          <a:p>
            <a:r>
              <a:rPr lang="en-US" dirty="0"/>
              <a:t>No credit risk. </a:t>
            </a:r>
          </a:p>
          <a:p>
            <a:r>
              <a:rPr lang="en-US" dirty="0"/>
              <a:t>No collateral because there is no credit risk. </a:t>
            </a:r>
          </a:p>
          <a:p>
            <a:r>
              <a:rPr lang="en-US" dirty="0"/>
              <a:t>There is a systemic financial risk from the fact that it is a net system.</a:t>
            </a:r>
          </a:p>
          <a:p>
            <a:r>
              <a:rPr lang="en-US" dirty="0"/>
              <a:t> There could be issues involving interruptions caused by technical issues or a funding failure by a participant. </a:t>
            </a:r>
          </a:p>
          <a:p>
            <a:r>
              <a:rPr lang="en-US" dirty="0"/>
              <a:t>Unreleased or expired payments messages could cause downstream credit and liquidity risks to banks expecting to receive payments. </a:t>
            </a:r>
          </a:p>
        </p:txBody>
      </p:sp>
      <p:pic>
        <p:nvPicPr>
          <p:cNvPr id="4" name="Audio 3">
            <a:hlinkClick r:id="" action="ppaction://media"/>
            <a:extLst>
              <a:ext uri="{FF2B5EF4-FFF2-40B4-BE49-F238E27FC236}">
                <a16:creationId xmlns:a16="http://schemas.microsoft.com/office/drawing/2014/main" id="{6A5FA1C1-6B54-446A-99F9-B7D11FB731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9001876"/>
      </p:ext>
    </p:extLst>
  </p:cSld>
  <p:clrMapOvr>
    <a:masterClrMapping/>
  </p:clrMapOvr>
  <mc:AlternateContent xmlns:mc="http://schemas.openxmlformats.org/markup-compatibility/2006" xmlns:p14="http://schemas.microsoft.com/office/powerpoint/2010/main">
    <mc:Choice Requires="p14">
      <p:transition spd="slow" p14:dur="2000" advTm="103380"/>
    </mc:Choice>
    <mc:Fallback xmlns="">
      <p:transition spd="slow" advTm="10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F5D2-072D-4C3E-9418-725BEAD1CC26}"/>
              </a:ext>
            </a:extLst>
          </p:cNvPr>
          <p:cNvSpPr>
            <a:spLocks noGrp="1"/>
          </p:cNvSpPr>
          <p:nvPr>
            <p:ph type="title"/>
          </p:nvPr>
        </p:nvSpPr>
        <p:spPr/>
        <p:txBody>
          <a:bodyPr/>
          <a:lstStyle/>
          <a:p>
            <a:r>
              <a:rPr lang="en-US" dirty="0"/>
              <a:t>Why focus on payments systems and regulation? </a:t>
            </a:r>
          </a:p>
        </p:txBody>
      </p:sp>
      <p:sp>
        <p:nvSpPr>
          <p:cNvPr id="3" name="Content Placeholder 2">
            <a:extLst>
              <a:ext uri="{FF2B5EF4-FFF2-40B4-BE49-F238E27FC236}">
                <a16:creationId xmlns:a16="http://schemas.microsoft.com/office/drawing/2014/main" id="{44B0D4E3-7483-4450-8AFB-A74414D118A6}"/>
              </a:ext>
            </a:extLst>
          </p:cNvPr>
          <p:cNvSpPr>
            <a:spLocks noGrp="1"/>
          </p:cNvSpPr>
          <p:nvPr>
            <p:ph idx="1"/>
          </p:nvPr>
        </p:nvSpPr>
        <p:spPr/>
        <p:txBody>
          <a:bodyPr/>
          <a:lstStyle/>
          <a:p>
            <a:r>
              <a:rPr lang="en-US" dirty="0"/>
              <a:t>The Libyan Arab Foreign Bank case involves issues about how US dollar payments are made (large value payments cleared through Fedwire or CHIPS)</a:t>
            </a:r>
          </a:p>
          <a:p>
            <a:r>
              <a:rPr lang="en-US" dirty="0"/>
              <a:t>Elliott Associates tried to recover funds in the hands of Euroclear</a:t>
            </a:r>
          </a:p>
          <a:p>
            <a:r>
              <a:rPr lang="en-US" dirty="0"/>
              <a:t>There are questions in the US NML Capital litigation about the implications of the court’s orders for payment systems</a:t>
            </a:r>
          </a:p>
          <a:p>
            <a:r>
              <a:rPr lang="en-US" dirty="0"/>
              <a:t>Understanding something about payments helps with some of the issues that arise in the context of sanctions measures</a:t>
            </a:r>
          </a:p>
        </p:txBody>
      </p:sp>
      <p:pic>
        <p:nvPicPr>
          <p:cNvPr id="5" name="Audio 4">
            <a:hlinkClick r:id="" action="ppaction://media"/>
            <a:extLst>
              <a:ext uri="{FF2B5EF4-FFF2-40B4-BE49-F238E27FC236}">
                <a16:creationId xmlns:a16="http://schemas.microsoft.com/office/drawing/2014/main" id="{67886192-9D08-4145-9D0F-1B576D351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5270853"/>
      </p:ext>
    </p:extLst>
  </p:cSld>
  <p:clrMapOvr>
    <a:masterClrMapping/>
  </p:clrMapOvr>
  <mc:AlternateContent xmlns:mc="http://schemas.openxmlformats.org/markup-compatibility/2006" xmlns:p14="http://schemas.microsoft.com/office/powerpoint/2010/main">
    <mc:Choice Requires="p14">
      <p:transition spd="slow" p14:dur="2000" advTm="166826"/>
    </mc:Choice>
    <mc:Fallback xmlns="">
      <p:transition spd="slow" advTm="16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DCAD-CB25-4491-97A6-2075437CB6F1}"/>
              </a:ext>
            </a:extLst>
          </p:cNvPr>
          <p:cNvSpPr>
            <a:spLocks noGrp="1"/>
          </p:cNvSpPr>
          <p:nvPr>
            <p:ph type="title"/>
          </p:nvPr>
        </p:nvSpPr>
        <p:spPr/>
        <p:txBody>
          <a:bodyPr/>
          <a:lstStyle/>
          <a:p>
            <a:r>
              <a:rPr lang="en-US" dirty="0"/>
              <a:t>Payment systems regulation as an example of transnational financial regulation</a:t>
            </a:r>
          </a:p>
        </p:txBody>
      </p:sp>
      <p:sp>
        <p:nvSpPr>
          <p:cNvPr id="3" name="Content Placeholder 2">
            <a:extLst>
              <a:ext uri="{FF2B5EF4-FFF2-40B4-BE49-F238E27FC236}">
                <a16:creationId xmlns:a16="http://schemas.microsoft.com/office/drawing/2014/main" id="{D80C78B9-9D6F-40AA-8B76-7B07326ED8A3}"/>
              </a:ext>
            </a:extLst>
          </p:cNvPr>
          <p:cNvSpPr>
            <a:spLocks noGrp="1"/>
          </p:cNvSpPr>
          <p:nvPr>
            <p:ph idx="1"/>
          </p:nvPr>
        </p:nvSpPr>
        <p:spPr/>
        <p:txBody>
          <a:bodyPr/>
          <a:lstStyle/>
          <a:p>
            <a:r>
              <a:rPr lang="en-US" dirty="0"/>
              <a:t>Financial markets infrastructures, FMIs, including payments systems, are the plumbing of the international financial system: we don’t worry about it when it works, but it is a real problem if it breaks down.</a:t>
            </a:r>
          </a:p>
          <a:p>
            <a:r>
              <a:rPr lang="en-US" dirty="0"/>
              <a:t>From the perspective of financial regulation we worry about making sure that essential parts of the financial system don’t break down. </a:t>
            </a:r>
          </a:p>
          <a:p>
            <a:r>
              <a:rPr lang="en-US" dirty="0"/>
              <a:t>If we are not careful, risks can spread through the financial system. </a:t>
            </a:r>
          </a:p>
          <a:p>
            <a:r>
              <a:rPr lang="en-US" dirty="0"/>
              <a:t>See </a:t>
            </a:r>
            <a:r>
              <a:rPr lang="en-US" dirty="0">
                <a:hlinkClick r:id="rId4"/>
              </a:rPr>
              <a:t>Principles for Financial Markets Infrastructures</a:t>
            </a:r>
            <a:endParaRPr lang="en-US" dirty="0"/>
          </a:p>
        </p:txBody>
      </p:sp>
      <p:pic>
        <p:nvPicPr>
          <p:cNvPr id="5" name="Audio 4">
            <a:hlinkClick r:id="" action="ppaction://media"/>
            <a:extLst>
              <a:ext uri="{FF2B5EF4-FFF2-40B4-BE49-F238E27FC236}">
                <a16:creationId xmlns:a16="http://schemas.microsoft.com/office/drawing/2014/main" id="{2839C29B-61EF-4C31-B470-14BFE584D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9276230"/>
      </p:ext>
    </p:extLst>
  </p:cSld>
  <p:clrMapOvr>
    <a:masterClrMapping/>
  </p:clrMapOvr>
  <mc:AlternateContent xmlns:mc="http://schemas.openxmlformats.org/markup-compatibility/2006" xmlns:p14="http://schemas.microsoft.com/office/powerpoint/2010/main">
    <mc:Choice Requires="p14">
      <p:transition spd="slow" p14:dur="2000" advTm="90579"/>
    </mc:Choice>
    <mc:Fallback xmlns="">
      <p:transition spd="slow" advTm="9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7DE8-CE47-45E1-8A76-BCD2D3825B4E}"/>
              </a:ext>
            </a:extLst>
          </p:cNvPr>
          <p:cNvSpPr>
            <a:spLocks noGrp="1"/>
          </p:cNvSpPr>
          <p:nvPr>
            <p:ph type="title"/>
          </p:nvPr>
        </p:nvSpPr>
        <p:spPr>
          <a:xfrm>
            <a:off x="838200" y="365125"/>
            <a:ext cx="10515600" cy="2336511"/>
          </a:xfrm>
        </p:spPr>
        <p:txBody>
          <a:bodyPr>
            <a:normAutofit fontScale="90000"/>
          </a:bodyPr>
          <a:lstStyle/>
          <a:p>
            <a:r>
              <a:rPr lang="en-US" dirty="0"/>
              <a:t>How do we address risks that a solvency/liquidity problem of one participant in a payments system is not transmitted to other participants, and to their customers? </a:t>
            </a:r>
          </a:p>
        </p:txBody>
      </p:sp>
      <p:sp>
        <p:nvSpPr>
          <p:cNvPr id="3" name="Content Placeholder 2">
            <a:extLst>
              <a:ext uri="{FF2B5EF4-FFF2-40B4-BE49-F238E27FC236}">
                <a16:creationId xmlns:a16="http://schemas.microsoft.com/office/drawing/2014/main" id="{17272B4D-7AC4-4F5D-AC52-D69A24987C86}"/>
              </a:ext>
            </a:extLst>
          </p:cNvPr>
          <p:cNvSpPr>
            <a:spLocks noGrp="1"/>
          </p:cNvSpPr>
          <p:nvPr>
            <p:ph idx="1"/>
          </p:nvPr>
        </p:nvSpPr>
        <p:spPr>
          <a:xfrm>
            <a:off x="838200" y="2892829"/>
            <a:ext cx="10515600" cy="3284134"/>
          </a:xfrm>
        </p:spPr>
        <p:txBody>
          <a:bodyPr/>
          <a:lstStyle/>
          <a:p>
            <a:r>
              <a:rPr lang="en-US" dirty="0"/>
              <a:t>Interconnectedness is a financial stability issue. </a:t>
            </a:r>
          </a:p>
          <a:p>
            <a:r>
              <a:rPr lang="en-US" dirty="0"/>
              <a:t>Contagion involves worries about interconnectedness.</a:t>
            </a:r>
          </a:p>
          <a:p>
            <a:r>
              <a:rPr lang="en-US" dirty="0"/>
              <a:t>So we worry about risks both to address the risks and to address perceptions of risk.</a:t>
            </a:r>
          </a:p>
        </p:txBody>
      </p:sp>
      <p:pic>
        <p:nvPicPr>
          <p:cNvPr id="4" name="Audio 3">
            <a:hlinkClick r:id="" action="ppaction://media"/>
            <a:extLst>
              <a:ext uri="{FF2B5EF4-FFF2-40B4-BE49-F238E27FC236}">
                <a16:creationId xmlns:a16="http://schemas.microsoft.com/office/drawing/2014/main" id="{21660F04-C173-4FBB-B66B-26E5D55F2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5279826"/>
      </p:ext>
    </p:extLst>
  </p:cSld>
  <p:clrMapOvr>
    <a:masterClrMapping/>
  </p:clrMapOvr>
  <mc:AlternateContent xmlns:mc="http://schemas.openxmlformats.org/markup-compatibility/2006" xmlns:p14="http://schemas.microsoft.com/office/powerpoint/2010/main">
    <mc:Choice Requires="p14">
      <p:transition spd="slow" p14:dur="2000" advTm="119213"/>
    </mc:Choice>
    <mc:Fallback xmlns="">
      <p:transition spd="slow" advTm="11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8EBF-D284-484B-A356-86412C79E15D}"/>
              </a:ext>
            </a:extLst>
          </p:cNvPr>
          <p:cNvSpPr>
            <a:spLocks noGrp="1"/>
          </p:cNvSpPr>
          <p:nvPr>
            <p:ph type="title"/>
          </p:nvPr>
        </p:nvSpPr>
        <p:spPr>
          <a:xfrm>
            <a:off x="838200" y="365126"/>
            <a:ext cx="10515600" cy="931660"/>
          </a:xfrm>
        </p:spPr>
        <p:txBody>
          <a:bodyPr/>
          <a:lstStyle/>
          <a:p>
            <a:r>
              <a:rPr lang="en-US" dirty="0"/>
              <a:t>Fedwire</a:t>
            </a:r>
          </a:p>
        </p:txBody>
      </p:sp>
      <p:sp>
        <p:nvSpPr>
          <p:cNvPr id="3" name="Content Placeholder 2">
            <a:extLst>
              <a:ext uri="{FF2B5EF4-FFF2-40B4-BE49-F238E27FC236}">
                <a16:creationId xmlns:a16="http://schemas.microsoft.com/office/drawing/2014/main" id="{2504FC95-E2B9-4195-A469-F067DFCD8441}"/>
              </a:ext>
            </a:extLst>
          </p:cNvPr>
          <p:cNvSpPr>
            <a:spLocks noGrp="1"/>
          </p:cNvSpPr>
          <p:nvPr>
            <p:ph idx="1"/>
          </p:nvPr>
        </p:nvSpPr>
        <p:spPr>
          <a:xfrm>
            <a:off x="838200" y="1230284"/>
            <a:ext cx="10515600" cy="4946679"/>
          </a:xfrm>
        </p:spPr>
        <p:txBody>
          <a:bodyPr/>
          <a:lstStyle/>
          <a:p>
            <a:r>
              <a:rPr lang="en-US" dirty="0"/>
              <a:t>Fedwire is a Federal Reserve Bank service.</a:t>
            </a:r>
          </a:p>
          <a:p>
            <a:r>
              <a:rPr lang="en-US" dirty="0"/>
              <a:t>Fedwire is a real time gross settlement system for US dollar payments.</a:t>
            </a:r>
          </a:p>
          <a:p>
            <a:r>
              <a:rPr lang="en-US" dirty="0"/>
              <a:t>Fedwire processes and settles payment orders individually throughout the operating day.</a:t>
            </a:r>
          </a:p>
          <a:p>
            <a:r>
              <a:rPr lang="en-US" dirty="0"/>
              <a:t>Payments are final and irrevocable when made </a:t>
            </a:r>
          </a:p>
          <a:p>
            <a:r>
              <a:rPr lang="en-US" dirty="0"/>
              <a:t>A bank that sends payment orders to Fedwire must have sufficient funds on deposit with a Federal Reserve Bank or sufficient overdraft capacity to meet the payment.</a:t>
            </a:r>
          </a:p>
        </p:txBody>
      </p:sp>
      <p:pic>
        <p:nvPicPr>
          <p:cNvPr id="4" name="Audio 3">
            <a:hlinkClick r:id="" action="ppaction://media"/>
            <a:extLst>
              <a:ext uri="{FF2B5EF4-FFF2-40B4-BE49-F238E27FC236}">
                <a16:creationId xmlns:a16="http://schemas.microsoft.com/office/drawing/2014/main" id="{D428FAF5-2135-49DB-B41A-F26A0B3B31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0949585"/>
      </p:ext>
    </p:extLst>
  </p:cSld>
  <p:clrMapOvr>
    <a:masterClrMapping/>
  </p:clrMapOvr>
  <mc:AlternateContent xmlns:mc="http://schemas.openxmlformats.org/markup-compatibility/2006" xmlns:p14="http://schemas.microsoft.com/office/powerpoint/2010/main">
    <mc:Choice Requires="p14">
      <p:transition spd="slow" p14:dur="2000" advTm="91802"/>
    </mc:Choice>
    <mc:Fallback xmlns="">
      <p:transition spd="slow" advTm="9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672B-43B4-460F-83E6-B67BEB202797}"/>
              </a:ext>
            </a:extLst>
          </p:cNvPr>
          <p:cNvSpPr>
            <a:spLocks noGrp="1"/>
          </p:cNvSpPr>
          <p:nvPr>
            <p:ph type="title"/>
          </p:nvPr>
        </p:nvSpPr>
        <p:spPr>
          <a:xfrm>
            <a:off x="838200" y="365126"/>
            <a:ext cx="10515600" cy="698904"/>
          </a:xfrm>
        </p:spPr>
        <p:txBody>
          <a:bodyPr/>
          <a:lstStyle/>
          <a:p>
            <a:r>
              <a:rPr lang="en-US" dirty="0"/>
              <a:t>CHIPS</a:t>
            </a:r>
          </a:p>
        </p:txBody>
      </p:sp>
      <p:sp>
        <p:nvSpPr>
          <p:cNvPr id="3" name="Content Placeholder 2">
            <a:extLst>
              <a:ext uri="{FF2B5EF4-FFF2-40B4-BE49-F238E27FC236}">
                <a16:creationId xmlns:a16="http://schemas.microsoft.com/office/drawing/2014/main" id="{37C41867-D72D-4B21-B1D1-1C388DC9A532}"/>
              </a:ext>
            </a:extLst>
          </p:cNvPr>
          <p:cNvSpPr>
            <a:spLocks noGrp="1"/>
          </p:cNvSpPr>
          <p:nvPr>
            <p:ph idx="1"/>
          </p:nvPr>
        </p:nvSpPr>
        <p:spPr>
          <a:xfrm>
            <a:off x="838200" y="1163782"/>
            <a:ext cx="10515600" cy="5013181"/>
          </a:xfrm>
        </p:spPr>
        <p:txBody>
          <a:bodyPr>
            <a:normAutofit fontScale="92500" lnSpcReduction="20000"/>
          </a:bodyPr>
          <a:lstStyle/>
          <a:p>
            <a:r>
              <a:rPr lang="en-US" dirty="0"/>
              <a:t>CHIPS is a private sector payment system owned by financial institutions, which are regulated banking entities.</a:t>
            </a:r>
          </a:p>
          <a:p>
            <a:r>
              <a:rPr lang="en-US" dirty="0"/>
              <a:t>The Financial Stability Oversight Council designated CHIPS as a systemically important financial market utility under the Dodd-Frank Act.</a:t>
            </a:r>
          </a:p>
          <a:p>
            <a:r>
              <a:rPr lang="en-US" dirty="0"/>
              <a:t>CHIPS is a real time net settlement system: payments between parties are netted against each other instead of the full dollar value of both trades being sent. During the day banks send and receive payments.  CHIPS nets and releases payments. At the end of the day the CHIPS system eliminates credit limits, and releases and nets unresolved payments. Then CHIPS releases any remaining payments and sends payment orders to banks via Fedwire. </a:t>
            </a:r>
          </a:p>
          <a:p>
            <a:r>
              <a:rPr lang="en-US" dirty="0"/>
              <a:t>The average size of transactions is over US$3m.</a:t>
            </a:r>
          </a:p>
          <a:p>
            <a:r>
              <a:rPr lang="en-US" dirty="0"/>
              <a:t>It is slower and less expensive than Fedwire.</a:t>
            </a:r>
          </a:p>
          <a:p>
            <a:r>
              <a:rPr lang="en-US" dirty="0">
                <a:hlinkClick r:id="rId4"/>
              </a:rPr>
              <a:t>CHIPS Public Disclosure of Legal, Governance, Risk Management, and Operating Framework </a:t>
            </a:r>
            <a:r>
              <a:rPr lang="en-US" dirty="0"/>
              <a:t>(June 2020)</a:t>
            </a:r>
          </a:p>
        </p:txBody>
      </p:sp>
      <p:pic>
        <p:nvPicPr>
          <p:cNvPr id="4" name="Audio 3">
            <a:hlinkClick r:id="" action="ppaction://media"/>
            <a:extLst>
              <a:ext uri="{FF2B5EF4-FFF2-40B4-BE49-F238E27FC236}">
                <a16:creationId xmlns:a16="http://schemas.microsoft.com/office/drawing/2014/main" id="{45D56EDE-4083-4709-9C34-0FEC8547F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2478041"/>
      </p:ext>
    </p:extLst>
  </p:cSld>
  <p:clrMapOvr>
    <a:masterClrMapping/>
  </p:clrMapOvr>
  <mc:AlternateContent xmlns:mc="http://schemas.openxmlformats.org/markup-compatibility/2006" xmlns:p14="http://schemas.microsoft.com/office/powerpoint/2010/main">
    <mc:Choice Requires="p14">
      <p:transition spd="slow" p14:dur="2000" advTm="128566"/>
    </mc:Choice>
    <mc:Fallback xmlns="">
      <p:transition spd="slow" advTm="12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D3117C2-B235-41D0-BC56-76519F62A8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4852" y="540327"/>
            <a:ext cx="10000210" cy="5527964"/>
          </a:xfrm>
          <a:prstGeom prst="rect">
            <a:avLst/>
          </a:prstGeom>
        </p:spPr>
      </p:pic>
      <p:pic>
        <p:nvPicPr>
          <p:cNvPr id="2" name="Audio 1">
            <a:hlinkClick r:id="" action="ppaction://media"/>
            <a:extLst>
              <a:ext uri="{FF2B5EF4-FFF2-40B4-BE49-F238E27FC236}">
                <a16:creationId xmlns:a16="http://schemas.microsoft.com/office/drawing/2014/main" id="{44F1E44F-BC12-425B-9B06-4757B58B7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971440"/>
      </p:ext>
    </p:extLst>
  </p:cSld>
  <p:clrMapOvr>
    <a:masterClrMapping/>
  </p:clrMapOvr>
  <mc:AlternateContent xmlns:mc="http://schemas.openxmlformats.org/markup-compatibility/2006" xmlns:p14="http://schemas.microsoft.com/office/powerpoint/2010/main">
    <mc:Choice Requires="p14">
      <p:transition spd="slow" p14:dur="2000" advTm="15297"/>
    </mc:Choice>
    <mc:Fallback xmlns="">
      <p:transition spd="slow" advTm="1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453E-6B40-4756-86D6-83B80998F586}"/>
              </a:ext>
            </a:extLst>
          </p:cNvPr>
          <p:cNvSpPr>
            <a:spLocks noGrp="1"/>
          </p:cNvSpPr>
          <p:nvPr>
            <p:ph type="title"/>
          </p:nvPr>
        </p:nvSpPr>
        <p:spPr>
          <a:xfrm>
            <a:off x="838200" y="365125"/>
            <a:ext cx="10515600" cy="757093"/>
          </a:xfrm>
        </p:spPr>
        <p:txBody>
          <a:bodyPr/>
          <a:lstStyle/>
          <a:p>
            <a:r>
              <a:rPr lang="en-US" dirty="0"/>
              <a:t>CHIPS continued</a:t>
            </a:r>
          </a:p>
        </p:txBody>
      </p:sp>
      <p:sp>
        <p:nvSpPr>
          <p:cNvPr id="3" name="Content Placeholder 2">
            <a:extLst>
              <a:ext uri="{FF2B5EF4-FFF2-40B4-BE49-F238E27FC236}">
                <a16:creationId xmlns:a16="http://schemas.microsoft.com/office/drawing/2014/main" id="{2FC75C9C-2BE8-47AB-A3C2-6AC853E33FD2}"/>
              </a:ext>
            </a:extLst>
          </p:cNvPr>
          <p:cNvSpPr>
            <a:spLocks noGrp="1"/>
          </p:cNvSpPr>
          <p:nvPr>
            <p:ph idx="1"/>
          </p:nvPr>
        </p:nvSpPr>
        <p:spPr>
          <a:xfrm>
            <a:off x="838200" y="1188720"/>
            <a:ext cx="10515600" cy="4988243"/>
          </a:xfrm>
        </p:spPr>
        <p:txBody>
          <a:bodyPr>
            <a:normAutofit lnSpcReduction="10000"/>
          </a:bodyPr>
          <a:lstStyle/>
          <a:p>
            <a:r>
              <a:rPr lang="en-US" dirty="0"/>
              <a:t>CHIPS and Fedwire compete. The CHIPS Payment Company is not a party to any transactions, and funds go through an account at the FRBNY.</a:t>
            </a:r>
          </a:p>
          <a:p>
            <a:r>
              <a:rPr lang="en-US" dirty="0"/>
              <a:t>“On an average day, CHIPS transmits and settles over 470,000 “payment messages” worth an aggregate of $1.6 trillion” (CHIPS Public Disclosure, cited above). </a:t>
            </a:r>
          </a:p>
          <a:p>
            <a:r>
              <a:rPr lang="en-US" dirty="0"/>
              <a:t>There are security procedures for authenticating payment messages which are not made public, and there is an algorithm which determines whether or not payments can be settled within CHIPS rules. </a:t>
            </a:r>
          </a:p>
          <a:p>
            <a:r>
              <a:rPr lang="en-US" dirty="0"/>
              <a:t>Parties can pre-fund a day’s payments and add funds during the day. CHIPS does not allow the release of payment messages that would put a participant into a negative position.</a:t>
            </a:r>
          </a:p>
        </p:txBody>
      </p:sp>
      <p:pic>
        <p:nvPicPr>
          <p:cNvPr id="4" name="Audio 3">
            <a:hlinkClick r:id="" action="ppaction://media"/>
            <a:extLst>
              <a:ext uri="{FF2B5EF4-FFF2-40B4-BE49-F238E27FC236}">
                <a16:creationId xmlns:a16="http://schemas.microsoft.com/office/drawing/2014/main" id="{7C3EB91A-3314-4B53-9111-34EC21A5A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1936805"/>
      </p:ext>
    </p:extLst>
  </p:cSld>
  <p:clrMapOvr>
    <a:masterClrMapping/>
  </p:clrMapOvr>
  <mc:AlternateContent xmlns:mc="http://schemas.openxmlformats.org/markup-compatibility/2006" xmlns:p14="http://schemas.microsoft.com/office/powerpoint/2010/main">
    <mc:Choice Requires="p14">
      <p:transition spd="slow" p14:dur="2000" advTm="109401"/>
    </mc:Choice>
    <mc:Fallback xmlns="">
      <p:transition spd="slow" advTm="10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7423-F290-4C24-99CA-4E258A4C63AB}"/>
              </a:ext>
            </a:extLst>
          </p:cNvPr>
          <p:cNvSpPr>
            <a:spLocks noGrp="1"/>
          </p:cNvSpPr>
          <p:nvPr>
            <p:ph type="title"/>
          </p:nvPr>
        </p:nvSpPr>
        <p:spPr>
          <a:xfrm>
            <a:off x="838200" y="365126"/>
            <a:ext cx="10515600" cy="715530"/>
          </a:xfrm>
        </p:spPr>
        <p:txBody>
          <a:bodyPr/>
          <a:lstStyle/>
          <a:p>
            <a:r>
              <a:rPr lang="en-US" dirty="0"/>
              <a:t>CHIPS Payment message information</a:t>
            </a:r>
          </a:p>
        </p:txBody>
      </p:sp>
      <p:sp>
        <p:nvSpPr>
          <p:cNvPr id="3" name="Content Placeholder 2">
            <a:extLst>
              <a:ext uri="{FF2B5EF4-FFF2-40B4-BE49-F238E27FC236}">
                <a16:creationId xmlns:a16="http://schemas.microsoft.com/office/drawing/2014/main" id="{E26537B0-BFD5-4FCC-A1C7-5C40BED2CDBA}"/>
              </a:ext>
            </a:extLst>
          </p:cNvPr>
          <p:cNvSpPr>
            <a:spLocks noGrp="1"/>
          </p:cNvSpPr>
          <p:nvPr>
            <p:ph idx="1"/>
          </p:nvPr>
        </p:nvSpPr>
        <p:spPr>
          <a:xfrm>
            <a:off x="838200" y="1188720"/>
            <a:ext cx="10515600" cy="4988243"/>
          </a:xfrm>
        </p:spPr>
        <p:txBody>
          <a:bodyPr>
            <a:normAutofit fontScale="77500" lnSpcReduction="20000"/>
          </a:bodyPr>
          <a:lstStyle/>
          <a:p>
            <a:r>
              <a:rPr lang="en-US" dirty="0"/>
              <a:t>Key Fields in a CHIPS Payment Message</a:t>
            </a:r>
          </a:p>
          <a:p>
            <a:r>
              <a:rPr lang="en-US" dirty="0"/>
              <a:t>A CHIPS payment message includes some or all of the following information:</a:t>
            </a:r>
          </a:p>
          <a:p>
            <a:r>
              <a:rPr lang="en-US" dirty="0"/>
              <a:t>• Value date</a:t>
            </a:r>
          </a:p>
          <a:p>
            <a:r>
              <a:rPr lang="en-US" dirty="0"/>
              <a:t>• Sending participant’s CHIPS identification number</a:t>
            </a:r>
          </a:p>
          <a:p>
            <a:r>
              <a:rPr lang="en-US" dirty="0"/>
              <a:t>• Receiving participant’s CHIPS identification number</a:t>
            </a:r>
          </a:p>
          <a:p>
            <a:r>
              <a:rPr lang="en-US" dirty="0"/>
              <a:t>• Dollar amount</a:t>
            </a:r>
          </a:p>
          <a:p>
            <a:r>
              <a:rPr lang="en-US" dirty="0"/>
              <a:t>• Intermediary bank identification</a:t>
            </a:r>
          </a:p>
          <a:p>
            <a:r>
              <a:rPr lang="en-US" dirty="0"/>
              <a:t>• Beneficiary’s bank identification</a:t>
            </a:r>
          </a:p>
          <a:p>
            <a:r>
              <a:rPr lang="en-US" dirty="0"/>
              <a:t>• Beneficiary identification</a:t>
            </a:r>
          </a:p>
          <a:p>
            <a:r>
              <a:rPr lang="en-US" dirty="0"/>
              <a:t>• Originator identification</a:t>
            </a:r>
          </a:p>
          <a:p>
            <a:r>
              <a:rPr lang="en-US" dirty="0"/>
              <a:t>• Originator’s bank identification</a:t>
            </a:r>
          </a:p>
          <a:p>
            <a:r>
              <a:rPr lang="en-US" dirty="0"/>
              <a:t>• Instructing bank identification</a:t>
            </a:r>
          </a:p>
          <a:p>
            <a:r>
              <a:rPr lang="en-US" dirty="0"/>
              <a:t>Other fields in the CHIPS payment message provide space for various parties to provide information to other parties to the funds transfer.</a:t>
            </a:r>
          </a:p>
        </p:txBody>
      </p:sp>
      <p:pic>
        <p:nvPicPr>
          <p:cNvPr id="4" name="Audio 3">
            <a:hlinkClick r:id="" action="ppaction://media"/>
            <a:extLst>
              <a:ext uri="{FF2B5EF4-FFF2-40B4-BE49-F238E27FC236}">
                <a16:creationId xmlns:a16="http://schemas.microsoft.com/office/drawing/2014/main" id="{1AD1BEAE-E60F-4F9D-B97A-4790E9C5C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0203542"/>
      </p:ext>
    </p:extLst>
  </p:cSld>
  <p:clrMapOvr>
    <a:masterClrMapping/>
  </p:clrMapOvr>
  <mc:AlternateContent xmlns:mc="http://schemas.openxmlformats.org/markup-compatibility/2006" xmlns:p14="http://schemas.microsoft.com/office/powerpoint/2010/main">
    <mc:Choice Requires="p14">
      <p:transition spd="slow" p14:dur="2000" advTm="85473"/>
    </mc:Choice>
    <mc:Fallback xmlns="">
      <p:transition spd="slow" advTm="8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752</Words>
  <Application>Microsoft Office PowerPoint</Application>
  <PresentationFormat>Widescreen</PresentationFormat>
  <Paragraphs>54</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International Finance Spring 2022</vt:lpstr>
      <vt:lpstr>Why focus on payments systems and regulation? </vt:lpstr>
      <vt:lpstr>Payment systems regulation as an example of transnational financial regulation</vt:lpstr>
      <vt:lpstr>How do we address risks that a solvency/liquidity problem of one participant in a payments system is not transmitted to other participants, and to their customers? </vt:lpstr>
      <vt:lpstr>Fedwire</vt:lpstr>
      <vt:lpstr>CHIPS</vt:lpstr>
      <vt:lpstr>PowerPoint Presentation</vt:lpstr>
      <vt:lpstr>CHIPS continued</vt:lpstr>
      <vt:lpstr>CHIPS Payment message information</vt:lpstr>
      <vt:lpstr>Risks in the CHIPS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30</cp:revision>
  <dcterms:created xsi:type="dcterms:W3CDTF">2020-07-08T16:23:45Z</dcterms:created>
  <dcterms:modified xsi:type="dcterms:W3CDTF">2022-02-25T20:43:03Z</dcterms:modified>
</cp:coreProperties>
</file>