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2/13/2022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2/13/2022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2/13/2022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2/13/2022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2/13/2022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2/13/2022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2/13/2022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2/13/2022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2/13/2022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2/13/2022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2/13/2022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2/13/2022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hyperlink" Target="https://www.imf.org/en/Topics/imf-and-covid19/COVID-Lending-Tracker"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hyperlink" Target="https://www.imf.org/en/About/FAQ/sovereign-debt#DSSI" TargetMode="External"/><Relationship Id="rId4" Type="http://schemas.openxmlformats.org/officeDocument/2006/relationships/hyperlink" Target="https://www.imf.org/en/About/Factsheets/Sheets/2016/08/01/16/11/Debt-Relief-Under-the-Heavily-Indebted-Poor-Countries-Initiativ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a:t>
            </a:r>
            <a:r>
              <a:rPr lang="en-US"/>
              <a:t>International Finance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Sovereign Debt Issues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1B4A9100-2AB9-498D-B9DD-CDF8BB7B3D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30846"/>
    </mc:Choice>
    <mc:Fallback>
      <p:transition spd="slow" advTm="3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D3FBD-DA41-43A4-89B2-1BD837BA98BC}"/>
              </a:ext>
            </a:extLst>
          </p:cNvPr>
          <p:cNvSpPr>
            <a:spLocks noGrp="1"/>
          </p:cNvSpPr>
          <p:nvPr>
            <p:ph type="title"/>
          </p:nvPr>
        </p:nvSpPr>
        <p:spPr>
          <a:xfrm>
            <a:off x="838200" y="365125"/>
            <a:ext cx="10515600" cy="1072977"/>
          </a:xfrm>
        </p:spPr>
        <p:txBody>
          <a:bodyPr/>
          <a:lstStyle/>
          <a:p>
            <a:r>
              <a:rPr lang="en-US" dirty="0"/>
              <a:t>Covid-19 and Sovereign Debt</a:t>
            </a:r>
          </a:p>
        </p:txBody>
      </p:sp>
      <p:sp>
        <p:nvSpPr>
          <p:cNvPr id="3" name="Content Placeholder 2">
            <a:extLst>
              <a:ext uri="{FF2B5EF4-FFF2-40B4-BE49-F238E27FC236}">
                <a16:creationId xmlns:a16="http://schemas.microsoft.com/office/drawing/2014/main" id="{14161170-DB61-4B12-A67D-480499D1088B}"/>
              </a:ext>
            </a:extLst>
          </p:cNvPr>
          <p:cNvSpPr>
            <a:spLocks noGrp="1"/>
          </p:cNvSpPr>
          <p:nvPr>
            <p:ph idx="1"/>
          </p:nvPr>
        </p:nvSpPr>
        <p:spPr>
          <a:xfrm>
            <a:off x="838200" y="1438102"/>
            <a:ext cx="10515600" cy="4738861"/>
          </a:xfrm>
        </p:spPr>
        <p:txBody>
          <a:bodyPr>
            <a:normAutofit/>
          </a:bodyPr>
          <a:lstStyle/>
          <a:p>
            <a:r>
              <a:rPr lang="en-US" dirty="0"/>
              <a:t>John </a:t>
            </a:r>
            <a:r>
              <a:rPr lang="en-US" dirty="0" err="1"/>
              <a:t>Plender</a:t>
            </a:r>
            <a:r>
              <a:rPr lang="en-US" dirty="0"/>
              <a:t>, in the Financial Times on February 6, 2022: “Covid-19 in 2020 precipitated the largest one-year debt surge since the second world war, with global debt rising to $226tn. Borrowing by governments accounted for more than half of that increase, as the global public debt ratio jumped to a record 99 per cent of gross domestic product. This debt mountain now poses a monumental political economy challenge.”</a:t>
            </a:r>
          </a:p>
          <a:p>
            <a:r>
              <a:rPr lang="en-US" dirty="0">
                <a:hlinkClick r:id="rId4"/>
              </a:rPr>
              <a:t>The IMF has provided financial assistance to countries facing the economic impact of the pandemic </a:t>
            </a:r>
            <a:endParaRPr lang="en-US" dirty="0"/>
          </a:p>
        </p:txBody>
      </p:sp>
      <p:pic>
        <p:nvPicPr>
          <p:cNvPr id="4" name="Audio 3">
            <a:hlinkClick r:id="" action="ppaction://media"/>
            <a:extLst>
              <a:ext uri="{FF2B5EF4-FFF2-40B4-BE49-F238E27FC236}">
                <a16:creationId xmlns:a16="http://schemas.microsoft.com/office/drawing/2014/main" id="{0EB21E4D-813C-44A8-8AE7-D47D11E5F1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1448149"/>
      </p:ext>
    </p:extLst>
  </p:cSld>
  <p:clrMapOvr>
    <a:masterClrMapping/>
  </p:clrMapOvr>
  <mc:AlternateContent xmlns:mc="http://schemas.openxmlformats.org/markup-compatibility/2006">
    <mc:Choice xmlns:p14="http://schemas.microsoft.com/office/powerpoint/2010/main" Requires="p14">
      <p:transition spd="slow" p14:dur="2000" advTm="119035"/>
    </mc:Choice>
    <mc:Fallback>
      <p:transition spd="slow" advTm="119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30509-F742-47AF-B535-9B9736BEDC23}"/>
              </a:ext>
            </a:extLst>
          </p:cNvPr>
          <p:cNvSpPr>
            <a:spLocks noGrp="1"/>
          </p:cNvSpPr>
          <p:nvPr>
            <p:ph type="title"/>
          </p:nvPr>
        </p:nvSpPr>
        <p:spPr>
          <a:xfrm>
            <a:off x="838200" y="365125"/>
            <a:ext cx="10515600" cy="1048039"/>
          </a:xfrm>
        </p:spPr>
        <p:txBody>
          <a:bodyPr>
            <a:normAutofit fontScale="90000"/>
          </a:bodyPr>
          <a:lstStyle/>
          <a:p>
            <a:r>
              <a:rPr lang="en-US" dirty="0"/>
              <a:t>IMF Global Financial Stability Report October 2021</a:t>
            </a:r>
          </a:p>
        </p:txBody>
      </p:sp>
      <p:sp>
        <p:nvSpPr>
          <p:cNvPr id="3" name="Content Placeholder 2">
            <a:extLst>
              <a:ext uri="{FF2B5EF4-FFF2-40B4-BE49-F238E27FC236}">
                <a16:creationId xmlns:a16="http://schemas.microsoft.com/office/drawing/2014/main" id="{55D974FA-D490-4DEF-95D5-C3A68E0A94DC}"/>
              </a:ext>
            </a:extLst>
          </p:cNvPr>
          <p:cNvSpPr>
            <a:spLocks noGrp="1"/>
          </p:cNvSpPr>
          <p:nvPr>
            <p:ph idx="1"/>
          </p:nvPr>
        </p:nvSpPr>
        <p:spPr>
          <a:xfrm>
            <a:off x="838200" y="1413164"/>
            <a:ext cx="10515600" cy="4763799"/>
          </a:xfrm>
        </p:spPr>
        <p:txBody>
          <a:bodyPr>
            <a:normAutofit lnSpcReduction="10000"/>
          </a:bodyPr>
          <a:lstStyle/>
          <a:p>
            <a:r>
              <a:rPr lang="en-US" dirty="0"/>
              <a:t>P xvi-xvii: “Higher debt levels and large government financing needs in many countries are also a source of vulnerability, especially if global interest rates were to rise faster than expected…Directors agreed that some emerging and frontier markets continue to face large financing needs. While the outlook for capital flows has improved and monetary conditions remain still broadly accommodative, a sudden change in the monetary policy stance of advanced economies may result in a sharp tightening of financial conditions, adversely affecting capital flows and exacerbating pressures in countries facing debt sustainability concerns. They concurred that the policy response in these countries will need to be centered on implementing structural reforms, rebuilding buffers, and strengthening financial market governance and infrastructure.”</a:t>
            </a:r>
          </a:p>
        </p:txBody>
      </p:sp>
      <p:pic>
        <p:nvPicPr>
          <p:cNvPr id="4" name="Audio 3">
            <a:hlinkClick r:id="" action="ppaction://media"/>
            <a:extLst>
              <a:ext uri="{FF2B5EF4-FFF2-40B4-BE49-F238E27FC236}">
                <a16:creationId xmlns:a16="http://schemas.microsoft.com/office/drawing/2014/main" id="{C2BA8DB3-999C-41E5-8349-D5735D56AB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3569628"/>
      </p:ext>
    </p:extLst>
  </p:cSld>
  <p:clrMapOvr>
    <a:masterClrMapping/>
  </p:clrMapOvr>
  <mc:AlternateContent xmlns:mc="http://schemas.openxmlformats.org/markup-compatibility/2006">
    <mc:Choice xmlns:p14="http://schemas.microsoft.com/office/powerpoint/2010/main" Requires="p14">
      <p:transition spd="slow" p14:dur="2000" advTm="41890"/>
    </mc:Choice>
    <mc:Fallback>
      <p:transition spd="slow" advTm="4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88E57-3418-4A85-A48C-193AA2D54ABE}"/>
              </a:ext>
            </a:extLst>
          </p:cNvPr>
          <p:cNvSpPr>
            <a:spLocks noGrp="1"/>
          </p:cNvSpPr>
          <p:nvPr>
            <p:ph type="title"/>
          </p:nvPr>
        </p:nvSpPr>
        <p:spPr>
          <a:xfrm>
            <a:off x="838200" y="365125"/>
            <a:ext cx="10515600" cy="981537"/>
          </a:xfrm>
        </p:spPr>
        <p:txBody>
          <a:bodyPr/>
          <a:lstStyle/>
          <a:p>
            <a:r>
              <a:rPr lang="en-US" dirty="0"/>
              <a:t>Moral questions and debt sustainability 1</a:t>
            </a:r>
          </a:p>
        </p:txBody>
      </p:sp>
      <p:sp>
        <p:nvSpPr>
          <p:cNvPr id="3" name="Content Placeholder 2">
            <a:extLst>
              <a:ext uri="{FF2B5EF4-FFF2-40B4-BE49-F238E27FC236}">
                <a16:creationId xmlns:a16="http://schemas.microsoft.com/office/drawing/2014/main" id="{D250666A-5FE8-4993-8B60-1D172B97FCAF}"/>
              </a:ext>
            </a:extLst>
          </p:cNvPr>
          <p:cNvSpPr>
            <a:spLocks noGrp="1"/>
          </p:cNvSpPr>
          <p:nvPr>
            <p:ph idx="1"/>
          </p:nvPr>
        </p:nvSpPr>
        <p:spPr>
          <a:xfrm>
            <a:off x="838200" y="1346662"/>
            <a:ext cx="10515600" cy="4830301"/>
          </a:xfrm>
        </p:spPr>
        <p:txBody>
          <a:bodyPr/>
          <a:lstStyle/>
          <a:p>
            <a:pPr marL="0" indent="0">
              <a:buNone/>
            </a:pPr>
            <a:r>
              <a:rPr lang="en-US" dirty="0"/>
              <a:t>The conflict between enforcing contracts and debt restructuring. </a:t>
            </a:r>
          </a:p>
          <a:p>
            <a:pPr marL="0" indent="0">
              <a:buNone/>
            </a:pPr>
            <a:r>
              <a:rPr lang="en-US" dirty="0"/>
              <a:t>In domestic legal systems this conflict is resolved through bankruptcy law.</a:t>
            </a:r>
          </a:p>
          <a:p>
            <a:pPr marL="0" indent="0">
              <a:buNone/>
            </a:pPr>
            <a:r>
              <a:rPr lang="en-US" dirty="0"/>
              <a:t>Claims against sovereign debtors in domestic courts present as contract claims rather than claims in bankruptcy because there is no bankruptcy regime for sovereigns. </a:t>
            </a:r>
          </a:p>
          <a:p>
            <a:pPr marL="0" indent="0">
              <a:buNone/>
            </a:pPr>
            <a:r>
              <a:rPr lang="en-US" dirty="0"/>
              <a:t>Claims of inability to pay are not claims made in a contracts case, and the sorts of claims that might be made to avoid liability in a contracts case will typically not be available in a case involving claims against a sovereign debtor.</a:t>
            </a:r>
          </a:p>
          <a:p>
            <a:pPr marL="0" indent="0">
              <a:buNone/>
            </a:pPr>
            <a:r>
              <a:rPr lang="en-US" dirty="0"/>
              <a:t>Thus the invocation of the champerty </a:t>
            </a:r>
            <a:r>
              <a:rPr lang="en-US" dirty="0" err="1"/>
              <a:t>defence</a:t>
            </a:r>
            <a:r>
              <a:rPr lang="en-US" dirty="0"/>
              <a:t> in the cases we read.</a:t>
            </a:r>
          </a:p>
          <a:p>
            <a:pPr marL="0" indent="0">
              <a:buNone/>
            </a:pPr>
            <a:endParaRPr lang="en-US" dirty="0"/>
          </a:p>
        </p:txBody>
      </p:sp>
      <p:pic>
        <p:nvPicPr>
          <p:cNvPr id="4" name="Audio 3">
            <a:hlinkClick r:id="" action="ppaction://media"/>
            <a:extLst>
              <a:ext uri="{FF2B5EF4-FFF2-40B4-BE49-F238E27FC236}">
                <a16:creationId xmlns:a16="http://schemas.microsoft.com/office/drawing/2014/main" id="{E6E4DBAF-FFFB-4435-B895-8E2E94FC6C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78684287"/>
      </p:ext>
    </p:extLst>
  </p:cSld>
  <p:clrMapOvr>
    <a:masterClrMapping/>
  </p:clrMapOvr>
  <mc:AlternateContent xmlns:mc="http://schemas.openxmlformats.org/markup-compatibility/2006">
    <mc:Choice xmlns:p14="http://schemas.microsoft.com/office/powerpoint/2010/main" Requires="p14">
      <p:transition spd="slow" p14:dur="2000" advTm="186824"/>
    </mc:Choice>
    <mc:Fallback>
      <p:transition spd="slow" advTm="186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3C929-C982-4288-BA57-07A641D4937F}"/>
              </a:ext>
            </a:extLst>
          </p:cNvPr>
          <p:cNvSpPr>
            <a:spLocks noGrp="1"/>
          </p:cNvSpPr>
          <p:nvPr>
            <p:ph type="title"/>
          </p:nvPr>
        </p:nvSpPr>
        <p:spPr>
          <a:xfrm>
            <a:off x="838200" y="365125"/>
            <a:ext cx="10515600" cy="1048039"/>
          </a:xfrm>
        </p:spPr>
        <p:txBody>
          <a:bodyPr/>
          <a:lstStyle/>
          <a:p>
            <a:r>
              <a:rPr lang="en-US" dirty="0"/>
              <a:t>Moral questions and debt sustainability 2</a:t>
            </a:r>
          </a:p>
        </p:txBody>
      </p:sp>
      <p:sp>
        <p:nvSpPr>
          <p:cNvPr id="3" name="Content Placeholder 2">
            <a:extLst>
              <a:ext uri="{FF2B5EF4-FFF2-40B4-BE49-F238E27FC236}">
                <a16:creationId xmlns:a16="http://schemas.microsoft.com/office/drawing/2014/main" id="{9AB74518-E330-4DCE-B460-5046F9D4721C}"/>
              </a:ext>
            </a:extLst>
          </p:cNvPr>
          <p:cNvSpPr>
            <a:spLocks noGrp="1"/>
          </p:cNvSpPr>
          <p:nvPr>
            <p:ph idx="1"/>
          </p:nvPr>
        </p:nvSpPr>
        <p:spPr>
          <a:xfrm>
            <a:off x="838200" y="1305098"/>
            <a:ext cx="10515600" cy="4871865"/>
          </a:xfrm>
        </p:spPr>
        <p:txBody>
          <a:bodyPr/>
          <a:lstStyle/>
          <a:p>
            <a:r>
              <a:rPr lang="en-US" dirty="0"/>
              <a:t>Claims  to enforce sovereign debt have sometimes involved issues relating to  sovereign immunity  and state succession:</a:t>
            </a:r>
          </a:p>
          <a:p>
            <a:r>
              <a:rPr lang="en-US" dirty="0"/>
              <a:t>Jackson v. People's Republic of China, 794 F. 2d 1490 (11th Cir. 1986) (FSIA jurisdictional rule not retroactive, bonds issued in 1911 by Imperial Government of China)</a:t>
            </a:r>
          </a:p>
          <a:p>
            <a:r>
              <a:rPr lang="en-US" dirty="0"/>
              <a:t>Mortimer Off Shore Services, Ltd. v. Federal Republic of Germany, 615 F. 3d 97 (2d. Cir 2010) (bonds issued in Prussia in 1928 guaranteed by Prussia, no evidence East Germany and FRG explicitly </a:t>
            </a:r>
            <a:r>
              <a:rPr lang="en-US"/>
              <a:t>assumed liability)</a:t>
            </a:r>
            <a:endParaRPr lang="en-US" dirty="0"/>
          </a:p>
        </p:txBody>
      </p:sp>
      <p:pic>
        <p:nvPicPr>
          <p:cNvPr id="4" name="Audio 3">
            <a:hlinkClick r:id="" action="ppaction://media"/>
            <a:extLst>
              <a:ext uri="{FF2B5EF4-FFF2-40B4-BE49-F238E27FC236}">
                <a16:creationId xmlns:a16="http://schemas.microsoft.com/office/drawing/2014/main" id="{1CE57AD7-C071-458A-AB66-9A1986BDD7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9786399"/>
      </p:ext>
    </p:extLst>
  </p:cSld>
  <p:clrMapOvr>
    <a:masterClrMapping/>
  </p:clrMapOvr>
  <mc:AlternateContent xmlns:mc="http://schemas.openxmlformats.org/markup-compatibility/2006">
    <mc:Choice xmlns:p14="http://schemas.microsoft.com/office/powerpoint/2010/main" Requires="p14">
      <p:transition spd="slow" p14:dur="2000" advTm="279722"/>
    </mc:Choice>
    <mc:Fallback>
      <p:transition spd="slow" advTm="279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90867-BE2B-49A4-A8BF-B34348CD61CB}"/>
              </a:ext>
            </a:extLst>
          </p:cNvPr>
          <p:cNvSpPr>
            <a:spLocks noGrp="1"/>
          </p:cNvSpPr>
          <p:nvPr>
            <p:ph type="title"/>
          </p:nvPr>
        </p:nvSpPr>
        <p:spPr>
          <a:xfrm>
            <a:off x="838200" y="365126"/>
            <a:ext cx="10515600" cy="632401"/>
          </a:xfrm>
        </p:spPr>
        <p:txBody>
          <a:bodyPr>
            <a:normAutofit fontScale="90000"/>
          </a:bodyPr>
          <a:lstStyle/>
          <a:p>
            <a:r>
              <a:rPr lang="en-US" dirty="0"/>
              <a:t>Moral questions and debt sustainability 3</a:t>
            </a:r>
          </a:p>
        </p:txBody>
      </p:sp>
      <p:sp>
        <p:nvSpPr>
          <p:cNvPr id="3" name="Content Placeholder 2">
            <a:extLst>
              <a:ext uri="{FF2B5EF4-FFF2-40B4-BE49-F238E27FC236}">
                <a16:creationId xmlns:a16="http://schemas.microsoft.com/office/drawing/2014/main" id="{8FE2400F-20A2-4E9B-A595-13C027640A78}"/>
              </a:ext>
            </a:extLst>
          </p:cNvPr>
          <p:cNvSpPr>
            <a:spLocks noGrp="1"/>
          </p:cNvSpPr>
          <p:nvPr>
            <p:ph idx="1"/>
          </p:nvPr>
        </p:nvSpPr>
        <p:spPr>
          <a:xfrm>
            <a:off x="838200" y="939338"/>
            <a:ext cx="10515600" cy="5237625"/>
          </a:xfrm>
        </p:spPr>
        <p:txBody>
          <a:bodyPr>
            <a:normAutofit fontScale="92500" lnSpcReduction="20000"/>
          </a:bodyPr>
          <a:lstStyle/>
          <a:p>
            <a:r>
              <a:rPr lang="en-US" dirty="0"/>
              <a:t>Debt, bankruptcy  and morality: In the early 19thC it was common for people to be imprisoned for debt, but an international prison reform movement focused on eliminating debtors’ prisons (although cf. ACLU).</a:t>
            </a:r>
          </a:p>
          <a:p>
            <a:r>
              <a:rPr lang="en-US" dirty="0"/>
              <a:t>In Washing Away the Sins of Debt: The Nineteenth-Century Eradication of the Debtors’ Prison, 55 Comparative Studies in Society and History 701 (2013), Gustav Peebles identifies 3 central discourses in these debates:</a:t>
            </a:r>
          </a:p>
          <a:p>
            <a:r>
              <a:rPr lang="en-US" dirty="0"/>
              <a:t>1. the need to distinguish between malfeasance and misfortune; 2. indebtedness as weakness and credit as power: society should have systems to turn “debtors from present-oriented spenders into future-oriented savers”; 3. Using the body as collateral came to be seen as uncivilized.</a:t>
            </a:r>
          </a:p>
          <a:p>
            <a:r>
              <a:rPr lang="en-US" dirty="0"/>
              <a:t>“Parties on all sides of the debate converged in their belief that citizens within national spaces had to be transformed into a new cadre of disciplined economic actors who could turn to a newly rationalized and more efficient governmental apparatus for adjudicating credit and debt relations.”</a:t>
            </a:r>
          </a:p>
          <a:p>
            <a:endParaRPr lang="en-US" dirty="0"/>
          </a:p>
        </p:txBody>
      </p:sp>
      <p:pic>
        <p:nvPicPr>
          <p:cNvPr id="4" name="Audio 3">
            <a:hlinkClick r:id="" action="ppaction://media"/>
            <a:extLst>
              <a:ext uri="{FF2B5EF4-FFF2-40B4-BE49-F238E27FC236}">
                <a16:creationId xmlns:a16="http://schemas.microsoft.com/office/drawing/2014/main" id="{6C32E28D-1304-45AD-9F85-59F4E8A790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58170350"/>
      </p:ext>
    </p:extLst>
  </p:cSld>
  <p:clrMapOvr>
    <a:masterClrMapping/>
  </p:clrMapOvr>
  <mc:AlternateContent xmlns:mc="http://schemas.openxmlformats.org/markup-compatibility/2006">
    <mc:Choice xmlns:p14="http://schemas.microsoft.com/office/powerpoint/2010/main" Requires="p14">
      <p:transition spd="slow" p14:dur="2000" advTm="359170"/>
    </mc:Choice>
    <mc:Fallback>
      <p:transition spd="slow" advTm="359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4D40E-FAC1-4181-B1B7-DDC98FC47A39}"/>
              </a:ext>
            </a:extLst>
          </p:cNvPr>
          <p:cNvSpPr>
            <a:spLocks noGrp="1"/>
          </p:cNvSpPr>
          <p:nvPr>
            <p:ph type="title"/>
          </p:nvPr>
        </p:nvSpPr>
        <p:spPr>
          <a:xfrm>
            <a:off x="838200" y="365126"/>
            <a:ext cx="10515600" cy="948286"/>
          </a:xfrm>
        </p:spPr>
        <p:txBody>
          <a:bodyPr/>
          <a:lstStyle/>
          <a:p>
            <a:r>
              <a:rPr lang="en-US" dirty="0"/>
              <a:t>Sovereign Debt Forgiveness</a:t>
            </a:r>
          </a:p>
        </p:txBody>
      </p:sp>
      <p:sp>
        <p:nvSpPr>
          <p:cNvPr id="3" name="Content Placeholder 2">
            <a:extLst>
              <a:ext uri="{FF2B5EF4-FFF2-40B4-BE49-F238E27FC236}">
                <a16:creationId xmlns:a16="http://schemas.microsoft.com/office/drawing/2014/main" id="{542B888F-8A95-46AB-AC74-34B12E904443}"/>
              </a:ext>
            </a:extLst>
          </p:cNvPr>
          <p:cNvSpPr>
            <a:spLocks noGrp="1"/>
          </p:cNvSpPr>
          <p:nvPr>
            <p:ph idx="1"/>
          </p:nvPr>
        </p:nvSpPr>
        <p:spPr>
          <a:xfrm>
            <a:off x="838200" y="1496291"/>
            <a:ext cx="10515600" cy="4680672"/>
          </a:xfrm>
        </p:spPr>
        <p:txBody>
          <a:bodyPr/>
          <a:lstStyle/>
          <a:p>
            <a:r>
              <a:rPr lang="en-US" dirty="0"/>
              <a:t>Jubilee 2000 /Jubilee Debt Campaign (UK) </a:t>
            </a:r>
          </a:p>
          <a:p>
            <a:r>
              <a:rPr lang="en-US" dirty="0">
                <a:hlinkClick r:id="rId4"/>
              </a:rPr>
              <a:t>IMF, Heavily Indebted Poor Countries Initiative </a:t>
            </a:r>
            <a:r>
              <a:rPr lang="en-US" dirty="0"/>
              <a:t>(HIPC) (1996);  Multilateral Debt Relief Initiative (MDRI) (2005): “Countries must meet certain criteria, commit to poverty reduction through policy changes, and demonstrate a good track record over time. The Fund and Bank provide interim debt relief in the initial stage and, when a country meets its commitments, full debt relief is provided. “</a:t>
            </a:r>
          </a:p>
          <a:p>
            <a:r>
              <a:rPr lang="en-US" dirty="0">
                <a:hlinkClick r:id="rId5"/>
              </a:rPr>
              <a:t>G20, Debt Service Suspension Initiative (DSSI)</a:t>
            </a:r>
            <a:r>
              <a:rPr lang="en-US" dirty="0"/>
              <a:t> suspends debt service for the poorest countries during the pandemic.</a:t>
            </a:r>
          </a:p>
          <a:p>
            <a:r>
              <a:rPr lang="en-US" dirty="0"/>
              <a:t>Many vulnerable countries are not eligible. </a:t>
            </a:r>
          </a:p>
        </p:txBody>
      </p:sp>
      <p:pic>
        <p:nvPicPr>
          <p:cNvPr id="4" name="Audio 3">
            <a:hlinkClick r:id="" action="ppaction://media"/>
            <a:extLst>
              <a:ext uri="{FF2B5EF4-FFF2-40B4-BE49-F238E27FC236}">
                <a16:creationId xmlns:a16="http://schemas.microsoft.com/office/drawing/2014/main" id="{26AA2914-C803-4E32-A823-E9061B6948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70573152"/>
      </p:ext>
    </p:extLst>
  </p:cSld>
  <p:clrMapOvr>
    <a:masterClrMapping/>
  </p:clrMapOvr>
  <mc:AlternateContent xmlns:mc="http://schemas.openxmlformats.org/markup-compatibility/2006">
    <mc:Choice xmlns:p14="http://schemas.microsoft.com/office/powerpoint/2010/main" Requires="p14">
      <p:transition spd="slow" p14:dur="2000" advTm="164173"/>
    </mc:Choice>
    <mc:Fallback>
      <p:transition spd="slow" advTm="164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1631</TotalTime>
  <Words>751</Words>
  <Application>Microsoft Office PowerPoint</Application>
  <PresentationFormat>Widescreen</PresentationFormat>
  <Paragraphs>27</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International Finance 2022</vt:lpstr>
      <vt:lpstr>Covid-19 and Sovereign Debt</vt:lpstr>
      <vt:lpstr>IMF Global Financial Stability Report October 2021</vt:lpstr>
      <vt:lpstr>Moral questions and debt sustainability 1</vt:lpstr>
      <vt:lpstr>Moral questions and debt sustainability 2</vt:lpstr>
      <vt:lpstr>Moral questions and debt sustainability 3</vt:lpstr>
      <vt:lpstr>Sovereign Debt Forgiveness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28</cp:revision>
  <dcterms:created xsi:type="dcterms:W3CDTF">2020-07-08T16:23:45Z</dcterms:created>
  <dcterms:modified xsi:type="dcterms:W3CDTF">2022-02-14T01:23:39Z</dcterms:modified>
</cp:coreProperties>
</file>