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1/30/2022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1/30/2022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a:t>
            </a:r>
            <a:r>
              <a:rPr lang="en-US"/>
              <a:t>Spring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Litigation Issues: Transnational Investment in Securities 2</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DF68CF90-0A81-464D-B924-9B52CDED5F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1578"/>
    </mc:Choice>
    <mc:Fallback xmlns="">
      <p:transition spd="slow" advTm="11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F7714-4B05-45E4-B040-8D5D31145860}"/>
              </a:ext>
            </a:extLst>
          </p:cNvPr>
          <p:cNvSpPr>
            <a:spLocks noGrp="1"/>
          </p:cNvSpPr>
          <p:nvPr>
            <p:ph type="title"/>
          </p:nvPr>
        </p:nvSpPr>
        <p:spPr>
          <a:xfrm>
            <a:off x="838200" y="365125"/>
            <a:ext cx="10515600" cy="1239231"/>
          </a:xfrm>
        </p:spPr>
        <p:txBody>
          <a:bodyPr/>
          <a:lstStyle/>
          <a:p>
            <a:r>
              <a:rPr lang="en-US" dirty="0"/>
              <a:t>Regulation S: Offshore Offerings of Securities </a:t>
            </a:r>
          </a:p>
        </p:txBody>
      </p:sp>
      <p:sp>
        <p:nvSpPr>
          <p:cNvPr id="3" name="Content Placeholder 2">
            <a:extLst>
              <a:ext uri="{FF2B5EF4-FFF2-40B4-BE49-F238E27FC236}">
                <a16:creationId xmlns:a16="http://schemas.microsoft.com/office/drawing/2014/main" id="{94419D79-DE49-4AEE-BB70-B36F9902EF46}"/>
              </a:ext>
            </a:extLst>
          </p:cNvPr>
          <p:cNvSpPr>
            <a:spLocks noGrp="1"/>
          </p:cNvSpPr>
          <p:nvPr>
            <p:ph idx="1"/>
          </p:nvPr>
        </p:nvSpPr>
        <p:spPr>
          <a:xfrm>
            <a:off x="838200" y="1604356"/>
            <a:ext cx="10515600" cy="4572607"/>
          </a:xfrm>
        </p:spPr>
        <p:txBody>
          <a:bodyPr>
            <a:normAutofit lnSpcReduction="10000"/>
          </a:bodyPr>
          <a:lstStyle/>
          <a:p>
            <a:r>
              <a:rPr lang="en-US" dirty="0"/>
              <a:t>Regulation S provides for a safe harbor with respect to the registration requirement under the Securities Act 1933 for offshore offerings of securities (NB not a safe harbor for fraud liability).</a:t>
            </a:r>
          </a:p>
          <a:p>
            <a:r>
              <a:rPr lang="en-US" dirty="0"/>
              <a:t>Issuers of certain securities outside the US, in particular US$ denominated debt securities issued in the Euromarkets (Eurobonds), worried about the application of US securities laws to those issues, which would be accompanied by a US legal opinion that the securities did not require registration in the US.</a:t>
            </a:r>
          </a:p>
          <a:p>
            <a:r>
              <a:rPr lang="en-US" dirty="0"/>
              <a:t>The safe harbor in Regulation S helps provide clarity as to the application of the US registration requirement. Basically Regulation S wants an issue of securities to come to rest abroad if there is not to be registration in the US</a:t>
            </a:r>
            <a:r>
              <a:rPr lang="en-US"/>
              <a:t>.   </a:t>
            </a:r>
            <a:endParaRPr lang="en-US" dirty="0"/>
          </a:p>
          <a:p>
            <a:pPr marL="0" indent="0">
              <a:buNone/>
            </a:pPr>
            <a:endParaRPr lang="en-US" dirty="0"/>
          </a:p>
        </p:txBody>
      </p:sp>
      <p:pic>
        <p:nvPicPr>
          <p:cNvPr id="4" name="Audio 3">
            <a:hlinkClick r:id="" action="ppaction://media"/>
            <a:extLst>
              <a:ext uri="{FF2B5EF4-FFF2-40B4-BE49-F238E27FC236}">
                <a16:creationId xmlns:a16="http://schemas.microsoft.com/office/drawing/2014/main" id="{998D9233-861F-44EB-8EBE-877E778229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6213155"/>
      </p:ext>
    </p:extLst>
  </p:cSld>
  <p:clrMapOvr>
    <a:masterClrMapping/>
  </p:clrMapOvr>
  <mc:AlternateContent xmlns:mc="http://schemas.openxmlformats.org/markup-compatibility/2006" xmlns:p14="http://schemas.microsoft.com/office/powerpoint/2010/main">
    <mc:Choice Requires="p14">
      <p:transition spd="slow" p14:dur="2000" advTm="131421"/>
    </mc:Choice>
    <mc:Fallback xmlns="">
      <p:transition spd="slow" advTm="131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CBF0-94FE-4BEC-BE84-BFF65E9D864C}"/>
              </a:ext>
            </a:extLst>
          </p:cNvPr>
          <p:cNvSpPr>
            <a:spLocks noGrp="1"/>
          </p:cNvSpPr>
          <p:nvPr>
            <p:ph type="title"/>
          </p:nvPr>
        </p:nvSpPr>
        <p:spPr/>
        <p:txBody>
          <a:bodyPr/>
          <a:lstStyle/>
          <a:p>
            <a:r>
              <a:rPr lang="en-US" dirty="0"/>
              <a:t>Regulation S: 2 basic conditions </a:t>
            </a:r>
          </a:p>
        </p:txBody>
      </p:sp>
      <p:sp>
        <p:nvSpPr>
          <p:cNvPr id="3" name="Content Placeholder 2">
            <a:extLst>
              <a:ext uri="{FF2B5EF4-FFF2-40B4-BE49-F238E27FC236}">
                <a16:creationId xmlns:a16="http://schemas.microsoft.com/office/drawing/2014/main" id="{5B50EE0C-55A2-4378-90CE-E87CD0A547C1}"/>
              </a:ext>
            </a:extLst>
          </p:cNvPr>
          <p:cNvSpPr>
            <a:spLocks noGrp="1"/>
          </p:cNvSpPr>
          <p:nvPr>
            <p:ph idx="1"/>
          </p:nvPr>
        </p:nvSpPr>
        <p:spPr>
          <a:xfrm>
            <a:off x="838200" y="1454727"/>
            <a:ext cx="10515600" cy="4722236"/>
          </a:xfrm>
        </p:spPr>
        <p:txBody>
          <a:bodyPr/>
          <a:lstStyle/>
          <a:p>
            <a:r>
              <a:rPr lang="en-US" dirty="0"/>
              <a:t>the offer or sale is made in an “offshore transaction” (which requires, among other things, that the offer is not made to a person in the United States); and</a:t>
            </a:r>
          </a:p>
          <a:p>
            <a:r>
              <a:rPr lang="en-US" dirty="0"/>
              <a:t>there are no “directed selling efforts” in the United States with respect to the securities offered under Regulation S.</a:t>
            </a:r>
          </a:p>
          <a:p>
            <a:r>
              <a:rPr lang="en-US" dirty="0"/>
              <a:t>Different conditions apply to different categories of issuance. If there is more likely to be US market interest in the securities in question offering restrictions will be required and there will be a distribution compliance period within which offers and sales may not be made to a US person.</a:t>
            </a:r>
          </a:p>
        </p:txBody>
      </p:sp>
      <p:pic>
        <p:nvPicPr>
          <p:cNvPr id="4" name="Audio 3">
            <a:hlinkClick r:id="" action="ppaction://media"/>
            <a:extLst>
              <a:ext uri="{FF2B5EF4-FFF2-40B4-BE49-F238E27FC236}">
                <a16:creationId xmlns:a16="http://schemas.microsoft.com/office/drawing/2014/main" id="{7F76D0B8-EA77-4006-AE62-6CB68A3D58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4345695"/>
      </p:ext>
    </p:extLst>
  </p:cSld>
  <p:clrMapOvr>
    <a:masterClrMapping/>
  </p:clrMapOvr>
  <mc:AlternateContent xmlns:mc="http://schemas.openxmlformats.org/markup-compatibility/2006" xmlns:p14="http://schemas.microsoft.com/office/powerpoint/2010/main">
    <mc:Choice Requires="p14">
      <p:transition spd="slow" p14:dur="2000" advTm="96134"/>
    </mc:Choice>
    <mc:Fallback xmlns="">
      <p:transition spd="slow" advTm="96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F3BF-51EA-415B-B0C7-12279530199F}"/>
              </a:ext>
            </a:extLst>
          </p:cNvPr>
          <p:cNvSpPr>
            <a:spLocks noGrp="1"/>
          </p:cNvSpPr>
          <p:nvPr>
            <p:ph type="title"/>
          </p:nvPr>
        </p:nvSpPr>
        <p:spPr>
          <a:xfrm>
            <a:off x="838200" y="365125"/>
            <a:ext cx="10515600" cy="1097915"/>
          </a:xfrm>
        </p:spPr>
        <p:txBody>
          <a:bodyPr>
            <a:normAutofit fontScale="90000"/>
          </a:bodyPr>
          <a:lstStyle/>
          <a:p>
            <a:r>
              <a:rPr lang="en-US" dirty="0"/>
              <a:t>US securities registration requirements and territoriality</a:t>
            </a:r>
          </a:p>
        </p:txBody>
      </p:sp>
      <p:sp>
        <p:nvSpPr>
          <p:cNvPr id="3" name="Content Placeholder 2">
            <a:extLst>
              <a:ext uri="{FF2B5EF4-FFF2-40B4-BE49-F238E27FC236}">
                <a16:creationId xmlns:a16="http://schemas.microsoft.com/office/drawing/2014/main" id="{2DBB61EB-796C-4E7B-A29D-C876B362B5CF}"/>
              </a:ext>
            </a:extLst>
          </p:cNvPr>
          <p:cNvSpPr>
            <a:spLocks noGrp="1"/>
          </p:cNvSpPr>
          <p:nvPr>
            <p:ph idx="1"/>
          </p:nvPr>
        </p:nvSpPr>
        <p:spPr>
          <a:xfrm>
            <a:off x="838200" y="1596044"/>
            <a:ext cx="10515600" cy="4580919"/>
          </a:xfrm>
        </p:spPr>
        <p:txBody>
          <a:bodyPr/>
          <a:lstStyle/>
          <a:p>
            <a:r>
              <a:rPr lang="en-US" dirty="0"/>
              <a:t>Note that Regulation S has implications for how issues of securities are conducted outside the US.</a:t>
            </a:r>
          </a:p>
          <a:p>
            <a:r>
              <a:rPr lang="en-US" dirty="0"/>
              <a:t>US securities fraud liability, premised on the conduct and effects test, also had a potential extraterritorial impact.</a:t>
            </a:r>
          </a:p>
          <a:p>
            <a:r>
              <a:rPr lang="en-US" dirty="0"/>
              <a:t>Securities markets participants need to be conscious of the potential impact of US securities regulation (and there have been concerns about US antitrust law also).</a:t>
            </a:r>
          </a:p>
          <a:p>
            <a:r>
              <a:rPr lang="en-US" dirty="0"/>
              <a:t>Blocking legislation was enacted in a number of jurisdictions to impede the extraterritorial impact of US laws (e.g. UK Protection of Trading Interests Act 1980).</a:t>
            </a:r>
          </a:p>
        </p:txBody>
      </p:sp>
      <p:pic>
        <p:nvPicPr>
          <p:cNvPr id="4" name="Audio 3">
            <a:hlinkClick r:id="" action="ppaction://media"/>
            <a:extLst>
              <a:ext uri="{FF2B5EF4-FFF2-40B4-BE49-F238E27FC236}">
                <a16:creationId xmlns:a16="http://schemas.microsoft.com/office/drawing/2014/main" id="{1C59D119-A40A-45F9-99CC-A12D07C089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1583514"/>
      </p:ext>
    </p:extLst>
  </p:cSld>
  <p:clrMapOvr>
    <a:masterClrMapping/>
  </p:clrMapOvr>
  <mc:AlternateContent xmlns:mc="http://schemas.openxmlformats.org/markup-compatibility/2006" xmlns:p14="http://schemas.microsoft.com/office/powerpoint/2010/main">
    <mc:Choice Requires="p14">
      <p:transition spd="slow" p14:dur="2000" advTm="180979"/>
    </mc:Choice>
    <mc:Fallback xmlns="">
      <p:transition spd="slow" advTm="180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A154-5333-4291-8EB4-6F9F91B6B47D}"/>
              </a:ext>
            </a:extLst>
          </p:cNvPr>
          <p:cNvSpPr>
            <a:spLocks noGrp="1"/>
          </p:cNvSpPr>
          <p:nvPr>
            <p:ph type="title"/>
          </p:nvPr>
        </p:nvSpPr>
        <p:spPr/>
        <p:txBody>
          <a:bodyPr>
            <a:normAutofit fontScale="90000"/>
          </a:bodyPr>
          <a:lstStyle/>
          <a:p>
            <a:r>
              <a:rPr lang="en-US" dirty="0"/>
              <a:t>Question: when transactions involve multiple jurisdictions, aren’t issues of extraterritoriality inevitable? </a:t>
            </a:r>
          </a:p>
        </p:txBody>
      </p:sp>
      <p:sp>
        <p:nvSpPr>
          <p:cNvPr id="3" name="Content Placeholder 2">
            <a:extLst>
              <a:ext uri="{FF2B5EF4-FFF2-40B4-BE49-F238E27FC236}">
                <a16:creationId xmlns:a16="http://schemas.microsoft.com/office/drawing/2014/main" id="{11BF1E6D-9E22-4F95-AF8E-8E95A4202AA9}"/>
              </a:ext>
            </a:extLst>
          </p:cNvPr>
          <p:cNvSpPr>
            <a:spLocks noGrp="1"/>
          </p:cNvSpPr>
          <p:nvPr>
            <p:ph idx="1"/>
          </p:nvPr>
        </p:nvSpPr>
        <p:spPr/>
        <p:txBody>
          <a:bodyPr>
            <a:normAutofit fontScale="92500" lnSpcReduction="10000"/>
          </a:bodyPr>
          <a:lstStyle/>
          <a:p>
            <a:r>
              <a:rPr lang="en-US" dirty="0"/>
              <a:t>Potential relevant jurisdictions: </a:t>
            </a:r>
          </a:p>
          <a:p>
            <a:r>
              <a:rPr lang="en-US" dirty="0"/>
              <a:t>the jurisdiction where the issuer is incorporated</a:t>
            </a:r>
          </a:p>
          <a:p>
            <a:r>
              <a:rPr lang="en-US" dirty="0"/>
              <a:t>jurisdictions where the issuer carries on business activities</a:t>
            </a:r>
          </a:p>
          <a:p>
            <a:r>
              <a:rPr lang="en-US" dirty="0"/>
              <a:t>jurisdictions where investors live or have citizenship, and, in the case of legal persons, the jurisdiction whose law governs their internal affairs </a:t>
            </a:r>
          </a:p>
          <a:p>
            <a:r>
              <a:rPr lang="en-US" dirty="0"/>
              <a:t>any jurisdiction where the securities are listed or admitted to a trading market</a:t>
            </a:r>
          </a:p>
          <a:p>
            <a:r>
              <a:rPr lang="en-US" dirty="0"/>
              <a:t>any jurisdiction where the purchase/sale of securities is completed (or discussed)</a:t>
            </a:r>
          </a:p>
          <a:p>
            <a:r>
              <a:rPr lang="en-US" dirty="0"/>
              <a:t>for debt securities, the jurisdiction to which the currency in which the security is denominated belongs.</a:t>
            </a:r>
          </a:p>
        </p:txBody>
      </p:sp>
      <p:pic>
        <p:nvPicPr>
          <p:cNvPr id="4" name="Audio 3">
            <a:hlinkClick r:id="" action="ppaction://media"/>
            <a:extLst>
              <a:ext uri="{FF2B5EF4-FFF2-40B4-BE49-F238E27FC236}">
                <a16:creationId xmlns:a16="http://schemas.microsoft.com/office/drawing/2014/main" id="{E7585B9A-2E44-4511-9CC2-A507597B7D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3756888"/>
      </p:ext>
    </p:extLst>
  </p:cSld>
  <p:clrMapOvr>
    <a:masterClrMapping/>
  </p:clrMapOvr>
  <mc:AlternateContent xmlns:mc="http://schemas.openxmlformats.org/markup-compatibility/2006" xmlns:p14="http://schemas.microsoft.com/office/powerpoint/2010/main">
    <mc:Choice Requires="p14">
      <p:transition spd="slow" p14:dur="2000" advTm="140876"/>
    </mc:Choice>
    <mc:Fallback xmlns="">
      <p:transition spd="slow" advTm="140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63206-768F-4143-AC61-D8FBD55F3958}"/>
              </a:ext>
            </a:extLst>
          </p:cNvPr>
          <p:cNvSpPr>
            <a:spLocks noGrp="1"/>
          </p:cNvSpPr>
          <p:nvPr>
            <p:ph type="title"/>
          </p:nvPr>
        </p:nvSpPr>
        <p:spPr>
          <a:xfrm>
            <a:off x="838200" y="365126"/>
            <a:ext cx="10515600" cy="582526"/>
          </a:xfrm>
        </p:spPr>
        <p:txBody>
          <a:bodyPr>
            <a:normAutofit fontScale="90000"/>
          </a:bodyPr>
          <a:lstStyle/>
          <a:p>
            <a:r>
              <a:rPr lang="en-US" dirty="0"/>
              <a:t>Litigation Funding</a:t>
            </a:r>
          </a:p>
        </p:txBody>
      </p:sp>
      <p:sp>
        <p:nvSpPr>
          <p:cNvPr id="3" name="Content Placeholder 2">
            <a:extLst>
              <a:ext uri="{FF2B5EF4-FFF2-40B4-BE49-F238E27FC236}">
                <a16:creationId xmlns:a16="http://schemas.microsoft.com/office/drawing/2014/main" id="{7A52E775-FCD8-4A4E-BF2E-FD0801D32D9E}"/>
              </a:ext>
            </a:extLst>
          </p:cNvPr>
          <p:cNvSpPr>
            <a:spLocks noGrp="1"/>
          </p:cNvSpPr>
          <p:nvPr>
            <p:ph idx="1"/>
          </p:nvPr>
        </p:nvSpPr>
        <p:spPr>
          <a:xfrm>
            <a:off x="838200" y="947652"/>
            <a:ext cx="10515600" cy="5229311"/>
          </a:xfrm>
        </p:spPr>
        <p:txBody>
          <a:bodyPr>
            <a:normAutofit fontScale="85000" lnSpcReduction="20000"/>
          </a:bodyPr>
          <a:lstStyle/>
          <a:p>
            <a:r>
              <a:rPr lang="en-US" dirty="0"/>
              <a:t>Let us note another transnational aspect of litigation, relating to funding. Here is a quote from a recent Australian Parliamentary Committee Report on Litigation Funding and the Regulation of the Class Action Industry (Dec. 2020):</a:t>
            </a:r>
          </a:p>
          <a:p>
            <a:r>
              <a:rPr lang="en-US" dirty="0"/>
              <a:t>“Courts and civil remedies were not established as novel investment vehicles to deliver handsome profits to innovative financiers or creative lawyers. Most Australians would be comfortable with the idea that profits may be made incidentally while delivering the core objective of access to justice. But they would be rightly horrified to learn that for some participants in our justice system, return on investment and profit from risk-taking has become their primary motivation.</a:t>
            </a:r>
          </a:p>
          <a:p>
            <a:r>
              <a:rPr lang="en-US" dirty="0"/>
              <a:t>Australia’s highly unique and </a:t>
            </a:r>
            <a:r>
              <a:rPr lang="en-US" dirty="0" err="1"/>
              <a:t>favourably</a:t>
            </a:r>
            <a:r>
              <a:rPr lang="en-US" dirty="0"/>
              <a:t> regulated litigation funding market has become a global hotspot for international investors, including many based in tax havens and with dubious corporate histories, to generate investment returns unheard of in any other jurisdiction – in some cases of more than 500 per cent.</a:t>
            </a:r>
          </a:p>
          <a:p>
            <a:r>
              <a:rPr lang="en-US" dirty="0"/>
              <a:t>This is directly the result of a regulatory regime described by the Australian Securities and Investments Commission (ASIC) as ‘light touch’ and under which no successful action by a regulator has ever been taken against a funder.”</a:t>
            </a:r>
          </a:p>
        </p:txBody>
      </p:sp>
      <p:pic>
        <p:nvPicPr>
          <p:cNvPr id="4" name="Audio 3">
            <a:hlinkClick r:id="" action="ppaction://media"/>
            <a:extLst>
              <a:ext uri="{FF2B5EF4-FFF2-40B4-BE49-F238E27FC236}">
                <a16:creationId xmlns:a16="http://schemas.microsoft.com/office/drawing/2014/main" id="{60035155-6311-4BC7-BC39-AD8D932707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0121414"/>
      </p:ext>
    </p:extLst>
  </p:cSld>
  <p:clrMapOvr>
    <a:masterClrMapping/>
  </p:clrMapOvr>
  <mc:AlternateContent xmlns:mc="http://schemas.openxmlformats.org/markup-compatibility/2006" xmlns:p14="http://schemas.microsoft.com/office/powerpoint/2010/main">
    <mc:Choice Requires="p14">
      <p:transition spd="slow" p14:dur="2000" advTm="121585"/>
    </mc:Choice>
    <mc:Fallback xmlns="">
      <p:transition spd="slow" advTm="121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1123</TotalTime>
  <Words>680</Words>
  <Application>Microsoft Office PowerPoint</Application>
  <PresentationFormat>Widescreen</PresentationFormat>
  <Paragraphs>28</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International Finance Spring 2022</vt:lpstr>
      <vt:lpstr>Regulation S: Offshore Offerings of Securities </vt:lpstr>
      <vt:lpstr>Regulation S: 2 basic conditions </vt:lpstr>
      <vt:lpstr>US securities registration requirements and territoriality</vt:lpstr>
      <vt:lpstr>Question: when transactions involve multiple jurisdictions, aren’t issues of extraterritoriality inevitable? </vt:lpstr>
      <vt:lpstr>Litigation Funding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23</cp:revision>
  <dcterms:created xsi:type="dcterms:W3CDTF">2020-07-08T16:23:45Z</dcterms:created>
  <dcterms:modified xsi:type="dcterms:W3CDTF">2022-01-31T01:18:57Z</dcterms:modified>
</cp:coreProperties>
</file>