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2" r:id="rId6"/>
    <p:sldId id="263"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1/17/2022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1/17/2022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mailto:cbradley@law.miami.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Climate Finance Spring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Writing a Paper for this Class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EDBE392A-362E-49A6-8F17-D07409B8B3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6347"/>
    </mc:Choice>
    <mc:Fallback>
      <p:transition spd="slow" advTm="16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CEF1-4647-4F28-9CFA-381129D6FFCF}"/>
              </a:ext>
            </a:extLst>
          </p:cNvPr>
          <p:cNvSpPr>
            <a:spLocks noGrp="1"/>
          </p:cNvSpPr>
          <p:nvPr>
            <p:ph type="title"/>
          </p:nvPr>
        </p:nvSpPr>
        <p:spPr>
          <a:xfrm>
            <a:off x="838200" y="365126"/>
            <a:ext cx="10515600" cy="1131166"/>
          </a:xfrm>
        </p:spPr>
        <p:txBody>
          <a:bodyPr/>
          <a:lstStyle/>
          <a:p>
            <a:r>
              <a:rPr lang="en-US" dirty="0"/>
              <a:t>JD Writing Requirement</a:t>
            </a:r>
          </a:p>
        </p:txBody>
      </p:sp>
      <p:sp>
        <p:nvSpPr>
          <p:cNvPr id="3" name="Content Placeholder 2">
            <a:extLst>
              <a:ext uri="{FF2B5EF4-FFF2-40B4-BE49-F238E27FC236}">
                <a16:creationId xmlns:a16="http://schemas.microsoft.com/office/drawing/2014/main" id="{E2BB81EC-C310-4163-A569-9C93C34F327A}"/>
              </a:ext>
            </a:extLst>
          </p:cNvPr>
          <p:cNvSpPr>
            <a:spLocks noGrp="1"/>
          </p:cNvSpPr>
          <p:nvPr>
            <p:ph idx="1"/>
          </p:nvPr>
        </p:nvSpPr>
        <p:spPr>
          <a:xfrm>
            <a:off x="838200" y="1596044"/>
            <a:ext cx="10515600" cy="4539355"/>
          </a:xfrm>
        </p:spPr>
        <p:txBody>
          <a:bodyPr>
            <a:normAutofit/>
          </a:bodyPr>
          <a:lstStyle/>
          <a:p>
            <a:r>
              <a:rPr lang="en-US" dirty="0"/>
              <a:t>Substantial writing courses are courses that provide a rigorous writing experience in a legal context in conformity with ABA Standard 302.  “Factors to be considered in evaluating the rigor of writing instruction include: the number and nature of writing projects assigned to students; the opportunities a student has to meet with a writing instructor for purposes of individualized assessment of the student’s written products; the number of drafts that a student must produce of any writing project; and the form of assessment used by the writing instructor.” (ABA Interpretation 302-1) (See UM Law website).</a:t>
            </a:r>
          </a:p>
        </p:txBody>
      </p:sp>
      <p:pic>
        <p:nvPicPr>
          <p:cNvPr id="5" name="Audio 4">
            <a:hlinkClick r:id="" action="ppaction://media"/>
            <a:extLst>
              <a:ext uri="{FF2B5EF4-FFF2-40B4-BE49-F238E27FC236}">
                <a16:creationId xmlns:a16="http://schemas.microsoft.com/office/drawing/2014/main" id="{F912E270-EBA6-48E1-8292-B9746AF9C4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1521726"/>
      </p:ext>
    </p:extLst>
  </p:cSld>
  <p:clrMapOvr>
    <a:masterClrMapping/>
  </p:clrMapOvr>
  <mc:AlternateContent xmlns:mc="http://schemas.openxmlformats.org/markup-compatibility/2006">
    <mc:Choice xmlns:p14="http://schemas.microsoft.com/office/powerpoint/2010/main" Requires="p14">
      <p:transition spd="slow" p14:dur="2000" advTm="31069"/>
    </mc:Choice>
    <mc:Fallback>
      <p:transition spd="slow" advTm="3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42DC-348A-4CAD-8FED-6B04BEF15431}"/>
              </a:ext>
            </a:extLst>
          </p:cNvPr>
          <p:cNvSpPr>
            <a:spLocks noGrp="1"/>
          </p:cNvSpPr>
          <p:nvPr>
            <p:ph type="title"/>
          </p:nvPr>
        </p:nvSpPr>
        <p:spPr>
          <a:xfrm>
            <a:off x="838200" y="365126"/>
            <a:ext cx="10515600" cy="856845"/>
          </a:xfrm>
        </p:spPr>
        <p:txBody>
          <a:bodyPr>
            <a:normAutofit/>
          </a:bodyPr>
          <a:lstStyle/>
          <a:p>
            <a:r>
              <a:rPr lang="en-US" dirty="0"/>
              <a:t>Climate Finance Seminar Papers</a:t>
            </a:r>
          </a:p>
        </p:txBody>
      </p:sp>
      <p:sp>
        <p:nvSpPr>
          <p:cNvPr id="3" name="Content Placeholder 2">
            <a:extLst>
              <a:ext uri="{FF2B5EF4-FFF2-40B4-BE49-F238E27FC236}">
                <a16:creationId xmlns:a16="http://schemas.microsoft.com/office/drawing/2014/main" id="{794B91AA-09AF-4B11-A988-33B4C3DADA94}"/>
              </a:ext>
            </a:extLst>
          </p:cNvPr>
          <p:cNvSpPr>
            <a:spLocks noGrp="1"/>
          </p:cNvSpPr>
          <p:nvPr>
            <p:ph idx="1"/>
          </p:nvPr>
        </p:nvSpPr>
        <p:spPr>
          <a:xfrm>
            <a:off x="838200" y="1221971"/>
            <a:ext cx="10515600" cy="4954992"/>
          </a:xfrm>
        </p:spPr>
        <p:txBody>
          <a:bodyPr>
            <a:normAutofit/>
          </a:bodyPr>
          <a:lstStyle/>
          <a:p>
            <a:r>
              <a:rPr lang="en-US" dirty="0"/>
              <a:t>There are two ways to satisfy the writing requirement in this seminar: </a:t>
            </a:r>
          </a:p>
          <a:p>
            <a:r>
              <a:rPr lang="en-US" dirty="0"/>
              <a:t>1. </a:t>
            </a:r>
            <a:r>
              <a:rPr lang="en-US" b="1" dirty="0"/>
              <a:t>One final paper,  approximately 35 pages long </a:t>
            </a:r>
            <a:r>
              <a:rPr lang="en-US" dirty="0"/>
              <a:t>(1.5 line spacing, 10-12 point font, normal margins), and properly footnoted on a topic approved by the instructor, based on an outline and at least one draft submitted to the instructor. The final paper should be submitted by the last day of Spring semester classes.</a:t>
            </a:r>
          </a:p>
          <a:p>
            <a:r>
              <a:rPr lang="en-US" dirty="0"/>
              <a:t>2. </a:t>
            </a:r>
            <a:r>
              <a:rPr lang="en-US" b="1" dirty="0"/>
              <a:t>Three 10 page papers </a:t>
            </a:r>
            <a:r>
              <a:rPr lang="en-US" dirty="0"/>
              <a:t>responding to the seminar reading materials. These could be analyses and responses to single documents or to several documents; you may discuss the selection of materials with the instructor and you should submit the papers initially in draft form for review and comments. The 3 papers are due on the last day of Spring semester classes.</a:t>
            </a:r>
          </a:p>
          <a:p>
            <a:endParaRPr lang="en-US" dirty="0"/>
          </a:p>
        </p:txBody>
      </p:sp>
      <p:pic>
        <p:nvPicPr>
          <p:cNvPr id="5" name="Audio 4">
            <a:hlinkClick r:id="" action="ppaction://media"/>
            <a:extLst>
              <a:ext uri="{FF2B5EF4-FFF2-40B4-BE49-F238E27FC236}">
                <a16:creationId xmlns:a16="http://schemas.microsoft.com/office/drawing/2014/main" id="{AE04B10E-B07C-4A8B-83D5-57C866F25F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7382288"/>
      </p:ext>
    </p:extLst>
  </p:cSld>
  <p:clrMapOvr>
    <a:masterClrMapping/>
  </p:clrMapOvr>
  <mc:AlternateContent xmlns:mc="http://schemas.openxmlformats.org/markup-compatibility/2006">
    <mc:Choice xmlns:p14="http://schemas.microsoft.com/office/powerpoint/2010/main" Requires="p14">
      <p:transition spd="slow" p14:dur="2000" advTm="215850"/>
    </mc:Choice>
    <mc:Fallback>
      <p:transition spd="slow" advTm="21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A1B1-963E-4594-BA79-6A9728034A65}"/>
              </a:ext>
            </a:extLst>
          </p:cNvPr>
          <p:cNvSpPr>
            <a:spLocks noGrp="1"/>
          </p:cNvSpPr>
          <p:nvPr>
            <p:ph type="title"/>
          </p:nvPr>
        </p:nvSpPr>
        <p:spPr>
          <a:xfrm>
            <a:off x="838200" y="115743"/>
            <a:ext cx="10515600" cy="1325563"/>
          </a:xfrm>
        </p:spPr>
        <p:txBody>
          <a:bodyPr/>
          <a:lstStyle/>
          <a:p>
            <a:r>
              <a:rPr lang="en-US" dirty="0"/>
              <a:t>Selecting a Topic</a:t>
            </a:r>
          </a:p>
        </p:txBody>
      </p:sp>
      <p:sp>
        <p:nvSpPr>
          <p:cNvPr id="3" name="Content Placeholder 2">
            <a:extLst>
              <a:ext uri="{FF2B5EF4-FFF2-40B4-BE49-F238E27FC236}">
                <a16:creationId xmlns:a16="http://schemas.microsoft.com/office/drawing/2014/main" id="{F4720EBC-8286-425E-9779-957BC9EB5D8C}"/>
              </a:ext>
            </a:extLst>
          </p:cNvPr>
          <p:cNvSpPr>
            <a:spLocks noGrp="1"/>
          </p:cNvSpPr>
          <p:nvPr>
            <p:ph idx="1"/>
          </p:nvPr>
        </p:nvSpPr>
        <p:spPr>
          <a:xfrm>
            <a:off x="838200" y="1441306"/>
            <a:ext cx="10515600" cy="4735657"/>
          </a:xfrm>
        </p:spPr>
        <p:txBody>
          <a:bodyPr>
            <a:normAutofit/>
          </a:bodyPr>
          <a:lstStyle/>
          <a:p>
            <a:r>
              <a:rPr lang="en-US" dirty="0"/>
              <a:t>If you have some familiarity with issues in environmental law and finance already because of your educational or work background you may have ideas of a topic you find interesting. </a:t>
            </a:r>
          </a:p>
          <a:p>
            <a:r>
              <a:rPr lang="en-US" dirty="0"/>
              <a:t>The seminar reading materials are designed to address many issues relating to the climate and finance and should be useful as a starting point. </a:t>
            </a:r>
          </a:p>
          <a:p>
            <a:r>
              <a:rPr lang="en-US" dirty="0"/>
              <a:t>The topic needs to be related to the subject matter of this seminar.  It does not have to be related specifically to a topic I plan to cover in this seminar but it needs to have a rational relationship to the subject matter of the seminar. </a:t>
            </a:r>
          </a:p>
        </p:txBody>
      </p:sp>
      <p:pic>
        <p:nvPicPr>
          <p:cNvPr id="5" name="Audio 4">
            <a:hlinkClick r:id="" action="ppaction://media"/>
            <a:extLst>
              <a:ext uri="{FF2B5EF4-FFF2-40B4-BE49-F238E27FC236}">
                <a16:creationId xmlns:a16="http://schemas.microsoft.com/office/drawing/2014/main" id="{02D9DC99-F448-4DA5-B946-41D044EC7B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8618963"/>
      </p:ext>
    </p:extLst>
  </p:cSld>
  <p:clrMapOvr>
    <a:masterClrMapping/>
  </p:clrMapOvr>
  <mc:AlternateContent xmlns:mc="http://schemas.openxmlformats.org/markup-compatibility/2006">
    <mc:Choice xmlns:p14="http://schemas.microsoft.com/office/powerpoint/2010/main" Requires="p14">
      <p:transition spd="slow" p14:dur="2000" advTm="74593"/>
    </mc:Choice>
    <mc:Fallback>
      <p:transition spd="slow" advTm="7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B55C2-AADD-48CF-B534-094783C43FCD}"/>
              </a:ext>
            </a:extLst>
          </p:cNvPr>
          <p:cNvSpPr>
            <a:spLocks noGrp="1"/>
          </p:cNvSpPr>
          <p:nvPr>
            <p:ph type="title"/>
          </p:nvPr>
        </p:nvSpPr>
        <p:spPr>
          <a:xfrm>
            <a:off x="838200" y="365126"/>
            <a:ext cx="10515600" cy="998162"/>
          </a:xfrm>
        </p:spPr>
        <p:txBody>
          <a:bodyPr/>
          <a:lstStyle/>
          <a:p>
            <a:r>
              <a:rPr lang="en-US" dirty="0"/>
              <a:t>Some thoughts on defining a topic</a:t>
            </a:r>
          </a:p>
        </p:txBody>
      </p:sp>
      <p:sp>
        <p:nvSpPr>
          <p:cNvPr id="3" name="Content Placeholder 2">
            <a:extLst>
              <a:ext uri="{FF2B5EF4-FFF2-40B4-BE49-F238E27FC236}">
                <a16:creationId xmlns:a16="http://schemas.microsoft.com/office/drawing/2014/main" id="{2EBB32C8-A9FA-4535-B232-0FD1CD9929D8}"/>
              </a:ext>
            </a:extLst>
          </p:cNvPr>
          <p:cNvSpPr>
            <a:spLocks noGrp="1"/>
          </p:cNvSpPr>
          <p:nvPr>
            <p:ph idx="1"/>
          </p:nvPr>
        </p:nvSpPr>
        <p:spPr>
          <a:xfrm>
            <a:off x="838200" y="1363288"/>
            <a:ext cx="10515600" cy="4813675"/>
          </a:xfrm>
        </p:spPr>
        <p:txBody>
          <a:bodyPr/>
          <a:lstStyle/>
          <a:p>
            <a:r>
              <a:rPr lang="en-US" dirty="0"/>
              <a:t>It is tempting to pick a very broad topic. You may think that the interesting topics are broad ones: e.g. making finance work to address climate change.  But realistically this sort of a topic is not manageable within one semester and would require more than a 35 page paper. </a:t>
            </a:r>
          </a:p>
          <a:p>
            <a:r>
              <a:rPr lang="en-US" dirty="0"/>
              <a:t>Instead you want to identify a topic that is relatively narrow and focused:</a:t>
            </a:r>
          </a:p>
          <a:p>
            <a:pPr lvl="1"/>
            <a:r>
              <a:rPr lang="en-US" dirty="0"/>
              <a:t> A critical analysis of a recent statute/regulation</a:t>
            </a:r>
          </a:p>
          <a:p>
            <a:pPr lvl="1"/>
            <a:r>
              <a:rPr lang="en-US" dirty="0"/>
              <a:t>A case study of a specific green financing instrument/transaction</a:t>
            </a:r>
          </a:p>
          <a:p>
            <a:pPr lvl="1"/>
            <a:r>
              <a:rPr lang="en-US" dirty="0"/>
              <a:t>An analysis of a specific financial/business sector and the climate finance issues in that sector</a:t>
            </a:r>
          </a:p>
        </p:txBody>
      </p:sp>
      <p:pic>
        <p:nvPicPr>
          <p:cNvPr id="5" name="Audio 4">
            <a:hlinkClick r:id="" action="ppaction://media"/>
            <a:extLst>
              <a:ext uri="{FF2B5EF4-FFF2-40B4-BE49-F238E27FC236}">
                <a16:creationId xmlns:a16="http://schemas.microsoft.com/office/drawing/2014/main" id="{0C52B904-FA83-46CA-91F4-E5C6DF7E63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08162889"/>
      </p:ext>
    </p:extLst>
  </p:cSld>
  <p:clrMapOvr>
    <a:masterClrMapping/>
  </p:clrMapOvr>
  <mc:AlternateContent xmlns:mc="http://schemas.openxmlformats.org/markup-compatibility/2006">
    <mc:Choice xmlns:p14="http://schemas.microsoft.com/office/powerpoint/2010/main" Requires="p14">
      <p:transition spd="slow" p14:dur="2000" advTm="100676"/>
    </mc:Choice>
    <mc:Fallback>
      <p:transition spd="slow" advTm="10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CE75-8E10-4649-900B-F88D10D87978}"/>
              </a:ext>
            </a:extLst>
          </p:cNvPr>
          <p:cNvSpPr>
            <a:spLocks noGrp="1"/>
          </p:cNvSpPr>
          <p:nvPr>
            <p:ph type="title"/>
          </p:nvPr>
        </p:nvSpPr>
        <p:spPr>
          <a:xfrm>
            <a:off x="838200" y="365126"/>
            <a:ext cx="10515600" cy="1181042"/>
          </a:xfrm>
        </p:spPr>
        <p:txBody>
          <a:bodyPr>
            <a:normAutofit/>
          </a:bodyPr>
          <a:lstStyle/>
          <a:p>
            <a:r>
              <a:rPr lang="en-US" dirty="0"/>
              <a:t>Managing completion of the assignment(s)</a:t>
            </a:r>
          </a:p>
        </p:txBody>
      </p:sp>
      <p:sp>
        <p:nvSpPr>
          <p:cNvPr id="3" name="Content Placeholder 2">
            <a:extLst>
              <a:ext uri="{FF2B5EF4-FFF2-40B4-BE49-F238E27FC236}">
                <a16:creationId xmlns:a16="http://schemas.microsoft.com/office/drawing/2014/main" id="{F4D37ADE-E78B-489F-AB7A-78DBE373A7AE}"/>
              </a:ext>
            </a:extLst>
          </p:cNvPr>
          <p:cNvSpPr>
            <a:spLocks noGrp="1"/>
          </p:cNvSpPr>
          <p:nvPr>
            <p:ph idx="1"/>
          </p:nvPr>
        </p:nvSpPr>
        <p:spPr>
          <a:xfrm>
            <a:off x="838200" y="1546168"/>
            <a:ext cx="10515600" cy="4630795"/>
          </a:xfrm>
        </p:spPr>
        <p:txBody>
          <a:bodyPr>
            <a:normAutofit fontScale="85000" lnSpcReduction="20000"/>
          </a:bodyPr>
          <a:lstStyle/>
          <a:p>
            <a:r>
              <a:rPr lang="en-US" dirty="0"/>
              <a:t>It is a good idea to decide early in the semester which writing option you are going to choose (1 long or 3 shorter papers), and to communicate that choice to me. </a:t>
            </a:r>
          </a:p>
          <a:p>
            <a:r>
              <a:rPr lang="en-US" dirty="0"/>
              <a:t>You will need to manage writing your paper(s) around your other commitments this semester.</a:t>
            </a:r>
          </a:p>
          <a:p>
            <a:r>
              <a:rPr lang="en-US" dirty="0"/>
              <a:t>I plan to introduce relevant materials in a condensed way early in the semester through a combination of synchronous class sessions and asynchronous lectures) to allow for a period of time in the middle of the semester when we will not need to meet as a group. During this period I would be happy to discuss your papers on an individual basis. </a:t>
            </a:r>
          </a:p>
          <a:p>
            <a:r>
              <a:rPr lang="en-US" dirty="0"/>
              <a:t>I would like to see first drafts of the long papers by the end of Spring break (by Monday March 21).</a:t>
            </a:r>
          </a:p>
          <a:p>
            <a:r>
              <a:rPr lang="en-US" dirty="0"/>
              <a:t>At the end of the semester we will reconvene to learn about the work you have all been doing through presentations of the long and shorter papers. </a:t>
            </a:r>
          </a:p>
        </p:txBody>
      </p:sp>
      <p:pic>
        <p:nvPicPr>
          <p:cNvPr id="4" name="Audio 3">
            <a:hlinkClick r:id="" action="ppaction://media"/>
            <a:extLst>
              <a:ext uri="{FF2B5EF4-FFF2-40B4-BE49-F238E27FC236}">
                <a16:creationId xmlns:a16="http://schemas.microsoft.com/office/drawing/2014/main" id="{CAF08234-CE07-437B-B6C4-637863ECC2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75518832"/>
      </p:ext>
    </p:extLst>
  </p:cSld>
  <p:clrMapOvr>
    <a:masterClrMapping/>
  </p:clrMapOvr>
  <mc:AlternateContent xmlns:mc="http://schemas.openxmlformats.org/markup-compatibility/2006">
    <mc:Choice xmlns:p14="http://schemas.microsoft.com/office/powerpoint/2010/main" Requires="p14">
      <p:transition spd="slow" p14:dur="2000" advTm="153940"/>
    </mc:Choice>
    <mc:Fallback>
      <p:transition spd="slow" advTm="15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120D-DFDA-41F7-BE26-EEE445EAB347}"/>
              </a:ext>
            </a:extLst>
          </p:cNvPr>
          <p:cNvSpPr>
            <a:spLocks noGrp="1"/>
          </p:cNvSpPr>
          <p:nvPr>
            <p:ph type="title"/>
          </p:nvPr>
        </p:nvSpPr>
        <p:spPr/>
        <p:txBody>
          <a:bodyPr/>
          <a:lstStyle/>
          <a:p>
            <a:r>
              <a:rPr lang="en-US" dirty="0"/>
              <a:t>If you want to discuss paper ideas</a:t>
            </a:r>
          </a:p>
        </p:txBody>
      </p:sp>
      <p:sp>
        <p:nvSpPr>
          <p:cNvPr id="3" name="Content Placeholder 2">
            <a:extLst>
              <a:ext uri="{FF2B5EF4-FFF2-40B4-BE49-F238E27FC236}">
                <a16:creationId xmlns:a16="http://schemas.microsoft.com/office/drawing/2014/main" id="{286F9001-9CE6-4C2B-892B-836AAA3369A8}"/>
              </a:ext>
            </a:extLst>
          </p:cNvPr>
          <p:cNvSpPr>
            <a:spLocks noGrp="1"/>
          </p:cNvSpPr>
          <p:nvPr>
            <p:ph idx="1"/>
          </p:nvPr>
        </p:nvSpPr>
        <p:spPr/>
        <p:txBody>
          <a:bodyPr/>
          <a:lstStyle/>
          <a:p>
            <a:r>
              <a:rPr lang="en-US" dirty="0"/>
              <a:t>Please email me </a:t>
            </a:r>
            <a:r>
              <a:rPr lang="en-US" dirty="0">
                <a:hlinkClick r:id="rId4"/>
              </a:rPr>
              <a:t>cbradley@law.miami.edu</a:t>
            </a:r>
            <a:r>
              <a:rPr lang="en-US" dirty="0"/>
              <a:t> .</a:t>
            </a:r>
          </a:p>
          <a:p>
            <a:endParaRPr lang="en-US" dirty="0"/>
          </a:p>
          <a:p>
            <a:r>
              <a:rPr lang="en-US" dirty="0"/>
              <a:t>We can schedule a zoom meeting to discuss or we might be able to agree on a topic and a plan for the paper via email.</a:t>
            </a:r>
          </a:p>
        </p:txBody>
      </p:sp>
      <p:pic>
        <p:nvPicPr>
          <p:cNvPr id="5" name="Audio 4">
            <a:hlinkClick r:id="" action="ppaction://media"/>
            <a:extLst>
              <a:ext uri="{FF2B5EF4-FFF2-40B4-BE49-F238E27FC236}">
                <a16:creationId xmlns:a16="http://schemas.microsoft.com/office/drawing/2014/main" id="{DF0F5156-B511-4826-B5DF-6115B2CC05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2303770"/>
      </p:ext>
    </p:extLst>
  </p:cSld>
  <p:clrMapOvr>
    <a:masterClrMapping/>
  </p:clrMapOvr>
  <mc:AlternateContent xmlns:mc="http://schemas.openxmlformats.org/markup-compatibility/2006">
    <mc:Choice xmlns:p14="http://schemas.microsoft.com/office/powerpoint/2010/main" Requires="p14">
      <p:transition spd="slow" p14:dur="2000" advTm="43538"/>
    </mc:Choice>
    <mc:Fallback>
      <p:transition spd="slow" advTm="4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707</Words>
  <Application>Microsoft Office PowerPoint</Application>
  <PresentationFormat>Widescreen</PresentationFormat>
  <Paragraphs>28</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Climate Finance Spring 2022</vt:lpstr>
      <vt:lpstr>JD Writing Requirement</vt:lpstr>
      <vt:lpstr>Climate Finance Seminar Papers</vt:lpstr>
      <vt:lpstr>Selecting a Topic</vt:lpstr>
      <vt:lpstr>Some thoughts on defining a topic</vt:lpstr>
      <vt:lpstr>Managing completion of the assignment(s)</vt:lpstr>
      <vt:lpstr>If you want to discuss paper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28</cp:revision>
  <dcterms:created xsi:type="dcterms:W3CDTF">2020-07-08T16:23:45Z</dcterms:created>
  <dcterms:modified xsi:type="dcterms:W3CDTF">2022-01-17T17:50:06Z</dcterms:modified>
</cp:coreProperties>
</file>