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7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1/24/2022</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1/24/2022</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1/24/2022</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1/24/2022</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1/24/2022</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1/24/2022</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1/24/2022</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1/24/2022</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1/24/2022</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1/24/2022</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1/24/2022</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1/24/2022</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normAutofit/>
          </a:bodyPr>
          <a:lstStyle/>
          <a:p>
            <a:r>
              <a:rPr lang="en-US" dirty="0"/>
              <a:t>Bradley </a:t>
            </a:r>
            <a:r>
              <a:rPr lang="en-US"/>
              <a:t>International Finance 2022</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Chapter 1: Introduction (Financial Regulation and Harmonization)</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23A33AA9-8D58-4B70-9AA2-1E0C9EF6FA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16203"/>
    </mc:Choice>
    <mc:Fallback>
      <p:transition spd="slow" advTm="16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A75E8-EBCC-45D7-9AF3-37FA696E9C10}"/>
              </a:ext>
            </a:extLst>
          </p:cNvPr>
          <p:cNvSpPr>
            <a:spLocks noGrp="1"/>
          </p:cNvSpPr>
          <p:nvPr>
            <p:ph type="title"/>
          </p:nvPr>
        </p:nvSpPr>
        <p:spPr>
          <a:xfrm>
            <a:off x="838200" y="365126"/>
            <a:ext cx="10515600" cy="973224"/>
          </a:xfrm>
        </p:spPr>
        <p:txBody>
          <a:bodyPr/>
          <a:lstStyle/>
          <a:p>
            <a:r>
              <a:rPr lang="en-US" dirty="0"/>
              <a:t>International Finance and Law</a:t>
            </a:r>
          </a:p>
        </p:txBody>
      </p:sp>
      <p:sp>
        <p:nvSpPr>
          <p:cNvPr id="3" name="Content Placeholder 2">
            <a:extLst>
              <a:ext uri="{FF2B5EF4-FFF2-40B4-BE49-F238E27FC236}">
                <a16:creationId xmlns:a16="http://schemas.microsoft.com/office/drawing/2014/main" id="{0CD9C2E0-3403-4EF0-BA12-1EC90E5494F5}"/>
              </a:ext>
            </a:extLst>
          </p:cNvPr>
          <p:cNvSpPr>
            <a:spLocks noGrp="1"/>
          </p:cNvSpPr>
          <p:nvPr>
            <p:ph idx="1"/>
          </p:nvPr>
        </p:nvSpPr>
        <p:spPr>
          <a:xfrm>
            <a:off x="838200" y="1429789"/>
            <a:ext cx="10515600" cy="4747174"/>
          </a:xfrm>
        </p:spPr>
        <p:txBody>
          <a:bodyPr/>
          <a:lstStyle/>
          <a:p>
            <a:r>
              <a:rPr lang="en-US" dirty="0"/>
              <a:t>Although there are some treaties that apply to international/transnational financial transactions most of the law we will look at is domestic law.</a:t>
            </a:r>
          </a:p>
          <a:p>
            <a:r>
              <a:rPr lang="en-US" dirty="0"/>
              <a:t>There is some harmonization of financial regulation, but mostly through soft law instruments, such as standards and principles, rather than through hard law instruments such as treaties. The Basel Committee and IOSCO have, however, developed peer review systems to encourage implementation of these standards and principles. </a:t>
            </a:r>
          </a:p>
          <a:p>
            <a:r>
              <a:rPr lang="en-US" dirty="0"/>
              <a:t>Some pressure for harmonization of rules comes from industry groups, e.g. ISDA and netting (policy learning/legal transplant)</a:t>
            </a:r>
          </a:p>
          <a:p>
            <a:endParaRPr lang="en-US" dirty="0"/>
          </a:p>
        </p:txBody>
      </p:sp>
      <p:pic>
        <p:nvPicPr>
          <p:cNvPr id="4" name="Audio 3">
            <a:hlinkClick r:id="" action="ppaction://media"/>
            <a:extLst>
              <a:ext uri="{FF2B5EF4-FFF2-40B4-BE49-F238E27FC236}">
                <a16:creationId xmlns:a16="http://schemas.microsoft.com/office/drawing/2014/main" id="{BA7CB518-F866-48E6-BCDC-83DD1394E3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95740844"/>
      </p:ext>
    </p:extLst>
  </p:cSld>
  <p:clrMapOvr>
    <a:masterClrMapping/>
  </p:clrMapOvr>
  <mc:AlternateContent xmlns:mc="http://schemas.openxmlformats.org/markup-compatibility/2006">
    <mc:Choice xmlns:p14="http://schemas.microsoft.com/office/powerpoint/2010/main" Requires="p14">
      <p:transition spd="slow" p14:dur="2000" advTm="945558"/>
    </mc:Choice>
    <mc:Fallback>
      <p:transition spd="slow" advTm="945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9E894-652F-495F-A1A8-64C3DFC2D39B}"/>
              </a:ext>
            </a:extLst>
          </p:cNvPr>
          <p:cNvSpPr>
            <a:spLocks noGrp="1"/>
          </p:cNvSpPr>
          <p:nvPr>
            <p:ph type="title"/>
          </p:nvPr>
        </p:nvSpPr>
        <p:spPr>
          <a:xfrm>
            <a:off x="838200" y="365126"/>
            <a:ext cx="10515600" cy="1039726"/>
          </a:xfrm>
        </p:spPr>
        <p:txBody>
          <a:bodyPr/>
          <a:lstStyle/>
          <a:p>
            <a:r>
              <a:rPr lang="en-US" dirty="0"/>
              <a:t>Why regulatory harmonization? </a:t>
            </a:r>
          </a:p>
        </p:txBody>
      </p:sp>
      <p:sp>
        <p:nvSpPr>
          <p:cNvPr id="3" name="Content Placeholder 2">
            <a:extLst>
              <a:ext uri="{FF2B5EF4-FFF2-40B4-BE49-F238E27FC236}">
                <a16:creationId xmlns:a16="http://schemas.microsoft.com/office/drawing/2014/main" id="{E0EC6CE2-AAFC-463A-8BA3-9F8EBCCFE029}"/>
              </a:ext>
            </a:extLst>
          </p:cNvPr>
          <p:cNvSpPr>
            <a:spLocks noGrp="1"/>
          </p:cNvSpPr>
          <p:nvPr>
            <p:ph idx="1"/>
          </p:nvPr>
        </p:nvSpPr>
        <p:spPr>
          <a:xfrm>
            <a:off x="838200" y="1246909"/>
            <a:ext cx="10515600" cy="4930054"/>
          </a:xfrm>
        </p:spPr>
        <p:txBody>
          <a:bodyPr>
            <a:normAutofit lnSpcReduction="10000"/>
          </a:bodyPr>
          <a:lstStyle/>
          <a:p>
            <a:r>
              <a:rPr lang="en-US" dirty="0"/>
              <a:t>ISDA and netting: financial firms sometimes want legal certainty for their transactions </a:t>
            </a:r>
          </a:p>
          <a:p>
            <a:r>
              <a:rPr lang="en-US" dirty="0"/>
              <a:t>Multi-national financial firms benefit from harmonization of regulation because it reduces compliance costs (</a:t>
            </a:r>
            <a:r>
              <a:rPr lang="en-US" dirty="0" err="1"/>
              <a:t>cf</a:t>
            </a:r>
            <a:r>
              <a:rPr lang="en-US" dirty="0"/>
              <a:t> Sarbanes-Oxley)</a:t>
            </a:r>
          </a:p>
          <a:p>
            <a:r>
              <a:rPr lang="en-US" dirty="0"/>
              <a:t>Transnational financial activity transmits risks across borders, and regulation can limit the transmission of those risks (and reduce regulatory arbitrage)</a:t>
            </a:r>
          </a:p>
          <a:p>
            <a:r>
              <a:rPr lang="en-US" dirty="0"/>
              <a:t>Countries are more likely to allow foreign financial firms to enter their markets if those firms are subject to comparable regulation in their home jurisdiction</a:t>
            </a:r>
          </a:p>
          <a:p>
            <a:r>
              <a:rPr lang="en-US" dirty="0"/>
              <a:t>Regulators can regulate transnational firms more effectively where regulation in the various jurisdictions concerned is similar</a:t>
            </a:r>
          </a:p>
        </p:txBody>
      </p:sp>
      <p:pic>
        <p:nvPicPr>
          <p:cNvPr id="4" name="Audio 3">
            <a:hlinkClick r:id="" action="ppaction://media"/>
            <a:extLst>
              <a:ext uri="{FF2B5EF4-FFF2-40B4-BE49-F238E27FC236}">
                <a16:creationId xmlns:a16="http://schemas.microsoft.com/office/drawing/2014/main" id="{7B037FF3-9008-4030-8CFF-532DB6DFA5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03770054"/>
      </p:ext>
    </p:extLst>
  </p:cSld>
  <p:clrMapOvr>
    <a:masterClrMapping/>
  </p:clrMapOvr>
  <mc:AlternateContent xmlns:mc="http://schemas.openxmlformats.org/markup-compatibility/2006">
    <mc:Choice xmlns:p14="http://schemas.microsoft.com/office/powerpoint/2010/main" Requires="p14">
      <p:transition spd="slow" p14:dur="2000" advTm="395082"/>
    </mc:Choice>
    <mc:Fallback>
      <p:transition spd="slow" advTm="395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212FC-BF27-4CDC-92FA-028411F988F7}"/>
              </a:ext>
            </a:extLst>
          </p:cNvPr>
          <p:cNvSpPr>
            <a:spLocks noGrp="1"/>
          </p:cNvSpPr>
          <p:nvPr>
            <p:ph type="title"/>
          </p:nvPr>
        </p:nvSpPr>
        <p:spPr>
          <a:xfrm>
            <a:off x="838200" y="365125"/>
            <a:ext cx="10515600" cy="1006475"/>
          </a:xfrm>
        </p:spPr>
        <p:txBody>
          <a:bodyPr/>
          <a:lstStyle/>
          <a:p>
            <a:r>
              <a:rPr lang="en-US" dirty="0"/>
              <a:t>Why regulatory divergence? </a:t>
            </a:r>
          </a:p>
        </p:txBody>
      </p:sp>
      <p:sp>
        <p:nvSpPr>
          <p:cNvPr id="3" name="Content Placeholder 2">
            <a:extLst>
              <a:ext uri="{FF2B5EF4-FFF2-40B4-BE49-F238E27FC236}">
                <a16:creationId xmlns:a16="http://schemas.microsoft.com/office/drawing/2014/main" id="{8ED2CF50-424C-45CD-AA9A-A13120496D6C}"/>
              </a:ext>
            </a:extLst>
          </p:cNvPr>
          <p:cNvSpPr>
            <a:spLocks noGrp="1"/>
          </p:cNvSpPr>
          <p:nvPr>
            <p:ph idx="1"/>
          </p:nvPr>
        </p:nvSpPr>
        <p:spPr>
          <a:xfrm>
            <a:off x="838200" y="1554480"/>
            <a:ext cx="10515600" cy="4622483"/>
          </a:xfrm>
        </p:spPr>
        <p:txBody>
          <a:bodyPr/>
          <a:lstStyle/>
          <a:p>
            <a:r>
              <a:rPr lang="en-US" dirty="0"/>
              <a:t>Protectionism</a:t>
            </a:r>
          </a:p>
          <a:p>
            <a:r>
              <a:rPr lang="en-US" dirty="0"/>
              <a:t>Concern for specific local risks/issues</a:t>
            </a:r>
          </a:p>
          <a:p>
            <a:r>
              <a:rPr lang="en-US" dirty="0"/>
              <a:t>Rules enacted to address local scandals</a:t>
            </a:r>
          </a:p>
          <a:p>
            <a:r>
              <a:rPr lang="en-US" dirty="0"/>
              <a:t>The theory that being known for high regulatory standards will attract some firms/investors to the jurisdiction (regulatory competition)</a:t>
            </a:r>
          </a:p>
          <a:p>
            <a:r>
              <a:rPr lang="en-US" dirty="0"/>
              <a:t>The theory that lower regulatory standards will attract some firms to the jurisdiction by reducing costs of compliance(regulatory competition)</a:t>
            </a:r>
          </a:p>
        </p:txBody>
      </p:sp>
      <p:pic>
        <p:nvPicPr>
          <p:cNvPr id="4" name="Audio 3">
            <a:hlinkClick r:id="" action="ppaction://media"/>
            <a:extLst>
              <a:ext uri="{FF2B5EF4-FFF2-40B4-BE49-F238E27FC236}">
                <a16:creationId xmlns:a16="http://schemas.microsoft.com/office/drawing/2014/main" id="{EF5C220A-7776-4B42-8A4D-954E233A7E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09143068"/>
      </p:ext>
    </p:extLst>
  </p:cSld>
  <p:clrMapOvr>
    <a:masterClrMapping/>
  </p:clrMapOvr>
  <mc:AlternateContent xmlns:mc="http://schemas.openxmlformats.org/markup-compatibility/2006">
    <mc:Choice xmlns:p14="http://schemas.microsoft.com/office/powerpoint/2010/main" Requires="p14">
      <p:transition spd="slow" p14:dur="2000" advTm="411105"/>
    </mc:Choice>
    <mc:Fallback>
      <p:transition spd="slow" advTm="411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83644-A1D3-4F71-923A-A52C9980B450}"/>
              </a:ext>
            </a:extLst>
          </p:cNvPr>
          <p:cNvSpPr>
            <a:spLocks noGrp="1"/>
          </p:cNvSpPr>
          <p:nvPr>
            <p:ph type="title"/>
          </p:nvPr>
        </p:nvSpPr>
        <p:spPr>
          <a:xfrm>
            <a:off x="838200" y="365126"/>
            <a:ext cx="10515600" cy="931660"/>
          </a:xfrm>
        </p:spPr>
        <p:txBody>
          <a:bodyPr/>
          <a:lstStyle/>
          <a:p>
            <a:r>
              <a:rPr lang="en-US" dirty="0"/>
              <a:t>Objectives of financial regulation</a:t>
            </a:r>
          </a:p>
        </p:txBody>
      </p:sp>
      <p:sp>
        <p:nvSpPr>
          <p:cNvPr id="3" name="Content Placeholder 2">
            <a:extLst>
              <a:ext uri="{FF2B5EF4-FFF2-40B4-BE49-F238E27FC236}">
                <a16:creationId xmlns:a16="http://schemas.microsoft.com/office/drawing/2014/main" id="{E5F55CC9-7062-49E3-ADAF-CCB6DC279C2F}"/>
              </a:ext>
            </a:extLst>
          </p:cNvPr>
          <p:cNvSpPr>
            <a:spLocks noGrp="1"/>
          </p:cNvSpPr>
          <p:nvPr>
            <p:ph idx="1"/>
          </p:nvPr>
        </p:nvSpPr>
        <p:spPr>
          <a:xfrm>
            <a:off x="838200" y="1296786"/>
            <a:ext cx="10515600" cy="4880177"/>
          </a:xfrm>
        </p:spPr>
        <p:txBody>
          <a:bodyPr>
            <a:normAutofit fontScale="92500" lnSpcReduction="20000"/>
          </a:bodyPr>
          <a:lstStyle/>
          <a:p>
            <a:r>
              <a:rPr lang="en-US" dirty="0"/>
              <a:t>Ensuring proper behavior by financial market participants (financial conduct regulation) : prohibiting fraud and market abuse (including insider trading, market manipulation), ensuring appropriate disclosure for investors, ensuring financial firms do not take advantage of their customers (e.g. suitability) (“fair and orderly markets”)</a:t>
            </a:r>
          </a:p>
          <a:p>
            <a:r>
              <a:rPr lang="en-US" dirty="0"/>
              <a:t>Ensuring safety and soundness of financial firms (especially banks) (prudential regulation): deposit insurance, capital adequacy requirements,  people involved in the business are fit and proper, bailouts and too big to fail (living wills)</a:t>
            </a:r>
          </a:p>
          <a:p>
            <a:r>
              <a:rPr lang="en-US" dirty="0"/>
              <a:t>Ensuing stability of the financial system (financial stability): systemically important firms, the plumbing of the financial system</a:t>
            </a:r>
          </a:p>
          <a:p>
            <a:r>
              <a:rPr lang="en-US" dirty="0"/>
              <a:t>AML/CFT (financial firms as regulatory chokepoints): preserving the integrity of the financial system (Global financial crisis: financial stability, interconnectedness, complexity, risk minimization strategies that did not work)</a:t>
            </a:r>
          </a:p>
        </p:txBody>
      </p:sp>
      <p:pic>
        <p:nvPicPr>
          <p:cNvPr id="4" name="Audio 3">
            <a:hlinkClick r:id="" action="ppaction://media"/>
            <a:extLst>
              <a:ext uri="{FF2B5EF4-FFF2-40B4-BE49-F238E27FC236}">
                <a16:creationId xmlns:a16="http://schemas.microsoft.com/office/drawing/2014/main" id="{5FAABD5C-D505-490B-AD81-6ED9494191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27215546"/>
      </p:ext>
    </p:extLst>
  </p:cSld>
  <p:clrMapOvr>
    <a:masterClrMapping/>
  </p:clrMapOvr>
  <mc:AlternateContent xmlns:mc="http://schemas.openxmlformats.org/markup-compatibility/2006">
    <mc:Choice xmlns:p14="http://schemas.microsoft.com/office/powerpoint/2010/main" Requires="p14">
      <p:transition spd="slow" p14:dur="2000" advTm="1101916"/>
    </mc:Choice>
    <mc:Fallback>
      <p:transition spd="slow" advTm="1101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299</TotalTime>
  <Words>439</Words>
  <Application>Microsoft Office PowerPoint</Application>
  <PresentationFormat>Widescreen</PresentationFormat>
  <Paragraphs>23</Paragraphs>
  <Slides>5</Slides>
  <Notes>0</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Office Theme</vt:lpstr>
      <vt:lpstr>Bradley International Finance 2022</vt:lpstr>
      <vt:lpstr>International Finance and Law</vt:lpstr>
      <vt:lpstr>Why regulatory harmonization? </vt:lpstr>
      <vt:lpstr>Why regulatory divergence? </vt:lpstr>
      <vt:lpstr>Objectives of financial regulation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22</cp:revision>
  <dcterms:created xsi:type="dcterms:W3CDTF">2020-07-08T16:23:45Z</dcterms:created>
  <dcterms:modified xsi:type="dcterms:W3CDTF">2022-01-24T14:34:32Z</dcterms:modified>
</cp:coreProperties>
</file>