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1/25/2022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1/25/2022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1/25/2022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1/25/2022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1/25/2022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1/25/2022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1/25/2022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1/25/2022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1/25/2022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1/25/2022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1/25/2022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1/25/2022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hyperlink" Target="https://www.bis.org/press/p211116.htm"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kirkland.com/publications/kirkland-alert/2021/09/sec-climate-change-disclosures" TargetMode="External"/><Relationship Id="rId3" Type="http://schemas.openxmlformats.org/officeDocument/2006/relationships/slideLayout" Target="../slideLayouts/slideLayout2.xml"/><Relationship Id="rId7" Type="http://schemas.openxmlformats.org/officeDocument/2006/relationships/hyperlink" Target="https://www.reuters.com/markets/commodities/companies-worry-us-sec-climate-rule-may-require-broad-emissions-disclosures-2022-01-19/"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sec.gov/corpfin/sample-letter-climate-change-disclosures" TargetMode="External"/><Relationship Id="rId5" Type="http://schemas.openxmlformats.org/officeDocument/2006/relationships/hyperlink" Target="https://www.sec.gov/comments/climate-disclosure/cll12.htm" TargetMode="External"/><Relationship Id="rId4" Type="http://schemas.openxmlformats.org/officeDocument/2006/relationships/hyperlink" Target="https://www.sec.gov/news/public-statement/lee-climate-change-disclosures" TargetMode="Externa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fincen.gov/sites/default/files/2021-11/FinCEN%20Environmental%20Crimes%20Notice%20508%20FINAL.pdf" TargetMode="External"/><Relationship Id="rId5" Type="http://schemas.openxmlformats.org/officeDocument/2006/relationships/hyperlink" Target="https://home.treasury.gov/system/files/261/FSOC-Climate-Report.pdf" TargetMode="External"/><Relationship Id="rId4" Type="http://schemas.openxmlformats.org/officeDocument/2006/relationships/hyperlink" Target="https://www.occ.gov/news-issuances/news-releases/2021/nr-occ-2021-138.html"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worldbank.org/en/topic/extractiveindustries/brief/climate-smart-mining-minerals-for-climate-action" TargetMode="External"/><Relationship Id="rId3" Type="http://schemas.openxmlformats.org/officeDocument/2006/relationships/slideLayout" Target="../slideLayouts/slideLayout2.xml"/><Relationship Id="rId7" Type="http://schemas.openxmlformats.org/officeDocument/2006/relationships/hyperlink" Target="https://www.whitehouse.gov/briefing-room/statements-releases/2021/09/09/fact-sheet-biden-administration-advances-the-future-of-sustainable-fuels-in-american-aviation/"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faa.gov/newsroom/us-releases-first-ever-comprehensive-aviation-climate-action-plan-achieve-net-zero" TargetMode="External"/><Relationship Id="rId5" Type="http://schemas.openxmlformats.org/officeDocument/2006/relationships/hyperlink" Target="https://watson.brown.edu/research/2021/politics-climate-change-international-maritime-organization" TargetMode="External"/><Relationship Id="rId10" Type="http://schemas.openxmlformats.org/officeDocument/2006/relationships/image" Target="../media/image2.png"/><Relationship Id="rId4" Type="http://schemas.openxmlformats.org/officeDocument/2006/relationships/hyperlink" Target="https://cryptoclimate.org/" TargetMode="External"/><Relationship Id="rId9" Type="http://schemas.openxmlformats.org/officeDocument/2006/relationships/hyperlink" Target="https://www.usda.gov/media/blog/2022/01/24/food-waste-and-its-links-greenhouse-gases-and-climate-chang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normAutofit/>
          </a:bodyPr>
          <a:lstStyle/>
          <a:p>
            <a:r>
              <a:rPr lang="en-US" dirty="0"/>
              <a:t>Bradley Climate Finance 2022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Writing a Paper: 2 </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28A558F5-D59F-4C6E-8F56-7652880A6B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68386"/>
    </mc:Choice>
    <mc:Fallback>
      <p:transition spd="slow" advTm="68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42E80-E1C0-4F23-BD4B-8AF521032EEB}"/>
              </a:ext>
            </a:extLst>
          </p:cNvPr>
          <p:cNvSpPr>
            <a:spLocks noGrp="1"/>
          </p:cNvSpPr>
          <p:nvPr>
            <p:ph type="title"/>
          </p:nvPr>
        </p:nvSpPr>
        <p:spPr>
          <a:xfrm>
            <a:off x="838200" y="365126"/>
            <a:ext cx="10515600" cy="1222606"/>
          </a:xfrm>
        </p:spPr>
        <p:txBody>
          <a:bodyPr>
            <a:normAutofit fontScale="90000"/>
          </a:bodyPr>
          <a:lstStyle/>
          <a:p>
            <a:r>
              <a:rPr lang="en-US" dirty="0"/>
              <a:t>Possible Paper Topics: how you can use resources you have already</a:t>
            </a:r>
          </a:p>
        </p:txBody>
      </p:sp>
      <p:sp>
        <p:nvSpPr>
          <p:cNvPr id="3" name="Content Placeholder 2">
            <a:extLst>
              <a:ext uri="{FF2B5EF4-FFF2-40B4-BE49-F238E27FC236}">
                <a16:creationId xmlns:a16="http://schemas.microsoft.com/office/drawing/2014/main" id="{BDC9781F-C8F2-4E5C-AAFA-F630B23E7BC8}"/>
              </a:ext>
            </a:extLst>
          </p:cNvPr>
          <p:cNvSpPr>
            <a:spLocks noGrp="1"/>
          </p:cNvSpPr>
          <p:nvPr>
            <p:ph idx="1"/>
          </p:nvPr>
        </p:nvSpPr>
        <p:spPr/>
        <p:txBody>
          <a:bodyPr>
            <a:normAutofit lnSpcReduction="10000"/>
          </a:bodyPr>
          <a:lstStyle/>
          <a:p>
            <a:r>
              <a:rPr lang="en-US" dirty="0"/>
              <a:t>Why Climate Finance? paper cites a number of recent documents relating to climate finance. </a:t>
            </a:r>
          </a:p>
          <a:p>
            <a:r>
              <a:rPr lang="en-US" dirty="0"/>
              <a:t>There are a number of recent reports cited in the paper relating to COP 26, adaptation finance,  the actions of regional and international development banks, criteria for green bonds and climate bonds, the work of the International Platform for Sustainable Finance, for example, that could provide a starting point for a longer or shorter paper. </a:t>
            </a:r>
          </a:p>
          <a:p>
            <a:r>
              <a:rPr lang="en-US" dirty="0"/>
              <a:t>I think it would be more complicated to write a short paper that responded to any of the journal articles cited in the paper, but not impossible.</a:t>
            </a:r>
          </a:p>
        </p:txBody>
      </p:sp>
      <p:pic>
        <p:nvPicPr>
          <p:cNvPr id="4" name="Audio 3">
            <a:hlinkClick r:id="" action="ppaction://media"/>
            <a:extLst>
              <a:ext uri="{FF2B5EF4-FFF2-40B4-BE49-F238E27FC236}">
                <a16:creationId xmlns:a16="http://schemas.microsoft.com/office/drawing/2014/main" id="{EDE28CF9-2C20-47E6-80BC-E6AFE66617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50528139"/>
      </p:ext>
    </p:extLst>
  </p:cSld>
  <p:clrMapOvr>
    <a:masterClrMapping/>
  </p:clrMapOvr>
  <mc:AlternateContent xmlns:mc="http://schemas.openxmlformats.org/markup-compatibility/2006">
    <mc:Choice xmlns:p14="http://schemas.microsoft.com/office/powerpoint/2010/main" Requires="p14">
      <p:transition spd="slow" p14:dur="2000" advTm="315678"/>
    </mc:Choice>
    <mc:Fallback>
      <p:transition spd="slow" advTm="315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A4818-C680-41EC-B8B3-1990CEBEFA83}"/>
              </a:ext>
            </a:extLst>
          </p:cNvPr>
          <p:cNvSpPr>
            <a:spLocks noGrp="1"/>
          </p:cNvSpPr>
          <p:nvPr>
            <p:ph type="title"/>
          </p:nvPr>
        </p:nvSpPr>
        <p:spPr/>
        <p:txBody>
          <a:bodyPr/>
          <a:lstStyle/>
          <a:p>
            <a:r>
              <a:rPr lang="en-US" dirty="0"/>
              <a:t>Identifying other topics: 1</a:t>
            </a:r>
          </a:p>
        </p:txBody>
      </p:sp>
      <p:sp>
        <p:nvSpPr>
          <p:cNvPr id="3" name="Content Placeholder 2">
            <a:extLst>
              <a:ext uri="{FF2B5EF4-FFF2-40B4-BE49-F238E27FC236}">
                <a16:creationId xmlns:a16="http://schemas.microsoft.com/office/drawing/2014/main" id="{088E4725-72B2-472A-897A-6CA448F4D1BF}"/>
              </a:ext>
            </a:extLst>
          </p:cNvPr>
          <p:cNvSpPr>
            <a:spLocks noGrp="1"/>
          </p:cNvSpPr>
          <p:nvPr>
            <p:ph idx="1"/>
          </p:nvPr>
        </p:nvSpPr>
        <p:spPr>
          <a:xfrm>
            <a:off x="838200" y="1604356"/>
            <a:ext cx="10515600" cy="4572607"/>
          </a:xfrm>
        </p:spPr>
        <p:txBody>
          <a:bodyPr/>
          <a:lstStyle/>
          <a:p>
            <a:r>
              <a:rPr lang="en-US" dirty="0"/>
              <a:t>The Why Climate Finance ? paper also tells you what sorts of organization are focusing on issues relating to climate finance.</a:t>
            </a:r>
          </a:p>
          <a:p>
            <a:r>
              <a:rPr lang="en-US" dirty="0"/>
              <a:t>For example the Basel Committee on Banking Supervision published a paper on measurement methodologies in April 2021, and also </a:t>
            </a:r>
            <a:r>
              <a:rPr lang="en-US" dirty="0">
                <a:hlinkClick r:id="rId4"/>
              </a:rPr>
              <a:t>published a public consultation on principles for the effective management and supervision of climate-related financial risks in November 2021</a:t>
            </a:r>
            <a:r>
              <a:rPr lang="en-US" dirty="0"/>
              <a:t>. An analysis and  response to this consultation would be an appropriate subject for a shorter paper, but also could be part of the material on which a longer paper was based. </a:t>
            </a:r>
          </a:p>
          <a:p>
            <a:endParaRPr lang="en-US" dirty="0"/>
          </a:p>
        </p:txBody>
      </p:sp>
      <p:pic>
        <p:nvPicPr>
          <p:cNvPr id="4" name="Audio 3">
            <a:hlinkClick r:id="" action="ppaction://media"/>
            <a:extLst>
              <a:ext uri="{FF2B5EF4-FFF2-40B4-BE49-F238E27FC236}">
                <a16:creationId xmlns:a16="http://schemas.microsoft.com/office/drawing/2014/main" id="{D766E721-94E8-4BC5-8528-FBDD9F6469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73500588"/>
      </p:ext>
    </p:extLst>
  </p:cSld>
  <p:clrMapOvr>
    <a:masterClrMapping/>
  </p:clrMapOvr>
  <mc:AlternateContent xmlns:mc="http://schemas.openxmlformats.org/markup-compatibility/2006">
    <mc:Choice xmlns:p14="http://schemas.microsoft.com/office/powerpoint/2010/main" Requires="p14">
      <p:transition spd="slow" p14:dur="2000" advTm="208792"/>
    </mc:Choice>
    <mc:Fallback>
      <p:transition spd="slow" advTm="208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704BF-1DD9-46ED-B42C-E7D85FA56126}"/>
              </a:ext>
            </a:extLst>
          </p:cNvPr>
          <p:cNvSpPr>
            <a:spLocks noGrp="1"/>
          </p:cNvSpPr>
          <p:nvPr>
            <p:ph type="title"/>
          </p:nvPr>
        </p:nvSpPr>
        <p:spPr/>
        <p:txBody>
          <a:bodyPr/>
          <a:lstStyle/>
          <a:p>
            <a:r>
              <a:rPr lang="en-US" dirty="0"/>
              <a:t>Identifying other topics: 2</a:t>
            </a:r>
          </a:p>
        </p:txBody>
      </p:sp>
      <p:sp>
        <p:nvSpPr>
          <p:cNvPr id="3" name="Content Placeholder 2">
            <a:extLst>
              <a:ext uri="{FF2B5EF4-FFF2-40B4-BE49-F238E27FC236}">
                <a16:creationId xmlns:a16="http://schemas.microsoft.com/office/drawing/2014/main" id="{66F2296A-302E-48D6-BF9A-2F7B5A632A2D}"/>
              </a:ext>
            </a:extLst>
          </p:cNvPr>
          <p:cNvSpPr>
            <a:spLocks noGrp="1"/>
          </p:cNvSpPr>
          <p:nvPr>
            <p:ph idx="1"/>
          </p:nvPr>
        </p:nvSpPr>
        <p:spPr>
          <a:xfrm>
            <a:off x="838200" y="1512916"/>
            <a:ext cx="10515600" cy="4664047"/>
          </a:xfrm>
        </p:spPr>
        <p:txBody>
          <a:bodyPr>
            <a:normAutofit fontScale="92500" lnSpcReduction="10000"/>
          </a:bodyPr>
          <a:lstStyle/>
          <a:p>
            <a:r>
              <a:rPr lang="en-US" dirty="0"/>
              <a:t>In March 2021 the then Acting Chair of the SEC </a:t>
            </a:r>
            <a:r>
              <a:rPr lang="en-US" dirty="0">
                <a:hlinkClick r:id="rId4"/>
              </a:rPr>
              <a:t>invited public input on climate change disclosures.</a:t>
            </a:r>
            <a:r>
              <a:rPr lang="en-US" dirty="0"/>
              <a:t> This has generated a number of </a:t>
            </a:r>
            <a:r>
              <a:rPr lang="en-US" dirty="0">
                <a:hlinkClick r:id="rId5"/>
              </a:rPr>
              <a:t>public comments</a:t>
            </a:r>
            <a:r>
              <a:rPr lang="en-US" dirty="0"/>
              <a:t>.</a:t>
            </a:r>
          </a:p>
          <a:p>
            <a:r>
              <a:rPr lang="en-US" dirty="0"/>
              <a:t>The SEC’s invitation and the responses it received would be an appropriate basis for a short or longer paper.  But either type of paper should do a bit more than just describe what the SEC/commenters say. </a:t>
            </a:r>
          </a:p>
          <a:p>
            <a:r>
              <a:rPr lang="en-US" dirty="0"/>
              <a:t>The SEC also published a </a:t>
            </a:r>
            <a:r>
              <a:rPr lang="en-US" dirty="0">
                <a:hlinkClick r:id="rId6"/>
              </a:rPr>
              <a:t>sample letter to companies about </a:t>
            </a:r>
            <a:r>
              <a:rPr lang="en-US" dirty="0" err="1">
                <a:hlinkClick r:id="rId6"/>
              </a:rPr>
              <a:t>limate</a:t>
            </a:r>
            <a:r>
              <a:rPr lang="en-US" dirty="0">
                <a:hlinkClick r:id="rId6"/>
              </a:rPr>
              <a:t> change disclosures</a:t>
            </a:r>
            <a:r>
              <a:rPr lang="en-US" dirty="0"/>
              <a:t> in September 2021. The SEC has been working on a proposed rule, </a:t>
            </a:r>
            <a:r>
              <a:rPr lang="en-US" dirty="0">
                <a:hlinkClick r:id="rId7"/>
              </a:rPr>
              <a:t>but it is not clear when this will be published</a:t>
            </a:r>
            <a:r>
              <a:rPr lang="en-US" dirty="0"/>
              <a:t>.</a:t>
            </a:r>
          </a:p>
          <a:p>
            <a:r>
              <a:rPr lang="en-US" dirty="0"/>
              <a:t>Also, this is an area where there are many law firm memos out there (e.g. </a:t>
            </a:r>
            <a:r>
              <a:rPr lang="en-US" dirty="0">
                <a:hlinkClick r:id="rId8"/>
              </a:rPr>
              <a:t>this one by Kirkland &amp; Ellis</a:t>
            </a:r>
            <a:r>
              <a:rPr lang="en-US" dirty="0"/>
              <a:t>) so you want to exercise caution about footnoting appropriately such documents.</a:t>
            </a:r>
          </a:p>
          <a:p>
            <a:pPr marL="0" indent="0">
              <a:buNone/>
            </a:pPr>
            <a:endParaRPr lang="en-US" dirty="0"/>
          </a:p>
          <a:p>
            <a:endParaRPr lang="en-US" dirty="0"/>
          </a:p>
          <a:p>
            <a:endParaRPr lang="en-US" dirty="0"/>
          </a:p>
        </p:txBody>
      </p:sp>
      <p:pic>
        <p:nvPicPr>
          <p:cNvPr id="4" name="Audio 3">
            <a:hlinkClick r:id="" action="ppaction://media"/>
            <a:extLst>
              <a:ext uri="{FF2B5EF4-FFF2-40B4-BE49-F238E27FC236}">
                <a16:creationId xmlns:a16="http://schemas.microsoft.com/office/drawing/2014/main" id="{8602486C-CCF2-4A81-988E-3FD236EE5FB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93347174"/>
      </p:ext>
    </p:extLst>
  </p:cSld>
  <p:clrMapOvr>
    <a:masterClrMapping/>
  </p:clrMapOvr>
  <mc:AlternateContent xmlns:mc="http://schemas.openxmlformats.org/markup-compatibility/2006">
    <mc:Choice xmlns:p14="http://schemas.microsoft.com/office/powerpoint/2010/main" Requires="p14">
      <p:transition spd="slow" p14:dur="2000" advTm="203769"/>
    </mc:Choice>
    <mc:Fallback>
      <p:transition spd="slow" advTm="203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BA42A-535F-45C3-B0D1-B1DB62F74BC6}"/>
              </a:ext>
            </a:extLst>
          </p:cNvPr>
          <p:cNvSpPr>
            <a:spLocks noGrp="1"/>
          </p:cNvSpPr>
          <p:nvPr>
            <p:ph type="title"/>
          </p:nvPr>
        </p:nvSpPr>
        <p:spPr>
          <a:xfrm>
            <a:off x="838200" y="365125"/>
            <a:ext cx="10515600" cy="1147791"/>
          </a:xfrm>
        </p:spPr>
        <p:txBody>
          <a:bodyPr/>
          <a:lstStyle/>
          <a:p>
            <a:r>
              <a:rPr lang="en-US" dirty="0"/>
              <a:t>Identifying other topics: 3</a:t>
            </a:r>
          </a:p>
        </p:txBody>
      </p:sp>
      <p:sp>
        <p:nvSpPr>
          <p:cNvPr id="3" name="Content Placeholder 2">
            <a:extLst>
              <a:ext uri="{FF2B5EF4-FFF2-40B4-BE49-F238E27FC236}">
                <a16:creationId xmlns:a16="http://schemas.microsoft.com/office/drawing/2014/main" id="{83152C6B-DB05-4143-B7C9-E925C72562BC}"/>
              </a:ext>
            </a:extLst>
          </p:cNvPr>
          <p:cNvSpPr>
            <a:spLocks noGrp="1"/>
          </p:cNvSpPr>
          <p:nvPr>
            <p:ph idx="1"/>
          </p:nvPr>
        </p:nvSpPr>
        <p:spPr>
          <a:xfrm>
            <a:off x="838200" y="1687484"/>
            <a:ext cx="10515600" cy="4489479"/>
          </a:xfrm>
        </p:spPr>
        <p:txBody>
          <a:bodyPr/>
          <a:lstStyle/>
          <a:p>
            <a:r>
              <a:rPr lang="en-US" dirty="0"/>
              <a:t>In December 2021 the OCC (Office of the Comptroller of the Currency)  </a:t>
            </a:r>
            <a:r>
              <a:rPr lang="en-US" dirty="0">
                <a:hlinkClick r:id="rId4"/>
              </a:rPr>
              <a:t>sought feedback on principles for climate-related risk management for large banks</a:t>
            </a:r>
            <a:r>
              <a:rPr lang="en-US" dirty="0"/>
              <a:t>. </a:t>
            </a:r>
          </a:p>
          <a:p>
            <a:r>
              <a:rPr lang="en-US" dirty="0"/>
              <a:t>FSOC (the Financial Stability Oversight Council) published a </a:t>
            </a:r>
            <a:r>
              <a:rPr lang="en-US" dirty="0">
                <a:hlinkClick r:id="rId5"/>
              </a:rPr>
              <a:t>report on climate change and financial stability </a:t>
            </a:r>
            <a:r>
              <a:rPr lang="en-US" dirty="0"/>
              <a:t>in October 2021.</a:t>
            </a:r>
          </a:p>
          <a:p>
            <a:r>
              <a:rPr lang="en-US" dirty="0" err="1">
                <a:hlinkClick r:id="rId6"/>
              </a:rPr>
              <a:t>Fincen</a:t>
            </a:r>
            <a:r>
              <a:rPr lang="en-US" dirty="0">
                <a:hlinkClick r:id="rId6"/>
              </a:rPr>
              <a:t> calls attention to environmental crimes</a:t>
            </a:r>
            <a:endParaRPr lang="en-US" dirty="0"/>
          </a:p>
          <a:p>
            <a:endParaRPr lang="en-US" dirty="0"/>
          </a:p>
        </p:txBody>
      </p:sp>
      <p:pic>
        <p:nvPicPr>
          <p:cNvPr id="4" name="Audio 3">
            <a:hlinkClick r:id="" action="ppaction://media"/>
            <a:extLst>
              <a:ext uri="{FF2B5EF4-FFF2-40B4-BE49-F238E27FC236}">
                <a16:creationId xmlns:a16="http://schemas.microsoft.com/office/drawing/2014/main" id="{9A7F1907-4138-483A-9053-CC4CC132B4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83974466"/>
      </p:ext>
    </p:extLst>
  </p:cSld>
  <p:clrMapOvr>
    <a:masterClrMapping/>
  </p:clrMapOvr>
  <mc:AlternateContent xmlns:mc="http://schemas.openxmlformats.org/markup-compatibility/2006">
    <mc:Choice xmlns:p14="http://schemas.microsoft.com/office/powerpoint/2010/main" Requires="p14">
      <p:transition spd="slow" p14:dur="2000" advTm="114830"/>
    </mc:Choice>
    <mc:Fallback>
      <p:transition spd="slow" advTm="114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89734-D336-4071-88A2-6779B00F281A}"/>
              </a:ext>
            </a:extLst>
          </p:cNvPr>
          <p:cNvSpPr>
            <a:spLocks noGrp="1"/>
          </p:cNvSpPr>
          <p:nvPr>
            <p:ph type="title"/>
          </p:nvPr>
        </p:nvSpPr>
        <p:spPr/>
        <p:txBody>
          <a:bodyPr/>
          <a:lstStyle/>
          <a:p>
            <a:r>
              <a:rPr lang="en-US" dirty="0"/>
              <a:t>Identifying other topics: 4</a:t>
            </a:r>
          </a:p>
        </p:txBody>
      </p:sp>
      <p:sp>
        <p:nvSpPr>
          <p:cNvPr id="3" name="Content Placeholder 2">
            <a:extLst>
              <a:ext uri="{FF2B5EF4-FFF2-40B4-BE49-F238E27FC236}">
                <a16:creationId xmlns:a16="http://schemas.microsoft.com/office/drawing/2014/main" id="{4E401F26-F3B0-4666-BF14-0221BAFE2457}"/>
              </a:ext>
            </a:extLst>
          </p:cNvPr>
          <p:cNvSpPr>
            <a:spLocks noGrp="1"/>
          </p:cNvSpPr>
          <p:nvPr>
            <p:ph idx="1"/>
          </p:nvPr>
        </p:nvSpPr>
        <p:spPr/>
        <p:txBody>
          <a:bodyPr/>
          <a:lstStyle/>
          <a:p>
            <a:r>
              <a:rPr lang="en-US" dirty="0"/>
              <a:t>Particular areas of economic activity have their own issues.</a:t>
            </a:r>
          </a:p>
          <a:p>
            <a:r>
              <a:rPr lang="en-US" dirty="0">
                <a:hlinkClick r:id="rId4"/>
              </a:rPr>
              <a:t>Crypto Climate Accord </a:t>
            </a:r>
            <a:endParaRPr lang="en-US" dirty="0"/>
          </a:p>
          <a:p>
            <a:r>
              <a:rPr lang="en-US" dirty="0">
                <a:hlinkClick r:id="rId5"/>
              </a:rPr>
              <a:t>Shipping</a:t>
            </a:r>
            <a:endParaRPr lang="en-US" dirty="0"/>
          </a:p>
          <a:p>
            <a:r>
              <a:rPr lang="en-US" dirty="0">
                <a:hlinkClick r:id="rId6"/>
              </a:rPr>
              <a:t>Aviation</a:t>
            </a:r>
            <a:r>
              <a:rPr lang="en-US" dirty="0"/>
              <a:t> (</a:t>
            </a:r>
            <a:r>
              <a:rPr lang="en-US" dirty="0">
                <a:hlinkClick r:id="rId7"/>
              </a:rPr>
              <a:t>White House Statement on Sustainable Aviation</a:t>
            </a:r>
            <a:r>
              <a:rPr lang="en-US" dirty="0"/>
              <a:t>)</a:t>
            </a:r>
          </a:p>
          <a:p>
            <a:r>
              <a:rPr lang="en-US" dirty="0">
                <a:hlinkClick r:id="rId8"/>
              </a:rPr>
              <a:t>Mining</a:t>
            </a:r>
            <a:endParaRPr lang="en-US" dirty="0"/>
          </a:p>
          <a:p>
            <a:r>
              <a:rPr lang="en-US" dirty="0">
                <a:hlinkClick r:id="rId9"/>
              </a:rPr>
              <a:t>Food Waste</a:t>
            </a:r>
            <a:endParaRPr lang="en-US" dirty="0"/>
          </a:p>
        </p:txBody>
      </p:sp>
      <p:pic>
        <p:nvPicPr>
          <p:cNvPr id="4" name="Audio 3">
            <a:hlinkClick r:id="" action="ppaction://media"/>
            <a:extLst>
              <a:ext uri="{FF2B5EF4-FFF2-40B4-BE49-F238E27FC236}">
                <a16:creationId xmlns:a16="http://schemas.microsoft.com/office/drawing/2014/main" id="{7C72679F-3FE8-4512-B98B-C093CF285F5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82485577"/>
      </p:ext>
    </p:extLst>
  </p:cSld>
  <p:clrMapOvr>
    <a:masterClrMapping/>
  </p:clrMapOvr>
  <mc:AlternateContent xmlns:mc="http://schemas.openxmlformats.org/markup-compatibility/2006">
    <mc:Choice xmlns:p14="http://schemas.microsoft.com/office/powerpoint/2010/main" Requires="p14">
      <p:transition spd="slow" p14:dur="2000" advTm="452861"/>
    </mc:Choice>
    <mc:Fallback>
      <p:transition spd="slow" advTm="452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466</Words>
  <Application>Microsoft Office PowerPoint</Application>
  <PresentationFormat>Widescreen</PresentationFormat>
  <Paragraphs>26</Paragraphs>
  <Slides>6</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Bradley Climate Finance 2022</vt:lpstr>
      <vt:lpstr>Possible Paper Topics: how you can use resources you have already</vt:lpstr>
      <vt:lpstr>Identifying other topics: 1</vt:lpstr>
      <vt:lpstr>Identifying other topics: 2</vt:lpstr>
      <vt:lpstr>Identifying other topics: 3</vt:lpstr>
      <vt:lpstr>Identifying other topics: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23</cp:revision>
  <dcterms:created xsi:type="dcterms:W3CDTF">2020-07-08T16:23:45Z</dcterms:created>
  <dcterms:modified xsi:type="dcterms:W3CDTF">2022-01-25T19:58:02Z</dcterms:modified>
</cp:coreProperties>
</file>