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7" d="100"/>
          <a:sy n="77" d="100"/>
        </p:scale>
        <p:origin x="72" y="7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A876C-8E27-4940-BE4C-C86B44D933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501777-2286-463F-BEFE-14320F87AD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09B230-8F79-4A23-93A3-456537E1D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B056B-35B0-4C72-A49D-F78DCBEA9115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E4B0C-E4A3-48CB-BBDB-ABBC6C871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9CA8BB-262F-41B5-95BA-AE0088A00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ACEF6-79D9-4450-9B63-070D7E9FC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250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99088-A372-4F9C-965E-971D61B25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2F51BC-232E-4AE5-A3FE-E385A3B8B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A6C688-D822-4721-A7DF-6D004DAA4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B056B-35B0-4C72-A49D-F78DCBEA9115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E721C-2E8B-40A2-95A8-A15778105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5D6783-4932-4F63-AB64-CB292F834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ACEF6-79D9-4450-9B63-070D7E9FC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738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0A9B48-6FEA-4617-98E6-D611A201EF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E0336A-4F2E-458F-AD8D-5376A96EF2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6D4133-1927-4685-BC9D-F124631D6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B056B-35B0-4C72-A49D-F78DCBEA9115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FBF94-D9BC-4B03-9AA7-260605973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B4AC74-1A9E-47D0-9A8E-F426F8DAD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ACEF6-79D9-4450-9B63-070D7E9FC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299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8A301-5357-4C55-AE57-3E35BE287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6160D5-C3E4-438E-82B4-08D4F373E8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3132E9-56BE-4D84-B362-DF8F8824F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B056B-35B0-4C72-A49D-F78DCBEA9115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4947DF-A1EC-4BD4-8C24-E209B701C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116696-E98E-4C39-8342-6EABA2477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ACEF6-79D9-4450-9B63-070D7E9FC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178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AF376-2689-490D-921C-21E506865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A2E8A0-F5F2-42B3-A103-895C4C41D2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479A78-479F-4EBB-8D5C-7D7250622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B056B-35B0-4C72-A49D-F78DCBEA9115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E3D263-BE39-4633-B37B-66A721DD6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0C6C4-6B8D-421A-9D48-598B23977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ACEF6-79D9-4450-9B63-070D7E9FC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238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DED9E-2D3B-4A94-AC4A-E0BB3C7C8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7EA493-C88E-49C8-8B67-4E674718F4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AFB4B7-3327-4F19-B914-E8B557E9E5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F7B79F-EEC5-46E1-BF3D-72A7899CD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B056B-35B0-4C72-A49D-F78DCBEA9115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5340C4-5D30-4BEC-907F-0285B337E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5592EA-1B55-41EF-AC19-7F6029F50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ACEF6-79D9-4450-9B63-070D7E9FC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873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4C256-B77A-4328-94B3-3385878D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47ABE7-08E2-410E-BDA9-BBADF08C22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0C7B33-FD0A-4CCE-810C-692E9AE95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524C05-AF48-4D1C-84D7-D7A29347FE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6E5CC7-A1DF-4FD6-8332-A56EC2C4FF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7B93E5-A7B7-4AD5-8873-E7250762F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B056B-35B0-4C72-A49D-F78DCBEA9115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D7E3FB-F5F6-4977-80E3-812B431AF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4C1D26-2224-4B54-9799-C1E872587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ACEF6-79D9-4450-9B63-070D7E9FC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416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29062-B3C2-4925-A648-F72A3F28D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6983E4-1AFB-4F1A-99E3-80044F782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B056B-35B0-4C72-A49D-F78DCBEA9115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8ECD89-3150-4CC6-A84C-A85135D7B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F3F923-D9A8-4178-B567-7087CF02E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ACEF6-79D9-4450-9B63-070D7E9FC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268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B97F94-B08D-4569-B4D2-FF9AAB785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B056B-35B0-4C72-A49D-F78DCBEA9115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AC712D-C121-4263-BA88-6E6DC852C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86039F-6723-4C28-81F0-7119EE0C5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ACEF6-79D9-4450-9B63-070D7E9FC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825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C818A-5979-48F8-B034-C4E8FEA98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00749E-6E28-4C5D-B09D-30D427F1BA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C10D00-8BF0-4293-848D-FB1224EB89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21D5B3-EC92-4F6B-9D49-1024912CB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B056B-35B0-4C72-A49D-F78DCBEA9115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5B1249-2CB2-4184-9218-9F6AB7EDD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CDE2D9-4AF5-42C2-ADFD-DA19A0DA9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ACEF6-79D9-4450-9B63-070D7E9FC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290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CCCA8-727F-4AAC-8441-D6AC537CD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C4201E-90F4-42CA-8A62-F82AF49734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E6280D-4863-44F4-8D9A-792B75E3E3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CC4AC4-74A6-4E0F-AE64-606D5F0D0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B056B-35B0-4C72-A49D-F78DCBEA9115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2FCE3A-FFB5-497A-A10D-B7AF82A6A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B0911E-5BBD-457D-B92F-C342D6337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ACEF6-79D9-4450-9B63-070D7E9FC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823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B42DD5-01F4-44AC-A10A-95A96CC96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8DF12A-383D-4152-8A16-38FA892A3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AA00A1-9718-4655-8B89-AA665DAD72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FB056B-35B0-4C72-A49D-F78DCBEA9115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BB44D1-6E7E-450E-9C99-8F391117E9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916EBF-DB77-456C-9628-2F71473AC8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ACEF6-79D9-4450-9B63-070D7E9FC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884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BC518-CAFE-4698-9AD2-86702A029B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Bradley Climate Finance 2022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FAC2CE-129F-469D-8698-D35DCE176A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Framing the Class</a:t>
            </a:r>
          </a:p>
        </p:txBody>
      </p:sp>
      <p:pic>
        <p:nvPicPr>
          <p:cNvPr id="4" name="Picture 3" descr="C:\Users\agperez\AppData\Local\Microsoft\Windows\Temporary Internet Files\Content.Word\Logo.jpg">
            <a:extLst>
              <a:ext uri="{FF2B5EF4-FFF2-40B4-BE49-F238E27FC236}">
                <a16:creationId xmlns:a16="http://schemas.microsoft.com/office/drawing/2014/main" id="{BAB779F5-FB14-4DC9-B303-09F9419C23B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38" y="142109"/>
            <a:ext cx="206375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AE3BABF-A179-4059-884D-647368F719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27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317"/>
    </mc:Choice>
    <mc:Fallback>
      <p:transition spd="slow" advTm="203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98D6D-490B-4A9E-8076-9DC15C521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81289"/>
          </a:xfrm>
        </p:spPr>
        <p:txBody>
          <a:bodyPr/>
          <a:lstStyle/>
          <a:p>
            <a:r>
              <a:rPr lang="en-US" dirty="0"/>
              <a:t>Climate Finance in 2022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7C6A2-C3FB-4A74-8CAE-005FAA8128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599"/>
            <a:ext cx="10515600" cy="48053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How climate change affects finance</a:t>
            </a:r>
          </a:p>
          <a:p>
            <a:pPr lvl="1"/>
            <a:r>
              <a:rPr lang="en-US" dirty="0"/>
              <a:t>Weather-related risks involve costs for insurance companies (physical risks)</a:t>
            </a:r>
          </a:p>
          <a:p>
            <a:pPr lvl="1"/>
            <a:r>
              <a:rPr lang="en-US" dirty="0"/>
              <a:t>Weather-related risks affect the value of physical assets (which may be owned by firms which have borrowed money or issued securities, and are insured) (physical risks)</a:t>
            </a:r>
          </a:p>
          <a:p>
            <a:pPr lvl="1"/>
            <a:r>
              <a:rPr lang="en-US" dirty="0"/>
              <a:t>Changing perceptions of the significance of climate change affect financial firms and end investors (transition risks)</a:t>
            </a:r>
          </a:p>
          <a:p>
            <a:pPr lvl="1"/>
            <a:r>
              <a:rPr lang="en-US" dirty="0"/>
              <a:t>Changing regulation makes investment/ownership of certain assets, such as coal, less attractive (transition risks) </a:t>
            </a:r>
          </a:p>
          <a:p>
            <a:r>
              <a:rPr lang="en-US" dirty="0"/>
              <a:t> How finance affects climate change</a:t>
            </a:r>
          </a:p>
          <a:p>
            <a:pPr lvl="1"/>
            <a:r>
              <a:rPr lang="en-US" dirty="0"/>
              <a:t>Finance and climate change mitigation: e.g. changing lending lending/investing/underwriting standards may encourage the expansion of renewable energy and lower emissions</a:t>
            </a:r>
          </a:p>
          <a:p>
            <a:pPr lvl="1"/>
            <a:r>
              <a:rPr lang="en-US" dirty="0"/>
              <a:t>Finance and climate change adaptation: infrastructure lending for resilience (there is much less lending for adaptation than for mitigation) </a:t>
            </a:r>
          </a:p>
          <a:p>
            <a:pPr lvl="1"/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72D8A9F-F332-4EB9-97E7-B5F34B4F4A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828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6650"/>
    </mc:Choice>
    <mc:Fallback>
      <p:transition spd="slow" advTm="516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037CD-B57E-497B-A3FB-1A42737E3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89850"/>
          </a:xfrm>
        </p:spPr>
        <p:txBody>
          <a:bodyPr/>
          <a:lstStyle/>
          <a:p>
            <a:r>
              <a:rPr lang="en-US" dirty="0"/>
              <a:t>Climate finance actors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0382B6-C09A-45A6-8B04-234F34C51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6415"/>
            <a:ext cx="10515600" cy="4730548"/>
          </a:xfrm>
        </p:spPr>
        <p:txBody>
          <a:bodyPr/>
          <a:lstStyle/>
          <a:p>
            <a:r>
              <a:rPr lang="en-US" dirty="0"/>
              <a:t>International and Domestic  (climate change is a global issue, but legislation and regulation are typically national/sub-national; transnational harmonization efforts)</a:t>
            </a:r>
          </a:p>
          <a:p>
            <a:r>
              <a:rPr lang="en-US" dirty="0"/>
              <a:t>Wealthy and less wealthy countries (inequality between and within countries)</a:t>
            </a:r>
          </a:p>
          <a:p>
            <a:r>
              <a:rPr lang="en-US" dirty="0"/>
              <a:t>Public sector/Government and Private sector (Central banks, financial regulators and sovereign wealth funds,  financial firms and their trade associations and activist investors ) (regulation vs voluntary action)</a:t>
            </a:r>
          </a:p>
          <a:p>
            <a:r>
              <a:rPr lang="en-US" dirty="0"/>
              <a:t>Environmental NGOs  (Extinction Rebellion, CERES, Sierra Club)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2940ED1-F13E-4940-BB21-7761AED61F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056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1719"/>
    </mc:Choice>
    <mc:Fallback>
      <p:transition spd="slow" advTm="4417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37D45-7B7F-4CDE-AA42-62D62AAD1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72977"/>
          </a:xfrm>
        </p:spPr>
        <p:txBody>
          <a:bodyPr>
            <a:normAutofit fontScale="90000"/>
          </a:bodyPr>
          <a:lstStyle/>
          <a:p>
            <a:r>
              <a:rPr lang="en-US" dirty="0"/>
              <a:t>Climate finance as a subject of transnational co-ordination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0E614A-363E-45B0-BD11-08469D573E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2916"/>
            <a:ext cx="10515600" cy="4664047"/>
          </a:xfrm>
        </p:spPr>
        <p:txBody>
          <a:bodyPr>
            <a:normAutofit/>
          </a:bodyPr>
          <a:lstStyle/>
          <a:p>
            <a:r>
              <a:rPr lang="en-US" dirty="0"/>
              <a:t>International Financial Institutions: United Nations, IMF, World Bank (Public-private collaborations)</a:t>
            </a:r>
          </a:p>
          <a:p>
            <a:r>
              <a:rPr lang="en-US" dirty="0"/>
              <a:t>Transnational financial regulatory networks: Basel Committee on Banking Supervision, International </a:t>
            </a:r>
            <a:r>
              <a:rPr lang="en-US" dirty="0" err="1"/>
              <a:t>Organisation</a:t>
            </a:r>
            <a:r>
              <a:rPr lang="en-US" dirty="0"/>
              <a:t> of Securities Commissions (IOSCO), International Association of Insurance Supervisors (IAIS), Financial Stability Board, Task Force on Climate-Related Financial Disclosures</a:t>
            </a:r>
          </a:p>
          <a:p>
            <a:r>
              <a:rPr lang="en-US" dirty="0"/>
              <a:t>Private Sector Initiatives: Glasgow Alliance for Net Zero, CDP (Carbon Disclosure Project, International Sustainability Standards Board (including Climate Disclosure Standards Board), GRI (Global Reporting Initiative), International Capital Market Association.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749088F-BA3C-4DCF-8050-AF975392CF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367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5712"/>
    </mc:Choice>
    <mc:Fallback>
      <p:transition spd="slow" advTm="545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</TotalTime>
  <Words>335</Words>
  <Application>Microsoft Office PowerPoint</Application>
  <PresentationFormat>Widescreen</PresentationFormat>
  <Paragraphs>20</Paragraphs>
  <Slides>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Bradley Climate Finance 2022</vt:lpstr>
      <vt:lpstr>Climate Finance in 2022</vt:lpstr>
      <vt:lpstr>Climate finance actors</vt:lpstr>
      <vt:lpstr>Climate finance as a subject of transnational co-ordination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Bradley Business Associations 2020</dc:title>
  <dc:creator>Bradley, Caroline Mary</dc:creator>
  <cp:lastModifiedBy>Bradley, Caroline Mary</cp:lastModifiedBy>
  <cp:revision>21</cp:revision>
  <dcterms:created xsi:type="dcterms:W3CDTF">2020-07-08T16:23:45Z</dcterms:created>
  <dcterms:modified xsi:type="dcterms:W3CDTF">2022-01-18T16:31:16Z</dcterms:modified>
</cp:coreProperties>
</file>