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11/22/2021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11/22/2021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Notes for the Final Exam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ED0738F4-40D7-4B3A-B240-D914FE8D5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0974"/>
    </mc:Choice>
    <mc:Fallback>
      <p:transition spd="slow" advTm="2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B07B-357C-4D94-8572-1F351D3FE56C}"/>
              </a:ext>
            </a:extLst>
          </p:cNvPr>
          <p:cNvSpPr>
            <a:spLocks noGrp="1"/>
          </p:cNvSpPr>
          <p:nvPr>
            <p:ph type="title"/>
          </p:nvPr>
        </p:nvSpPr>
        <p:spPr>
          <a:xfrm>
            <a:off x="838200" y="365126"/>
            <a:ext cx="10515600" cy="831908"/>
          </a:xfrm>
        </p:spPr>
        <p:txBody>
          <a:bodyPr/>
          <a:lstStyle/>
          <a:p>
            <a:r>
              <a:rPr lang="en-US" dirty="0"/>
              <a:t>Exam Rubric</a:t>
            </a:r>
          </a:p>
        </p:txBody>
      </p:sp>
      <p:sp>
        <p:nvSpPr>
          <p:cNvPr id="3" name="Content Placeholder 2">
            <a:extLst>
              <a:ext uri="{FF2B5EF4-FFF2-40B4-BE49-F238E27FC236}">
                <a16:creationId xmlns:a16="http://schemas.microsoft.com/office/drawing/2014/main" id="{B2549D10-396D-4A21-8662-6F6941D0D008}"/>
              </a:ext>
            </a:extLst>
          </p:cNvPr>
          <p:cNvSpPr>
            <a:spLocks noGrp="1"/>
          </p:cNvSpPr>
          <p:nvPr>
            <p:ph idx="1"/>
          </p:nvPr>
        </p:nvSpPr>
        <p:spPr>
          <a:xfrm>
            <a:off x="838200" y="1197034"/>
            <a:ext cx="10515600" cy="4979929"/>
          </a:xfrm>
        </p:spPr>
        <p:txBody>
          <a:bodyPr>
            <a:normAutofit fontScale="85000" lnSpcReduction="20000"/>
          </a:bodyPr>
          <a:lstStyle/>
          <a:p>
            <a:r>
              <a:rPr lang="en-US" dirty="0"/>
              <a:t>Try to show thought and critical analysis of the materials and issues dealt with in the course. </a:t>
            </a:r>
          </a:p>
          <a:p>
            <a:r>
              <a:rPr lang="en-US" dirty="0"/>
              <a:t>DO read the questions carefully and think about your answers before beginning to write. </a:t>
            </a:r>
          </a:p>
          <a:p>
            <a:r>
              <a:rPr lang="en-US" dirty="0"/>
              <a:t>DO refer to statutory provisions, cases and other materials where appropriate. If you make general statements, try to back them up with specific references. </a:t>
            </a:r>
          </a:p>
          <a:p>
            <a:r>
              <a:rPr lang="en-US" dirty="0"/>
              <a:t>DO NOT use abbreviations unless you explain what you are using them to stand for.</a:t>
            </a:r>
          </a:p>
          <a:p>
            <a:r>
              <a:rPr lang="en-US" dirty="0"/>
              <a:t>DO NOT make assumptions in answering the hypothetical.</a:t>
            </a:r>
          </a:p>
          <a:p>
            <a:r>
              <a:rPr lang="en-US" dirty="0"/>
              <a:t>DO explain what further information you might need in order to answer the question properly.</a:t>
            </a:r>
          </a:p>
          <a:p>
            <a:r>
              <a:rPr lang="en-US" dirty="0"/>
              <a:t>DO write legibly and clearly.</a:t>
            </a:r>
          </a:p>
          <a:p>
            <a:r>
              <a:rPr lang="en-US" dirty="0"/>
              <a:t>You will get credit for following these instructions, and may be penalized for failing to do so.</a:t>
            </a:r>
          </a:p>
          <a:p>
            <a:endParaRPr lang="en-US" dirty="0"/>
          </a:p>
        </p:txBody>
      </p:sp>
      <p:pic>
        <p:nvPicPr>
          <p:cNvPr id="4" name="Audio 3">
            <a:hlinkClick r:id="" action="ppaction://media"/>
            <a:extLst>
              <a:ext uri="{FF2B5EF4-FFF2-40B4-BE49-F238E27FC236}">
                <a16:creationId xmlns:a16="http://schemas.microsoft.com/office/drawing/2014/main" id="{9E77A4CA-F254-4BC1-B098-EED1A51812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0580951"/>
      </p:ext>
    </p:extLst>
  </p:cSld>
  <p:clrMapOvr>
    <a:masterClrMapping/>
  </p:clrMapOvr>
  <mc:AlternateContent xmlns:mc="http://schemas.openxmlformats.org/markup-compatibility/2006">
    <mc:Choice xmlns:p14="http://schemas.microsoft.com/office/powerpoint/2010/main" Requires="p14">
      <p:transition spd="slow" p14:dur="2000" advTm="282528"/>
    </mc:Choice>
    <mc:Fallback>
      <p:transition spd="slow" advTm="28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1C89-120E-415B-99C9-EB970AB6C670}"/>
              </a:ext>
            </a:extLst>
          </p:cNvPr>
          <p:cNvSpPr>
            <a:spLocks noGrp="1"/>
          </p:cNvSpPr>
          <p:nvPr>
            <p:ph type="title"/>
          </p:nvPr>
        </p:nvSpPr>
        <p:spPr>
          <a:xfrm>
            <a:off x="838200" y="365125"/>
            <a:ext cx="10515600" cy="848533"/>
          </a:xfrm>
        </p:spPr>
        <p:txBody>
          <a:bodyPr/>
          <a:lstStyle/>
          <a:p>
            <a:r>
              <a:rPr lang="en-US" dirty="0"/>
              <a:t>Assumptions</a:t>
            </a:r>
          </a:p>
        </p:txBody>
      </p:sp>
      <p:sp>
        <p:nvSpPr>
          <p:cNvPr id="3" name="Content Placeholder 2">
            <a:extLst>
              <a:ext uri="{FF2B5EF4-FFF2-40B4-BE49-F238E27FC236}">
                <a16:creationId xmlns:a16="http://schemas.microsoft.com/office/drawing/2014/main" id="{21D6CBAA-B807-452D-8841-3AD934E94C7F}"/>
              </a:ext>
            </a:extLst>
          </p:cNvPr>
          <p:cNvSpPr>
            <a:spLocks noGrp="1"/>
          </p:cNvSpPr>
          <p:nvPr>
            <p:ph idx="1"/>
          </p:nvPr>
        </p:nvSpPr>
        <p:spPr>
          <a:xfrm>
            <a:off x="838200" y="1213658"/>
            <a:ext cx="10515600" cy="4963305"/>
          </a:xfrm>
        </p:spPr>
        <p:txBody>
          <a:bodyPr/>
          <a:lstStyle/>
          <a:p>
            <a:r>
              <a:rPr lang="en-US" dirty="0"/>
              <a:t>In the midterm, assuming Bob’s mother is or is not a partner</a:t>
            </a:r>
          </a:p>
          <a:p>
            <a:r>
              <a:rPr lang="en-US" dirty="0"/>
              <a:t>If I am looking for an assessment of whether or not Bob’s mother has the power to fire Dee and she may or may not be a partner in </a:t>
            </a:r>
            <a:r>
              <a:rPr lang="en-US" dirty="0" err="1"/>
              <a:t>Ariboca</a:t>
            </a:r>
            <a:r>
              <a:rPr lang="en-US" dirty="0"/>
              <a:t> (there are incomplete facts and she may be a co-owner or just an interfering parent)  it makes sense to tell me how to think about the situation either way. </a:t>
            </a:r>
          </a:p>
          <a:p>
            <a:r>
              <a:rPr lang="en-US" dirty="0"/>
              <a:t>Making assumptions limits what you discuss.</a:t>
            </a:r>
          </a:p>
          <a:p>
            <a:r>
              <a:rPr lang="en-US" dirty="0"/>
              <a:t>It’s a good idea to avoid using the word assume.</a:t>
            </a:r>
          </a:p>
          <a:p>
            <a:r>
              <a:rPr lang="en-US" dirty="0"/>
              <a:t>“DO explain what further information you might need in order to answer the question properly.”</a:t>
            </a:r>
          </a:p>
          <a:p>
            <a:endParaRPr lang="en-US" dirty="0"/>
          </a:p>
        </p:txBody>
      </p:sp>
      <p:pic>
        <p:nvPicPr>
          <p:cNvPr id="4" name="Audio 3">
            <a:hlinkClick r:id="" action="ppaction://media"/>
            <a:extLst>
              <a:ext uri="{FF2B5EF4-FFF2-40B4-BE49-F238E27FC236}">
                <a16:creationId xmlns:a16="http://schemas.microsoft.com/office/drawing/2014/main" id="{A33C2CC1-130E-46AB-9EC2-CD8700EBC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8374045"/>
      </p:ext>
    </p:extLst>
  </p:cSld>
  <p:clrMapOvr>
    <a:masterClrMapping/>
  </p:clrMapOvr>
  <mc:AlternateContent xmlns:mc="http://schemas.openxmlformats.org/markup-compatibility/2006">
    <mc:Choice xmlns:p14="http://schemas.microsoft.com/office/powerpoint/2010/main" Requires="p14">
      <p:transition spd="slow" p14:dur="2000" advTm="326869"/>
    </mc:Choice>
    <mc:Fallback>
      <p:transition spd="slow" advTm="32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E5CA-937B-4ED5-96AA-0BDD127DDD2B}"/>
              </a:ext>
            </a:extLst>
          </p:cNvPr>
          <p:cNvSpPr>
            <a:spLocks noGrp="1"/>
          </p:cNvSpPr>
          <p:nvPr>
            <p:ph type="title"/>
          </p:nvPr>
        </p:nvSpPr>
        <p:spPr/>
        <p:txBody>
          <a:bodyPr/>
          <a:lstStyle/>
          <a:p>
            <a:r>
              <a:rPr lang="en-US" dirty="0"/>
              <a:t>Differences between a standard in class closed book exam and a take-home exam</a:t>
            </a:r>
          </a:p>
        </p:txBody>
      </p:sp>
      <p:sp>
        <p:nvSpPr>
          <p:cNvPr id="3" name="Content Placeholder 2">
            <a:extLst>
              <a:ext uri="{FF2B5EF4-FFF2-40B4-BE49-F238E27FC236}">
                <a16:creationId xmlns:a16="http://schemas.microsoft.com/office/drawing/2014/main" id="{07753AE3-132F-42BC-A430-04FD227F2293}"/>
              </a:ext>
            </a:extLst>
          </p:cNvPr>
          <p:cNvSpPr>
            <a:spLocks noGrp="1"/>
          </p:cNvSpPr>
          <p:nvPr>
            <p:ph idx="1"/>
          </p:nvPr>
        </p:nvSpPr>
        <p:spPr/>
        <p:txBody>
          <a:bodyPr>
            <a:normAutofit fontScale="92500" lnSpcReduction="20000"/>
          </a:bodyPr>
          <a:lstStyle/>
          <a:p>
            <a:r>
              <a:rPr lang="en-US" dirty="0"/>
              <a:t>“Try to show thought and critical analysis of the materials and issues dealt with in the course. “</a:t>
            </a:r>
          </a:p>
          <a:p>
            <a:r>
              <a:rPr lang="en-US" dirty="0"/>
              <a:t>In a closed book, time-limited exam I will give credit for remembering legal rules and cases.</a:t>
            </a:r>
          </a:p>
          <a:p>
            <a:r>
              <a:rPr lang="en-US" dirty="0"/>
              <a:t>In an 8 hour take-home exam  you are not being tested on what you can remember but on how well you can apply what you know.</a:t>
            </a:r>
          </a:p>
          <a:p>
            <a:r>
              <a:rPr lang="en-US" dirty="0"/>
              <a:t>This means there is more of an emphasis on not just learning the rules but on understanding the rules and on applying them to the facts you are given.</a:t>
            </a:r>
          </a:p>
          <a:p>
            <a:r>
              <a:rPr lang="en-US" dirty="0"/>
              <a:t>And sometimes this means that you need to use your common sense (e.g. if the customer wants to get the vase for $500 it doesn’t make sense to make arguments that Dee is the agent of </a:t>
            </a:r>
            <a:r>
              <a:rPr lang="en-US" dirty="0" err="1"/>
              <a:t>Ariboca</a:t>
            </a:r>
            <a:r>
              <a:rPr lang="en-US" dirty="0"/>
              <a:t> which does not have the vase).</a:t>
            </a:r>
          </a:p>
        </p:txBody>
      </p:sp>
      <p:pic>
        <p:nvPicPr>
          <p:cNvPr id="4" name="Audio 3">
            <a:hlinkClick r:id="" action="ppaction://media"/>
            <a:extLst>
              <a:ext uri="{FF2B5EF4-FFF2-40B4-BE49-F238E27FC236}">
                <a16:creationId xmlns:a16="http://schemas.microsoft.com/office/drawing/2014/main" id="{30254C2F-A1ED-4D97-A15A-19520B225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3917158"/>
      </p:ext>
    </p:extLst>
  </p:cSld>
  <p:clrMapOvr>
    <a:masterClrMapping/>
  </p:clrMapOvr>
  <mc:AlternateContent xmlns:mc="http://schemas.openxmlformats.org/markup-compatibility/2006">
    <mc:Choice xmlns:p14="http://schemas.microsoft.com/office/powerpoint/2010/main" Requires="p14">
      <p:transition spd="slow" p14:dur="2000" advTm="234888"/>
    </mc:Choice>
    <mc:Fallback>
      <p:transition spd="slow" advTm="23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1EE1-487A-417D-8BFD-05EB08D57E4D}"/>
              </a:ext>
            </a:extLst>
          </p:cNvPr>
          <p:cNvSpPr>
            <a:spLocks noGrp="1"/>
          </p:cNvSpPr>
          <p:nvPr>
            <p:ph type="title"/>
          </p:nvPr>
        </p:nvSpPr>
        <p:spPr>
          <a:xfrm>
            <a:off x="838200" y="365126"/>
            <a:ext cx="10515600" cy="906722"/>
          </a:xfrm>
        </p:spPr>
        <p:txBody>
          <a:bodyPr/>
          <a:lstStyle/>
          <a:p>
            <a:r>
              <a:rPr lang="en-US" dirty="0"/>
              <a:t>Some things to remember</a:t>
            </a:r>
          </a:p>
        </p:txBody>
      </p:sp>
      <p:sp>
        <p:nvSpPr>
          <p:cNvPr id="3" name="Content Placeholder 2">
            <a:extLst>
              <a:ext uri="{FF2B5EF4-FFF2-40B4-BE49-F238E27FC236}">
                <a16:creationId xmlns:a16="http://schemas.microsoft.com/office/drawing/2014/main" id="{7D7A8AA7-B2DA-4F70-9F9D-C09CD2D37041}"/>
              </a:ext>
            </a:extLst>
          </p:cNvPr>
          <p:cNvSpPr>
            <a:spLocks noGrp="1"/>
          </p:cNvSpPr>
          <p:nvPr>
            <p:ph idx="1"/>
          </p:nvPr>
        </p:nvSpPr>
        <p:spPr>
          <a:xfrm>
            <a:off x="838200" y="1346662"/>
            <a:ext cx="10515600" cy="4830301"/>
          </a:xfrm>
        </p:spPr>
        <p:txBody>
          <a:bodyPr>
            <a:normAutofit/>
          </a:bodyPr>
          <a:lstStyle/>
          <a:p>
            <a:r>
              <a:rPr lang="en-US" dirty="0"/>
              <a:t>Avoid conclusory reasoning: rather than telling me what your conclusion is, tell me how to think through the problem. </a:t>
            </a:r>
          </a:p>
          <a:p>
            <a:r>
              <a:rPr lang="en-US" dirty="0"/>
              <a:t>Spell out the steps in your analysis. Imagine this is your first assignment for a lawyer so that you need to explain the analysis in detail to show them they can rely on your conclusions.</a:t>
            </a:r>
          </a:p>
          <a:p>
            <a:r>
              <a:rPr lang="en-US" dirty="0"/>
              <a:t>Try not to write statements that conflict with each other in your answer. For example do not tell me in the same answer Bob’s mother has the power to fire Dee and Bob’s mother does not have the right to fire Dee.  If it is unclear, tell me so, and explain why and what facts would make a difference. </a:t>
            </a:r>
          </a:p>
          <a:p>
            <a:r>
              <a:rPr lang="en-US" dirty="0"/>
              <a:t>Do not expect that the answer will be clear.</a:t>
            </a:r>
          </a:p>
        </p:txBody>
      </p:sp>
      <p:pic>
        <p:nvPicPr>
          <p:cNvPr id="4" name="Audio 3">
            <a:hlinkClick r:id="" action="ppaction://media"/>
            <a:extLst>
              <a:ext uri="{FF2B5EF4-FFF2-40B4-BE49-F238E27FC236}">
                <a16:creationId xmlns:a16="http://schemas.microsoft.com/office/drawing/2014/main" id="{8EDCC1F5-3700-4D97-8C7B-A5A668BD2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0578438"/>
      </p:ext>
    </p:extLst>
  </p:cSld>
  <p:clrMapOvr>
    <a:masterClrMapping/>
  </p:clrMapOvr>
  <mc:AlternateContent xmlns:mc="http://schemas.openxmlformats.org/markup-compatibility/2006">
    <mc:Choice xmlns:p14="http://schemas.microsoft.com/office/powerpoint/2010/main" Requires="p14">
      <p:transition spd="slow" p14:dur="2000" advTm="294877"/>
    </mc:Choice>
    <mc:Fallback>
      <p:transition spd="slow" advTm="29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543</Words>
  <Application>Microsoft Office PowerPoint</Application>
  <PresentationFormat>Widescreen</PresentationFormat>
  <Paragraphs>28</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Bradley Business Associations 2021-22</vt:lpstr>
      <vt:lpstr>Exam Rubric</vt:lpstr>
      <vt:lpstr>Assumptions</vt:lpstr>
      <vt:lpstr>Differences between a standard in class closed book exam and a take-home exam</vt:lpstr>
      <vt:lpstr>Some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14</cp:revision>
  <dcterms:created xsi:type="dcterms:W3CDTF">2020-07-08T16:23:45Z</dcterms:created>
  <dcterms:modified xsi:type="dcterms:W3CDTF">2021-11-22T20:09:52Z</dcterms:modified>
</cp:coreProperties>
</file>