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EE1362-A771-4F5E-ACF1-059ECDF05B53}" type="doc">
      <dgm:prSet loTypeId="urn:microsoft.com/office/officeart/2005/8/layout/venn1" loCatId="relationship" qsTypeId="urn:microsoft.com/office/officeart/2005/8/quickstyle/simple1" qsCatId="simple" csTypeId="urn:microsoft.com/office/officeart/2005/8/colors/accent1_2" csCatId="accent1" phldr="1"/>
      <dgm:spPr/>
    </dgm:pt>
    <dgm:pt modelId="{B5366199-963E-4270-81D1-45F0E3D5B938}">
      <dgm:prSet phldrT="[Text]"/>
      <dgm:spPr/>
      <dgm:t>
        <a:bodyPr/>
        <a:lstStyle/>
        <a:p>
          <a:r>
            <a:rPr lang="en-US" dirty="0"/>
            <a:t>loan</a:t>
          </a:r>
        </a:p>
      </dgm:t>
    </dgm:pt>
    <dgm:pt modelId="{86E9E755-88BF-4E9E-9B78-F571E4909FD9}" type="parTrans" cxnId="{3B76D2C2-4DCB-423C-80B2-33C631E7DB6B}">
      <dgm:prSet/>
      <dgm:spPr/>
      <dgm:t>
        <a:bodyPr/>
        <a:lstStyle/>
        <a:p>
          <a:endParaRPr lang="en-US"/>
        </a:p>
      </dgm:t>
    </dgm:pt>
    <dgm:pt modelId="{C74AAD67-B161-454B-9B66-51DC273D6C43}" type="sibTrans" cxnId="{3B76D2C2-4DCB-423C-80B2-33C631E7DB6B}">
      <dgm:prSet/>
      <dgm:spPr/>
      <dgm:t>
        <a:bodyPr/>
        <a:lstStyle/>
        <a:p>
          <a:endParaRPr lang="en-US"/>
        </a:p>
      </dgm:t>
    </dgm:pt>
    <dgm:pt modelId="{22101D0E-8C72-4E4E-BEFE-EF97A05DE948}">
      <dgm:prSet phldrT="[Text]"/>
      <dgm:spPr/>
      <dgm:t>
        <a:bodyPr/>
        <a:lstStyle/>
        <a:p>
          <a:r>
            <a:rPr lang="en-US" dirty="0"/>
            <a:t>agency</a:t>
          </a:r>
        </a:p>
      </dgm:t>
    </dgm:pt>
    <dgm:pt modelId="{AA445840-3152-4724-BE67-631D3C93E8B6}" type="parTrans" cxnId="{4880A37B-9070-4467-ACEE-4A55B0513388}">
      <dgm:prSet/>
      <dgm:spPr/>
      <dgm:t>
        <a:bodyPr/>
        <a:lstStyle/>
        <a:p>
          <a:endParaRPr lang="en-US"/>
        </a:p>
      </dgm:t>
    </dgm:pt>
    <dgm:pt modelId="{AACED4FA-5286-43C3-8137-2D215237B365}" type="sibTrans" cxnId="{4880A37B-9070-4467-ACEE-4A55B0513388}">
      <dgm:prSet/>
      <dgm:spPr/>
      <dgm:t>
        <a:bodyPr/>
        <a:lstStyle/>
        <a:p>
          <a:endParaRPr lang="en-US"/>
        </a:p>
      </dgm:t>
    </dgm:pt>
    <dgm:pt modelId="{ECF5E57F-37DC-464F-AFB7-B08753E46BE3}" type="pres">
      <dgm:prSet presAssocID="{30EE1362-A771-4F5E-ACF1-059ECDF05B53}" presName="compositeShape" presStyleCnt="0">
        <dgm:presLayoutVars>
          <dgm:chMax val="7"/>
          <dgm:dir/>
          <dgm:resizeHandles val="exact"/>
        </dgm:presLayoutVars>
      </dgm:prSet>
      <dgm:spPr/>
    </dgm:pt>
    <dgm:pt modelId="{12B28DAD-4BF7-43B1-BF43-DC7495584110}" type="pres">
      <dgm:prSet presAssocID="{B5366199-963E-4270-81D1-45F0E3D5B938}" presName="circ1" presStyleLbl="vennNode1" presStyleIdx="0" presStyleCnt="2"/>
      <dgm:spPr/>
    </dgm:pt>
    <dgm:pt modelId="{4D1F532F-14C3-42C1-8EA1-AE8B6ACC430E}" type="pres">
      <dgm:prSet presAssocID="{B5366199-963E-4270-81D1-45F0E3D5B938}" presName="circ1Tx" presStyleLbl="revTx" presStyleIdx="0" presStyleCnt="0">
        <dgm:presLayoutVars>
          <dgm:chMax val="0"/>
          <dgm:chPref val="0"/>
          <dgm:bulletEnabled val="1"/>
        </dgm:presLayoutVars>
      </dgm:prSet>
      <dgm:spPr/>
    </dgm:pt>
    <dgm:pt modelId="{F3F91DAD-882F-4FF9-9086-FF1DD8218335}" type="pres">
      <dgm:prSet presAssocID="{22101D0E-8C72-4E4E-BEFE-EF97A05DE948}" presName="circ2" presStyleLbl="vennNode1" presStyleIdx="1" presStyleCnt="2"/>
      <dgm:spPr/>
    </dgm:pt>
    <dgm:pt modelId="{5142247C-74B6-4ED8-88D3-BF1F85637399}" type="pres">
      <dgm:prSet presAssocID="{22101D0E-8C72-4E4E-BEFE-EF97A05DE948}" presName="circ2Tx" presStyleLbl="revTx" presStyleIdx="0" presStyleCnt="0">
        <dgm:presLayoutVars>
          <dgm:chMax val="0"/>
          <dgm:chPref val="0"/>
          <dgm:bulletEnabled val="1"/>
        </dgm:presLayoutVars>
      </dgm:prSet>
      <dgm:spPr/>
    </dgm:pt>
  </dgm:ptLst>
  <dgm:cxnLst>
    <dgm:cxn modelId="{65C2DA2A-FF9E-41E6-9494-1E09D425727B}" type="presOf" srcId="{22101D0E-8C72-4E4E-BEFE-EF97A05DE948}" destId="{F3F91DAD-882F-4FF9-9086-FF1DD8218335}" srcOrd="0" destOrd="0" presId="urn:microsoft.com/office/officeart/2005/8/layout/venn1"/>
    <dgm:cxn modelId="{7992163D-9B09-4D85-85EE-9B485459AB35}" type="presOf" srcId="{B5366199-963E-4270-81D1-45F0E3D5B938}" destId="{12B28DAD-4BF7-43B1-BF43-DC7495584110}" srcOrd="0" destOrd="0" presId="urn:microsoft.com/office/officeart/2005/8/layout/venn1"/>
    <dgm:cxn modelId="{9ADABF3F-A477-47B2-BC1A-18BB59C624E1}" type="presOf" srcId="{22101D0E-8C72-4E4E-BEFE-EF97A05DE948}" destId="{5142247C-74B6-4ED8-88D3-BF1F85637399}" srcOrd="1" destOrd="0" presId="urn:microsoft.com/office/officeart/2005/8/layout/venn1"/>
    <dgm:cxn modelId="{4880A37B-9070-4467-ACEE-4A55B0513388}" srcId="{30EE1362-A771-4F5E-ACF1-059ECDF05B53}" destId="{22101D0E-8C72-4E4E-BEFE-EF97A05DE948}" srcOrd="1" destOrd="0" parTransId="{AA445840-3152-4724-BE67-631D3C93E8B6}" sibTransId="{AACED4FA-5286-43C3-8137-2D215237B365}"/>
    <dgm:cxn modelId="{2A0376A8-9B86-48CF-9AC0-54087525C0CD}" type="presOf" srcId="{30EE1362-A771-4F5E-ACF1-059ECDF05B53}" destId="{ECF5E57F-37DC-464F-AFB7-B08753E46BE3}" srcOrd="0" destOrd="0" presId="urn:microsoft.com/office/officeart/2005/8/layout/venn1"/>
    <dgm:cxn modelId="{5CCEEBBD-282B-410F-85C2-B65B300EB488}" type="presOf" srcId="{B5366199-963E-4270-81D1-45F0E3D5B938}" destId="{4D1F532F-14C3-42C1-8EA1-AE8B6ACC430E}" srcOrd="1" destOrd="0" presId="urn:microsoft.com/office/officeart/2005/8/layout/venn1"/>
    <dgm:cxn modelId="{3B76D2C2-4DCB-423C-80B2-33C631E7DB6B}" srcId="{30EE1362-A771-4F5E-ACF1-059ECDF05B53}" destId="{B5366199-963E-4270-81D1-45F0E3D5B938}" srcOrd="0" destOrd="0" parTransId="{86E9E755-88BF-4E9E-9B78-F571E4909FD9}" sibTransId="{C74AAD67-B161-454B-9B66-51DC273D6C43}"/>
    <dgm:cxn modelId="{F313CB44-2013-4BDA-94F3-D997701FA5C3}" type="presParOf" srcId="{ECF5E57F-37DC-464F-AFB7-B08753E46BE3}" destId="{12B28DAD-4BF7-43B1-BF43-DC7495584110}" srcOrd="0" destOrd="0" presId="urn:microsoft.com/office/officeart/2005/8/layout/venn1"/>
    <dgm:cxn modelId="{039E7B11-21E8-4839-BDCD-3E3F5FDDCBD0}" type="presParOf" srcId="{ECF5E57F-37DC-464F-AFB7-B08753E46BE3}" destId="{4D1F532F-14C3-42C1-8EA1-AE8B6ACC430E}" srcOrd="1" destOrd="0" presId="urn:microsoft.com/office/officeart/2005/8/layout/venn1"/>
    <dgm:cxn modelId="{990C85D9-53A1-4E70-AB2C-44A6C571EA31}" type="presParOf" srcId="{ECF5E57F-37DC-464F-AFB7-B08753E46BE3}" destId="{F3F91DAD-882F-4FF9-9086-FF1DD8218335}" srcOrd="2" destOrd="0" presId="urn:microsoft.com/office/officeart/2005/8/layout/venn1"/>
    <dgm:cxn modelId="{2A059FD4-862C-4BF2-B460-E596B6582AE0}" type="presParOf" srcId="{ECF5E57F-37DC-464F-AFB7-B08753E46BE3}" destId="{5142247C-74B6-4ED8-88D3-BF1F85637399}"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28DAD-4BF7-43B1-BF43-DC7495584110}">
      <dsp:nvSpPr>
        <dsp:cNvPr id="0" name=""/>
        <dsp:cNvSpPr/>
      </dsp:nvSpPr>
      <dsp:spPr>
        <a:xfrm>
          <a:off x="182879"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loan</a:t>
          </a:r>
        </a:p>
      </dsp:txBody>
      <dsp:txXfrm>
        <a:off x="812799" y="985762"/>
        <a:ext cx="2600960" cy="3447142"/>
      </dsp:txXfrm>
    </dsp:sp>
    <dsp:sp modelId="{F3F91DAD-882F-4FF9-9086-FF1DD8218335}">
      <dsp:nvSpPr>
        <dsp:cNvPr id="0" name=""/>
        <dsp:cNvSpPr/>
      </dsp:nvSpPr>
      <dsp:spPr>
        <a:xfrm>
          <a:off x="3434080" y="453813"/>
          <a:ext cx="4511040" cy="45110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agency</a:t>
          </a:r>
        </a:p>
      </dsp:txBody>
      <dsp:txXfrm>
        <a:off x="4714240" y="985762"/>
        <a:ext cx="2600960" cy="34471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8/16/2021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8/16/2021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1</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CB8B6E31-FDD5-45BA-9CD0-563381CE79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6920"/>
    </mc:Choice>
    <mc:Fallback xmlns="">
      <p:transition spd="slow" advTm="1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EF35-E53C-4309-BD15-A1E425B8B7F2}"/>
              </a:ext>
            </a:extLst>
          </p:cNvPr>
          <p:cNvSpPr>
            <a:spLocks noGrp="1"/>
          </p:cNvSpPr>
          <p:nvPr>
            <p:ph type="title"/>
          </p:nvPr>
        </p:nvSpPr>
        <p:spPr/>
        <p:txBody>
          <a:bodyPr/>
          <a:lstStyle/>
          <a:p>
            <a:r>
              <a:rPr lang="en-US" dirty="0"/>
              <a:t>The significance of control</a:t>
            </a:r>
          </a:p>
        </p:txBody>
      </p:sp>
      <p:sp>
        <p:nvSpPr>
          <p:cNvPr id="3" name="Content Placeholder 2">
            <a:extLst>
              <a:ext uri="{FF2B5EF4-FFF2-40B4-BE49-F238E27FC236}">
                <a16:creationId xmlns:a16="http://schemas.microsoft.com/office/drawing/2014/main" id="{D3D58A0B-87E2-414B-92E0-3538A41C9F9A}"/>
              </a:ext>
            </a:extLst>
          </p:cNvPr>
          <p:cNvSpPr>
            <a:spLocks noGrp="1"/>
          </p:cNvSpPr>
          <p:nvPr>
            <p:ph idx="1"/>
          </p:nvPr>
        </p:nvSpPr>
        <p:spPr/>
        <p:txBody>
          <a:bodyPr>
            <a:normAutofit fontScale="92500" lnSpcReduction="10000"/>
          </a:bodyPr>
          <a:lstStyle/>
          <a:p>
            <a:r>
              <a:rPr lang="en-US" dirty="0"/>
              <a:t>If we think about the components of agency in addition to the mutual consent of the parties: benefit to the principal and control by the principal we can see that loans do not fit very readily within this framing. </a:t>
            </a:r>
          </a:p>
          <a:p>
            <a:r>
              <a:rPr lang="en-US" dirty="0"/>
              <a:t>A standard loan transaction will benefit the lender and the borrower. From the perspective of the lender, the loan is for the lender’s benefit because the lender will receive payments for making the loan. But the fact that the borrower is willing to make those payments suggests that the loan also benefits the borrower (we‘re ignoring predatory lending here).</a:t>
            </a:r>
          </a:p>
          <a:p>
            <a:r>
              <a:rPr lang="en-US" dirty="0"/>
              <a:t>In Gorton v Doty the focus is on control as the basis of the agency analysis.</a:t>
            </a:r>
          </a:p>
          <a:p>
            <a:r>
              <a:rPr lang="en-US" dirty="0"/>
              <a:t>Control is generally linked to risks of liability, and statutory regimes often impose liability on control persons (control is a source of legal risk) . </a:t>
            </a:r>
          </a:p>
        </p:txBody>
      </p:sp>
      <p:pic>
        <p:nvPicPr>
          <p:cNvPr id="4" name="Audio 3">
            <a:hlinkClick r:id="" action="ppaction://media"/>
            <a:extLst>
              <a:ext uri="{FF2B5EF4-FFF2-40B4-BE49-F238E27FC236}">
                <a16:creationId xmlns:a16="http://schemas.microsoft.com/office/drawing/2014/main" id="{D18837D1-2513-411D-89FB-8050A2A057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3741940"/>
      </p:ext>
    </p:extLst>
  </p:cSld>
  <p:clrMapOvr>
    <a:masterClrMapping/>
  </p:clrMapOvr>
  <mc:AlternateContent xmlns:mc="http://schemas.openxmlformats.org/markup-compatibility/2006" xmlns:p14="http://schemas.microsoft.com/office/powerpoint/2010/main">
    <mc:Choice Requires="p14">
      <p:transition spd="slow" p14:dur="2000" advTm="165935"/>
    </mc:Choice>
    <mc:Fallback xmlns="">
      <p:transition spd="slow" advTm="165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C540-830B-474F-AE2E-7F098A33B1D8}"/>
              </a:ext>
            </a:extLst>
          </p:cNvPr>
          <p:cNvSpPr>
            <a:spLocks noGrp="1"/>
          </p:cNvSpPr>
          <p:nvPr>
            <p:ph type="title"/>
          </p:nvPr>
        </p:nvSpPr>
        <p:spPr/>
        <p:txBody>
          <a:bodyPr/>
          <a:lstStyle/>
          <a:p>
            <a:r>
              <a:rPr lang="en-US" dirty="0"/>
              <a:t>Gay Jenson Farms v Cargill, Inc. (Minnesota 1981) </a:t>
            </a:r>
          </a:p>
        </p:txBody>
      </p:sp>
      <p:sp>
        <p:nvSpPr>
          <p:cNvPr id="3" name="Content Placeholder 2">
            <a:extLst>
              <a:ext uri="{FF2B5EF4-FFF2-40B4-BE49-F238E27FC236}">
                <a16:creationId xmlns:a16="http://schemas.microsoft.com/office/drawing/2014/main" id="{8F74E895-745E-4835-B54D-208B1C4D1503}"/>
              </a:ext>
            </a:extLst>
          </p:cNvPr>
          <p:cNvSpPr>
            <a:spLocks noGrp="1"/>
          </p:cNvSpPr>
          <p:nvPr>
            <p:ph idx="1"/>
          </p:nvPr>
        </p:nvSpPr>
        <p:spPr/>
        <p:txBody>
          <a:bodyPr>
            <a:normAutofit lnSpcReduction="10000"/>
          </a:bodyPr>
          <a:lstStyle/>
          <a:p>
            <a:r>
              <a:rPr lang="en-US" dirty="0"/>
              <a:t>Cargill extended credit to Warren Grain and Seed over a long period, gradually increasing the amount of the credit. Farmers who were unable to recover monies owed to them by Warren sued Cargill for payment and succeeded on the basis that the lending relationship between Cargill and Warren was an agency relationship in which Cargill was the principal.</a:t>
            </a:r>
          </a:p>
          <a:p>
            <a:r>
              <a:rPr lang="en-US" dirty="0"/>
              <a:t>In this case the Court finds both that Cargill controlled Warren, and also that Warren was acting on Cargill’s behalf.</a:t>
            </a:r>
          </a:p>
          <a:p>
            <a:r>
              <a:rPr lang="en-US" dirty="0"/>
              <a:t>The relationship between Cargill and Warren is a commercial relationship with specified terms and not an informal agreement.</a:t>
            </a:r>
          </a:p>
          <a:p>
            <a:r>
              <a:rPr lang="en-US" dirty="0"/>
              <a:t>It is evident in this case that the lending relationship was unusual. </a:t>
            </a:r>
          </a:p>
        </p:txBody>
      </p:sp>
      <p:pic>
        <p:nvPicPr>
          <p:cNvPr id="4" name="Audio 3">
            <a:hlinkClick r:id="" action="ppaction://media"/>
            <a:extLst>
              <a:ext uri="{FF2B5EF4-FFF2-40B4-BE49-F238E27FC236}">
                <a16:creationId xmlns:a16="http://schemas.microsoft.com/office/drawing/2014/main" id="{860B825A-98EC-4E00-A2D8-3D8911CA43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6192558"/>
      </p:ext>
    </p:extLst>
  </p:cSld>
  <p:clrMapOvr>
    <a:masterClrMapping/>
  </p:clrMapOvr>
  <mc:AlternateContent xmlns:mc="http://schemas.openxmlformats.org/markup-compatibility/2006" xmlns:p14="http://schemas.microsoft.com/office/powerpoint/2010/main">
    <mc:Choice Requires="p14">
      <p:transition spd="slow" p14:dur="2000" advTm="143815"/>
    </mc:Choice>
    <mc:Fallback xmlns="">
      <p:transition spd="slow" advTm="143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5A4D-7186-4EE5-AFB3-1CBD440BCB21}"/>
              </a:ext>
            </a:extLst>
          </p:cNvPr>
          <p:cNvSpPr>
            <a:spLocks noGrp="1"/>
          </p:cNvSpPr>
          <p:nvPr>
            <p:ph type="title"/>
          </p:nvPr>
        </p:nvSpPr>
        <p:spPr/>
        <p:txBody>
          <a:bodyPr/>
          <a:lstStyle/>
          <a:p>
            <a:r>
              <a:rPr lang="en-US" dirty="0"/>
              <a:t>Gay Jenson Farms v Cargill : substance and form</a:t>
            </a:r>
          </a:p>
        </p:txBody>
      </p:sp>
      <p:sp>
        <p:nvSpPr>
          <p:cNvPr id="3" name="Content Placeholder 2">
            <a:extLst>
              <a:ext uri="{FF2B5EF4-FFF2-40B4-BE49-F238E27FC236}">
                <a16:creationId xmlns:a16="http://schemas.microsoft.com/office/drawing/2014/main" id="{31B9B2BA-142B-4E4A-8051-1576BF4B4E48}"/>
              </a:ext>
            </a:extLst>
          </p:cNvPr>
          <p:cNvSpPr>
            <a:spLocks noGrp="1"/>
          </p:cNvSpPr>
          <p:nvPr>
            <p:ph idx="1"/>
          </p:nvPr>
        </p:nvSpPr>
        <p:spPr/>
        <p:txBody>
          <a:bodyPr>
            <a:normAutofit fontScale="92500" lnSpcReduction="10000"/>
          </a:bodyPr>
          <a:lstStyle/>
          <a:p>
            <a:r>
              <a:rPr lang="en-US" dirty="0"/>
              <a:t>CB p. 10:  “ An agreement may result in the creation of an agency relationship although the parties did not call it an agency and did not intend the legal consequences of the relation to follow.”</a:t>
            </a:r>
          </a:p>
          <a:p>
            <a:r>
              <a:rPr lang="en-US" dirty="0"/>
              <a:t>CB p. 10 - The basis for the agency finding:</a:t>
            </a:r>
          </a:p>
          <a:p>
            <a:pPr lvl="1"/>
            <a:r>
              <a:rPr lang="en-US" dirty="0"/>
              <a:t>Cargill directing Warren to implement its recommendations was a manifestation of consent that Warren would be its agent</a:t>
            </a:r>
          </a:p>
          <a:p>
            <a:pPr lvl="1"/>
            <a:r>
              <a:rPr lang="en-US" dirty="0"/>
              <a:t>Warren, in procuring grain, was acting on Cargill’s behalf</a:t>
            </a:r>
          </a:p>
          <a:p>
            <a:pPr lvl="1"/>
            <a:r>
              <a:rPr lang="en-US" dirty="0"/>
              <a:t>Cargill’s interference with Warren’s internal affairs was Cargill’s de facto control of Warren</a:t>
            </a:r>
          </a:p>
          <a:p>
            <a:pPr lvl="1"/>
            <a:r>
              <a:rPr lang="en-US" dirty="0"/>
              <a:t>Under Restatement 2d. §14O a creditor assuming control over the debtor’s business for the mutual benefit of the debtor and creditor may become a principal (the Comment refers to de facto control) (distinguish veto power vs management of business)</a:t>
            </a:r>
          </a:p>
        </p:txBody>
      </p:sp>
      <p:pic>
        <p:nvPicPr>
          <p:cNvPr id="4" name="Audio 3">
            <a:hlinkClick r:id="" action="ppaction://media"/>
            <a:extLst>
              <a:ext uri="{FF2B5EF4-FFF2-40B4-BE49-F238E27FC236}">
                <a16:creationId xmlns:a16="http://schemas.microsoft.com/office/drawing/2014/main" id="{50190AE1-8034-4EF8-A784-26573AECE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3407034"/>
      </p:ext>
    </p:extLst>
  </p:cSld>
  <p:clrMapOvr>
    <a:masterClrMapping/>
  </p:clrMapOvr>
  <mc:AlternateContent xmlns:mc="http://schemas.openxmlformats.org/markup-compatibility/2006" xmlns:p14="http://schemas.microsoft.com/office/powerpoint/2010/main">
    <mc:Choice Requires="p14">
      <p:transition spd="slow" p14:dur="2000" advTm="221778"/>
    </mc:Choice>
    <mc:Fallback xmlns="">
      <p:transition spd="slow" advTm="221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0D47-22BB-468D-B215-E24B05D07EDD}"/>
              </a:ext>
            </a:extLst>
          </p:cNvPr>
          <p:cNvSpPr>
            <a:spLocks noGrp="1"/>
          </p:cNvSpPr>
          <p:nvPr>
            <p:ph type="title"/>
          </p:nvPr>
        </p:nvSpPr>
        <p:spPr/>
        <p:txBody>
          <a:bodyPr/>
          <a:lstStyle/>
          <a:p>
            <a:r>
              <a:rPr lang="en-US" dirty="0"/>
              <a:t>Gay Jenson Farms v Cargill: Was Warren acting on Cargill’s behalf ?</a:t>
            </a:r>
          </a:p>
        </p:txBody>
      </p:sp>
      <p:sp>
        <p:nvSpPr>
          <p:cNvPr id="3" name="Content Placeholder 2">
            <a:extLst>
              <a:ext uri="{FF2B5EF4-FFF2-40B4-BE49-F238E27FC236}">
                <a16:creationId xmlns:a16="http://schemas.microsoft.com/office/drawing/2014/main" id="{309214C4-5BF3-4321-9F5F-3477E6DBDDFB}"/>
              </a:ext>
            </a:extLst>
          </p:cNvPr>
          <p:cNvSpPr>
            <a:spLocks noGrp="1"/>
          </p:cNvSpPr>
          <p:nvPr>
            <p:ph idx="1"/>
          </p:nvPr>
        </p:nvSpPr>
        <p:spPr/>
        <p:txBody>
          <a:bodyPr/>
          <a:lstStyle/>
          <a:p>
            <a:r>
              <a:rPr lang="en-US" dirty="0"/>
              <a:t>There is an argument that in addition to the lending relationship there was a buyer-supplier relationship with respect to grain. The court declines to see the loan and grain sales as separate and sees them as all part of the same picture (in which Warren is Cargill’s agent).</a:t>
            </a:r>
          </a:p>
          <a:p>
            <a:r>
              <a:rPr lang="en-US" dirty="0"/>
              <a:t>CB p. 12: Cargill was an active participant in Warren’s operations rather than simply a financier.</a:t>
            </a:r>
          </a:p>
          <a:p>
            <a:r>
              <a:rPr lang="en-US" dirty="0"/>
              <a:t>CB p. 11: Cargill’s aggressive financing of Warren.</a:t>
            </a:r>
          </a:p>
          <a:p>
            <a:r>
              <a:rPr lang="en-US" dirty="0"/>
              <a:t>CB p 10: Warren acted on Cargill’s behalf by procuring grain for Cargill.</a:t>
            </a:r>
          </a:p>
        </p:txBody>
      </p:sp>
      <p:pic>
        <p:nvPicPr>
          <p:cNvPr id="4" name="Audio 3">
            <a:hlinkClick r:id="" action="ppaction://media"/>
            <a:extLst>
              <a:ext uri="{FF2B5EF4-FFF2-40B4-BE49-F238E27FC236}">
                <a16:creationId xmlns:a16="http://schemas.microsoft.com/office/drawing/2014/main" id="{B3CBABDA-35E3-4B70-95A8-4093F69A0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4777001"/>
      </p:ext>
    </p:extLst>
  </p:cSld>
  <p:clrMapOvr>
    <a:masterClrMapping/>
  </p:clrMapOvr>
  <mc:AlternateContent xmlns:mc="http://schemas.openxmlformats.org/markup-compatibility/2006" xmlns:p14="http://schemas.microsoft.com/office/powerpoint/2010/main">
    <mc:Choice Requires="p14">
      <p:transition spd="slow" p14:dur="2000" advTm="174378"/>
    </mc:Choice>
    <mc:Fallback xmlns="">
      <p:transition spd="slow" advTm="17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D20B-0477-421E-AF7D-55D6275F53A5}"/>
              </a:ext>
            </a:extLst>
          </p:cNvPr>
          <p:cNvSpPr>
            <a:spLocks noGrp="1"/>
          </p:cNvSpPr>
          <p:nvPr>
            <p:ph type="title"/>
          </p:nvPr>
        </p:nvSpPr>
        <p:spPr/>
        <p:txBody>
          <a:bodyPr/>
          <a:lstStyle/>
          <a:p>
            <a:r>
              <a:rPr lang="en-US" dirty="0"/>
              <a:t>Gay Jenson Farms v Cargill:  Control</a:t>
            </a:r>
          </a:p>
        </p:txBody>
      </p:sp>
      <p:sp>
        <p:nvSpPr>
          <p:cNvPr id="3" name="Content Placeholder 2">
            <a:extLst>
              <a:ext uri="{FF2B5EF4-FFF2-40B4-BE49-F238E27FC236}">
                <a16:creationId xmlns:a16="http://schemas.microsoft.com/office/drawing/2014/main" id="{928F49C9-B7D9-4264-870F-8FA752D693BB}"/>
              </a:ext>
            </a:extLst>
          </p:cNvPr>
          <p:cNvSpPr>
            <a:spLocks noGrp="1"/>
          </p:cNvSpPr>
          <p:nvPr>
            <p:ph idx="1"/>
          </p:nvPr>
        </p:nvSpPr>
        <p:spPr/>
        <p:txBody>
          <a:bodyPr>
            <a:normAutofit lnSpcReduction="10000"/>
          </a:bodyPr>
          <a:lstStyle/>
          <a:p>
            <a:r>
              <a:rPr lang="en-US" dirty="0"/>
              <a:t>CB p. 9: Cargill, by its control and influence over Warren, became a principal with liability for the transactions entered into by its agent Warren.</a:t>
            </a:r>
          </a:p>
          <a:p>
            <a:r>
              <a:rPr lang="en-US" dirty="0"/>
              <a:t>But Cargill’s “control” was ineffectual. </a:t>
            </a:r>
          </a:p>
          <a:p>
            <a:r>
              <a:rPr lang="en-US" dirty="0"/>
              <a:t>If we  look at the control factors listed on p. 11 many of them are the sort of normal protections a lender would look for, or that would be inherent in a lending relationship. It is quite usual for a lender to limit a borrower’s freedom of action (e.g. inability to enter into mortgages </a:t>
            </a:r>
            <a:r>
              <a:rPr lang="en-US" dirty="0" err="1"/>
              <a:t>etc</a:t>
            </a:r>
            <a:r>
              <a:rPr lang="en-US" dirty="0"/>
              <a:t> without consent) or to require information. Some of the items on the list are Cargill’s recommendations and criticism (i.e. does not seem Warren was required to comply).</a:t>
            </a:r>
          </a:p>
        </p:txBody>
      </p:sp>
      <p:pic>
        <p:nvPicPr>
          <p:cNvPr id="4" name="Audio 3">
            <a:hlinkClick r:id="" action="ppaction://media"/>
            <a:extLst>
              <a:ext uri="{FF2B5EF4-FFF2-40B4-BE49-F238E27FC236}">
                <a16:creationId xmlns:a16="http://schemas.microsoft.com/office/drawing/2014/main" id="{A96FEB73-EC92-4534-B351-9C32A17BD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4144157"/>
      </p:ext>
    </p:extLst>
  </p:cSld>
  <p:clrMapOvr>
    <a:masterClrMapping/>
  </p:clrMapOvr>
  <mc:AlternateContent xmlns:mc="http://schemas.openxmlformats.org/markup-compatibility/2006" xmlns:p14="http://schemas.microsoft.com/office/powerpoint/2010/main">
    <mc:Choice Requires="p14">
      <p:transition spd="slow" p14:dur="2000" advTm="447619"/>
    </mc:Choice>
    <mc:Fallback xmlns="">
      <p:transition spd="slow" advTm="44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0EEF-E15E-471E-B50C-D0FA40DB6FF1}"/>
              </a:ext>
            </a:extLst>
          </p:cNvPr>
          <p:cNvSpPr>
            <a:spLocks noGrp="1"/>
          </p:cNvSpPr>
          <p:nvPr>
            <p:ph type="title"/>
          </p:nvPr>
        </p:nvSpPr>
        <p:spPr/>
        <p:txBody>
          <a:bodyPr/>
          <a:lstStyle/>
          <a:p>
            <a:r>
              <a:rPr lang="en-US" dirty="0"/>
              <a:t>Legal risks in the lending relationship</a:t>
            </a:r>
          </a:p>
        </p:txBody>
      </p:sp>
      <p:sp>
        <p:nvSpPr>
          <p:cNvPr id="3" name="Content Placeholder 2">
            <a:extLst>
              <a:ext uri="{FF2B5EF4-FFF2-40B4-BE49-F238E27FC236}">
                <a16:creationId xmlns:a16="http://schemas.microsoft.com/office/drawing/2014/main" id="{E535D91D-2D77-458E-A0F2-904C85FE89D1}"/>
              </a:ext>
            </a:extLst>
          </p:cNvPr>
          <p:cNvSpPr>
            <a:spLocks noGrp="1"/>
          </p:cNvSpPr>
          <p:nvPr>
            <p:ph idx="1"/>
          </p:nvPr>
        </p:nvSpPr>
        <p:spPr/>
        <p:txBody>
          <a:bodyPr>
            <a:normAutofit lnSpcReduction="10000"/>
          </a:bodyPr>
          <a:lstStyle/>
          <a:p>
            <a:r>
              <a:rPr lang="en-US" dirty="0"/>
              <a:t>A lender may be held liable for a borrower’s debts in circumstances where the lending relationship looks unusual and, in particular, where the lender seems to be very much involved in the borrower’s business </a:t>
            </a:r>
          </a:p>
          <a:p>
            <a:r>
              <a:rPr lang="en-US" dirty="0"/>
              <a:t>The lender can ask for information, may give advice on specific matters, and may have the right to require the borrower to comply with specific financial covenants and to seek the lender’s consent for specific transactions ( negative pledge, change of control)</a:t>
            </a:r>
          </a:p>
          <a:p>
            <a:r>
              <a:rPr lang="en-US" dirty="0"/>
              <a:t>But the lender should avoid appearing to be in control – it should limit the number of matters on which it has veto rights, it should not insist on a particular person being in control, and recommending other outside advisers may be preferable to giving advice directly.</a:t>
            </a:r>
          </a:p>
        </p:txBody>
      </p:sp>
      <p:pic>
        <p:nvPicPr>
          <p:cNvPr id="4" name="Audio 3">
            <a:hlinkClick r:id="" action="ppaction://media"/>
            <a:extLst>
              <a:ext uri="{FF2B5EF4-FFF2-40B4-BE49-F238E27FC236}">
                <a16:creationId xmlns:a16="http://schemas.microsoft.com/office/drawing/2014/main" id="{E300C31C-8166-4B63-A06A-FEB9D2BEE6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3052913"/>
      </p:ext>
    </p:extLst>
  </p:cSld>
  <p:clrMapOvr>
    <a:masterClrMapping/>
  </p:clrMapOvr>
  <mc:AlternateContent xmlns:mc="http://schemas.openxmlformats.org/markup-compatibility/2006" xmlns:p14="http://schemas.microsoft.com/office/powerpoint/2010/main">
    <mc:Choice Requires="p14">
      <p:transition spd="slow" p14:dur="2000" advTm="228820"/>
    </mc:Choice>
    <mc:Fallback xmlns="">
      <p:transition spd="slow" advTm="22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B64A-0DF7-48F7-9DC7-F8A9B3877AFC}"/>
              </a:ext>
            </a:extLst>
          </p:cNvPr>
          <p:cNvSpPr>
            <a:spLocks noGrp="1"/>
          </p:cNvSpPr>
          <p:nvPr>
            <p:ph type="title"/>
          </p:nvPr>
        </p:nvSpPr>
        <p:spPr/>
        <p:txBody>
          <a:bodyPr/>
          <a:lstStyle/>
          <a:p>
            <a:r>
              <a:rPr lang="en-US" dirty="0"/>
              <a:t>Agency definition: </a:t>
            </a:r>
          </a:p>
        </p:txBody>
      </p:sp>
      <p:sp>
        <p:nvSpPr>
          <p:cNvPr id="3" name="Content Placeholder 2">
            <a:extLst>
              <a:ext uri="{FF2B5EF4-FFF2-40B4-BE49-F238E27FC236}">
                <a16:creationId xmlns:a16="http://schemas.microsoft.com/office/drawing/2014/main" id="{8E580508-6333-447D-BB2C-57A603FFE8E6}"/>
              </a:ext>
            </a:extLst>
          </p:cNvPr>
          <p:cNvSpPr>
            <a:spLocks noGrp="1"/>
          </p:cNvSpPr>
          <p:nvPr>
            <p:ph idx="1"/>
          </p:nvPr>
        </p:nvSpPr>
        <p:spPr/>
        <p:txBody>
          <a:bodyPr>
            <a:normAutofit lnSpcReduction="10000"/>
          </a:bodyPr>
          <a:lstStyle/>
          <a:p>
            <a:r>
              <a:rPr lang="en-US" dirty="0"/>
              <a:t>Restatement 3</a:t>
            </a:r>
            <a:r>
              <a:rPr lang="en-US" baseline="30000" dirty="0"/>
              <a:t>rd</a:t>
            </a:r>
            <a:r>
              <a:rPr lang="en-US" dirty="0"/>
              <a:t> of Agency § 1.01 Agency Defined:</a:t>
            </a:r>
          </a:p>
          <a:p>
            <a:r>
              <a:rPr lang="en-US" dirty="0"/>
              <a:t>Agency is the fiduciary relationship that arises when one person (a "principal") </a:t>
            </a:r>
            <a:r>
              <a:rPr lang="en-US" b="1" dirty="0"/>
              <a:t>manifests assent </a:t>
            </a:r>
            <a:r>
              <a:rPr lang="en-US" dirty="0"/>
              <a:t>to another person (an "agent") that the agent shall </a:t>
            </a:r>
            <a:r>
              <a:rPr lang="en-US" b="1" dirty="0"/>
              <a:t>act on the principal's behalf </a:t>
            </a:r>
            <a:r>
              <a:rPr lang="en-US" dirty="0"/>
              <a:t>and </a:t>
            </a:r>
            <a:r>
              <a:rPr lang="en-US" b="1" dirty="0"/>
              <a:t>subject to the principal's control</a:t>
            </a:r>
            <a:r>
              <a:rPr lang="en-US" dirty="0"/>
              <a:t>, and the agent manifests assent or otherwise </a:t>
            </a:r>
            <a:r>
              <a:rPr lang="en-US" b="1" dirty="0"/>
              <a:t>consents so to act</a:t>
            </a:r>
            <a:r>
              <a:rPr lang="en-US" dirty="0"/>
              <a:t>.</a:t>
            </a:r>
          </a:p>
          <a:p>
            <a:r>
              <a:rPr lang="en-US" dirty="0"/>
              <a:t>- mutual consent to the relationship (agent need not manifest consent)</a:t>
            </a:r>
          </a:p>
          <a:p>
            <a:r>
              <a:rPr lang="en-US" dirty="0"/>
              <a:t>- principal controls</a:t>
            </a:r>
          </a:p>
          <a:p>
            <a:r>
              <a:rPr lang="en-US" dirty="0"/>
              <a:t>- agent acts on principal’s behalf</a:t>
            </a:r>
          </a:p>
        </p:txBody>
      </p:sp>
      <p:pic>
        <p:nvPicPr>
          <p:cNvPr id="4" name="Audio 3">
            <a:hlinkClick r:id="" action="ppaction://media"/>
            <a:extLst>
              <a:ext uri="{FF2B5EF4-FFF2-40B4-BE49-F238E27FC236}">
                <a16:creationId xmlns:a16="http://schemas.microsoft.com/office/drawing/2014/main" id="{95353328-AE40-4A45-9C8B-DDF1CFBBF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9950903"/>
      </p:ext>
    </p:extLst>
  </p:cSld>
  <p:clrMapOvr>
    <a:masterClrMapping/>
  </p:clrMapOvr>
  <mc:AlternateContent xmlns:mc="http://schemas.openxmlformats.org/markup-compatibility/2006" xmlns:p14="http://schemas.microsoft.com/office/powerpoint/2010/main">
    <mc:Choice Requires="p14">
      <p:transition spd="slow" p14:dur="2000" advTm="47340"/>
    </mc:Choice>
    <mc:Fallback xmlns="">
      <p:transition spd="slow" advTm="4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C5C8-BD8A-4DCF-997B-985D0F7ACCDC}"/>
              </a:ext>
            </a:extLst>
          </p:cNvPr>
          <p:cNvSpPr>
            <a:spLocks noGrp="1"/>
          </p:cNvSpPr>
          <p:nvPr>
            <p:ph type="title"/>
          </p:nvPr>
        </p:nvSpPr>
        <p:spPr/>
        <p:txBody>
          <a:bodyPr/>
          <a:lstStyle/>
          <a:p>
            <a:r>
              <a:rPr lang="en-US" dirty="0"/>
              <a:t>Examples of agency relationships</a:t>
            </a:r>
          </a:p>
        </p:txBody>
      </p:sp>
      <p:sp>
        <p:nvSpPr>
          <p:cNvPr id="3" name="Content Placeholder 2">
            <a:extLst>
              <a:ext uri="{FF2B5EF4-FFF2-40B4-BE49-F238E27FC236}">
                <a16:creationId xmlns:a16="http://schemas.microsoft.com/office/drawing/2014/main" id="{A68A271E-26E3-4B0D-8353-37538F8E12F8}"/>
              </a:ext>
            </a:extLst>
          </p:cNvPr>
          <p:cNvSpPr>
            <a:spLocks noGrp="1"/>
          </p:cNvSpPr>
          <p:nvPr>
            <p:ph idx="1"/>
          </p:nvPr>
        </p:nvSpPr>
        <p:spPr/>
        <p:txBody>
          <a:bodyPr/>
          <a:lstStyle/>
          <a:p>
            <a:r>
              <a:rPr lang="en-US" dirty="0"/>
              <a:t>The attorney-client relationship is an agency relationship</a:t>
            </a:r>
          </a:p>
          <a:p>
            <a:r>
              <a:rPr lang="en-US" dirty="0"/>
              <a:t>A realtor is an agent of the vendor or purchaser</a:t>
            </a:r>
          </a:p>
          <a:p>
            <a:r>
              <a:rPr lang="en-US" dirty="0"/>
              <a:t>Employees are agents of their employer</a:t>
            </a:r>
          </a:p>
          <a:p>
            <a:r>
              <a:rPr lang="en-US" dirty="0"/>
              <a:t>In a partnership, each partner is an agent</a:t>
            </a:r>
          </a:p>
          <a:p>
            <a:pPr marL="0" indent="0">
              <a:buNone/>
            </a:pPr>
            <a:r>
              <a:rPr lang="en-US" dirty="0"/>
              <a:t>In all of these circumstances the agent is a person who is given responsibilities and has the power to act on behalf of their principal (although there may be limits on what they have authority to do)</a:t>
            </a:r>
          </a:p>
          <a:p>
            <a:pPr marL="0" indent="0">
              <a:buNone/>
            </a:pPr>
            <a:r>
              <a:rPr lang="en-US" dirty="0"/>
              <a:t>And, the agency relationship is a fiduciary relationship in which the agent owes duties to the principal</a:t>
            </a:r>
          </a:p>
        </p:txBody>
      </p:sp>
      <p:pic>
        <p:nvPicPr>
          <p:cNvPr id="4" name="Audio 3">
            <a:hlinkClick r:id="" action="ppaction://media"/>
            <a:extLst>
              <a:ext uri="{FF2B5EF4-FFF2-40B4-BE49-F238E27FC236}">
                <a16:creationId xmlns:a16="http://schemas.microsoft.com/office/drawing/2014/main" id="{B235F9D6-E3C5-4D98-85E4-7D3D3A81A2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254621"/>
      </p:ext>
    </p:extLst>
  </p:cSld>
  <p:clrMapOvr>
    <a:masterClrMapping/>
  </p:clrMapOvr>
  <mc:AlternateContent xmlns:mc="http://schemas.openxmlformats.org/markup-compatibility/2006" xmlns:p14="http://schemas.microsoft.com/office/powerpoint/2010/main">
    <mc:Choice Requires="p14">
      <p:transition spd="slow" p14:dur="2000" advTm="177182"/>
    </mc:Choice>
    <mc:Fallback xmlns="">
      <p:transition spd="slow" advTm="17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BAB5-01A2-4B73-AC22-98D19A99D680}"/>
              </a:ext>
            </a:extLst>
          </p:cNvPr>
          <p:cNvSpPr>
            <a:spLocks noGrp="1"/>
          </p:cNvSpPr>
          <p:nvPr>
            <p:ph type="title"/>
          </p:nvPr>
        </p:nvSpPr>
        <p:spPr/>
        <p:txBody>
          <a:bodyPr/>
          <a:lstStyle/>
          <a:p>
            <a:r>
              <a:rPr lang="en-US" dirty="0"/>
              <a:t>Diagramming agency</a:t>
            </a:r>
          </a:p>
        </p:txBody>
      </p:sp>
      <p:sp>
        <p:nvSpPr>
          <p:cNvPr id="3" name="Content Placeholder 2">
            <a:extLst>
              <a:ext uri="{FF2B5EF4-FFF2-40B4-BE49-F238E27FC236}">
                <a16:creationId xmlns:a16="http://schemas.microsoft.com/office/drawing/2014/main" id="{4E8E90CC-BAE7-4C3E-9A1B-C21078919661}"/>
              </a:ext>
            </a:extLst>
          </p:cNvPr>
          <p:cNvSpPr>
            <a:spLocks noGrp="1"/>
          </p:cNvSpPr>
          <p:nvPr>
            <p:ph idx="1"/>
          </p:nvPr>
        </p:nvSpPr>
        <p:spPr/>
        <p:txBody>
          <a:bodyPr/>
          <a:lstStyle/>
          <a:p>
            <a:pPr marL="0" indent="0">
              <a:buNone/>
            </a:pPr>
            <a:endParaRPr lang="en-US" dirty="0"/>
          </a:p>
          <a:p>
            <a:pPr marL="0" indent="0">
              <a:buNone/>
            </a:pPr>
            <a:r>
              <a:rPr lang="en-US" dirty="0"/>
              <a:t>				X	</a:t>
            </a:r>
          </a:p>
          <a:p>
            <a:pPr marL="0" indent="0">
              <a:buNone/>
            </a:pPr>
            <a:r>
              <a:rPr lang="en-US" dirty="0"/>
              <a:t>Agency</a:t>
            </a:r>
          </a:p>
          <a:p>
            <a:pPr marL="0" indent="0">
              <a:buNone/>
            </a:pPr>
            <a:r>
              <a:rPr lang="en-US" dirty="0"/>
              <a:t>or Loan?			↕	↖</a:t>
            </a:r>
          </a:p>
          <a:p>
            <a:pPr marL="0" indent="0">
              <a:buNone/>
            </a:pPr>
            <a:endParaRPr lang="en-US" dirty="0"/>
          </a:p>
          <a:p>
            <a:pPr marL="0" indent="0">
              <a:buNone/>
            </a:pPr>
            <a:r>
              <a:rPr lang="en-US" dirty="0"/>
              <a:t>				Y	↔	Z</a:t>
            </a:r>
          </a:p>
          <a:p>
            <a:pPr marL="0" indent="0">
              <a:buNone/>
            </a:pPr>
            <a:endParaRPr lang="en-US" dirty="0"/>
          </a:p>
          <a:p>
            <a:pPr marL="0" indent="0">
              <a:buNone/>
            </a:pPr>
            <a:r>
              <a:rPr lang="en-US" dirty="0"/>
              <a:t>				Tort/contract</a:t>
            </a:r>
          </a:p>
        </p:txBody>
      </p:sp>
      <p:sp>
        <p:nvSpPr>
          <p:cNvPr id="6" name="Arrow: Up-Down 5">
            <a:extLst>
              <a:ext uri="{FF2B5EF4-FFF2-40B4-BE49-F238E27FC236}">
                <a16:creationId xmlns:a16="http://schemas.microsoft.com/office/drawing/2014/main" id="{888BC4FA-FF6F-48DF-922B-9EABBF5937E7}"/>
              </a:ext>
            </a:extLst>
          </p:cNvPr>
          <p:cNvSpPr/>
          <p:nvPr/>
        </p:nvSpPr>
        <p:spPr>
          <a:xfrm>
            <a:off x="4596938" y="3636819"/>
            <a:ext cx="45719" cy="4571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50C9DE92-32BB-4654-BE66-AC6380613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8125275"/>
      </p:ext>
    </p:extLst>
  </p:cSld>
  <p:clrMapOvr>
    <a:masterClrMapping/>
  </p:clrMapOvr>
  <mc:AlternateContent xmlns:mc="http://schemas.openxmlformats.org/markup-compatibility/2006" xmlns:p14="http://schemas.microsoft.com/office/powerpoint/2010/main">
    <mc:Choice Requires="p14">
      <p:transition spd="slow" p14:dur="2000" advTm="222777"/>
    </mc:Choice>
    <mc:Fallback xmlns="">
      <p:transition spd="slow" advTm="22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6F59-5A42-46B3-AA9A-7F5EE3532474}"/>
              </a:ext>
            </a:extLst>
          </p:cNvPr>
          <p:cNvSpPr>
            <a:spLocks noGrp="1"/>
          </p:cNvSpPr>
          <p:nvPr>
            <p:ph type="title"/>
          </p:nvPr>
        </p:nvSpPr>
        <p:spPr/>
        <p:txBody>
          <a:bodyPr/>
          <a:lstStyle/>
          <a:p>
            <a:r>
              <a:rPr lang="en-US" dirty="0"/>
              <a:t>Gorton v Doty (Idaho 1937)</a:t>
            </a:r>
          </a:p>
        </p:txBody>
      </p:sp>
      <p:sp>
        <p:nvSpPr>
          <p:cNvPr id="3" name="Content Placeholder 2">
            <a:extLst>
              <a:ext uri="{FF2B5EF4-FFF2-40B4-BE49-F238E27FC236}">
                <a16:creationId xmlns:a16="http://schemas.microsoft.com/office/drawing/2014/main" id="{4A35153E-9D05-4012-BEF7-BC12F7D0DE9D}"/>
              </a:ext>
            </a:extLst>
          </p:cNvPr>
          <p:cNvSpPr>
            <a:spLocks noGrp="1"/>
          </p:cNvSpPr>
          <p:nvPr>
            <p:ph idx="1"/>
          </p:nvPr>
        </p:nvSpPr>
        <p:spPr/>
        <p:txBody>
          <a:bodyPr>
            <a:normAutofit lnSpcReduction="10000"/>
          </a:bodyPr>
          <a:lstStyle/>
          <a:p>
            <a:r>
              <a:rPr lang="en-US" b="1" dirty="0"/>
              <a:t>Question</a:t>
            </a:r>
            <a:r>
              <a:rPr lang="en-US" dirty="0"/>
              <a:t>: in what circumstances will a loan create an agency relationship, and, therefore, liability on the part of the lender/principal? </a:t>
            </a:r>
          </a:p>
          <a:p>
            <a:r>
              <a:rPr lang="en-US" dirty="0"/>
              <a:t>CB p. 2: ‘ “agency” indicates the relationship which results from the manifestation of consent by one person to another that the other shall act on his behalf and subject to his control, and consent by the other so to act.’</a:t>
            </a:r>
          </a:p>
          <a:p>
            <a:r>
              <a:rPr lang="en-US" dirty="0"/>
              <a:t>CB p. 2: “It is not essential to the existence of authority that there be a contract between principal and agent or that the agent promise to act as such.”</a:t>
            </a:r>
          </a:p>
          <a:p>
            <a:r>
              <a:rPr lang="en-US" dirty="0"/>
              <a:t>Compensation is unnecessary</a:t>
            </a:r>
          </a:p>
          <a:p>
            <a:pPr marL="0" indent="0">
              <a:buNone/>
            </a:pPr>
            <a:endParaRPr lang="en-US" dirty="0"/>
          </a:p>
        </p:txBody>
      </p:sp>
      <p:pic>
        <p:nvPicPr>
          <p:cNvPr id="4" name="Audio 3">
            <a:hlinkClick r:id="" action="ppaction://media"/>
            <a:extLst>
              <a:ext uri="{FF2B5EF4-FFF2-40B4-BE49-F238E27FC236}">
                <a16:creationId xmlns:a16="http://schemas.microsoft.com/office/drawing/2014/main" id="{639BDAFF-5DF4-426D-BA01-9A0B0E24D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574859"/>
      </p:ext>
    </p:extLst>
  </p:cSld>
  <p:clrMapOvr>
    <a:masterClrMapping/>
  </p:clrMapOvr>
  <mc:AlternateContent xmlns:mc="http://schemas.openxmlformats.org/markup-compatibility/2006" xmlns:p14="http://schemas.microsoft.com/office/powerpoint/2010/main">
    <mc:Choice Requires="p14">
      <p:transition spd="slow" p14:dur="2000" advTm="257854"/>
    </mc:Choice>
    <mc:Fallback xmlns="">
      <p:transition spd="slow" advTm="257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DA28-2E79-4A4E-ABFD-56C34F8E300A}"/>
              </a:ext>
            </a:extLst>
          </p:cNvPr>
          <p:cNvSpPr>
            <a:spLocks noGrp="1"/>
          </p:cNvSpPr>
          <p:nvPr>
            <p:ph type="title"/>
          </p:nvPr>
        </p:nvSpPr>
        <p:spPr/>
        <p:txBody>
          <a:bodyPr/>
          <a:lstStyle/>
          <a:p>
            <a:r>
              <a:rPr lang="en-US" dirty="0"/>
              <a:t>Gorton v Doty: notes and questions 1</a:t>
            </a:r>
          </a:p>
        </p:txBody>
      </p:sp>
      <p:sp>
        <p:nvSpPr>
          <p:cNvPr id="3" name="Content Placeholder 2">
            <a:extLst>
              <a:ext uri="{FF2B5EF4-FFF2-40B4-BE49-F238E27FC236}">
                <a16:creationId xmlns:a16="http://schemas.microsoft.com/office/drawing/2014/main" id="{80B5D5C8-7B81-45BC-93AB-480EFCC61C03}"/>
              </a:ext>
            </a:extLst>
          </p:cNvPr>
          <p:cNvSpPr>
            <a:spLocks noGrp="1"/>
          </p:cNvSpPr>
          <p:nvPr>
            <p:ph idx="1"/>
          </p:nvPr>
        </p:nvSpPr>
        <p:spPr/>
        <p:txBody>
          <a:bodyPr>
            <a:normAutofit fontScale="92500" lnSpcReduction="10000"/>
          </a:bodyPr>
          <a:lstStyle/>
          <a:p>
            <a:r>
              <a:rPr lang="en-US" dirty="0"/>
              <a:t>Why is </a:t>
            </a:r>
            <a:r>
              <a:rPr lang="en-US" dirty="0" err="1"/>
              <a:t>Ms</a:t>
            </a:r>
            <a:r>
              <a:rPr lang="en-US" dirty="0"/>
              <a:t> Doty liable as a principal in this case? </a:t>
            </a:r>
          </a:p>
          <a:p>
            <a:r>
              <a:rPr lang="en-US" dirty="0"/>
              <a:t>The court says that she could have driven the car herself but instead she designated </a:t>
            </a:r>
            <a:r>
              <a:rPr lang="en-US" dirty="0" err="1"/>
              <a:t>Garst</a:t>
            </a:r>
            <a:r>
              <a:rPr lang="en-US" dirty="0"/>
              <a:t> to drive ( a condition precedent)</a:t>
            </a:r>
          </a:p>
          <a:p>
            <a:r>
              <a:rPr lang="en-US" dirty="0"/>
              <a:t>She “consented that Russell </a:t>
            </a:r>
            <a:r>
              <a:rPr lang="en-US" dirty="0" err="1"/>
              <a:t>Garst</a:t>
            </a:r>
            <a:r>
              <a:rPr lang="en-US" dirty="0"/>
              <a:t> should act for her and in her behalf, in driving her car to and from the football game.”</a:t>
            </a:r>
          </a:p>
          <a:p>
            <a:r>
              <a:rPr lang="en-US" dirty="0"/>
              <a:t>CB p. 3: Ownership of the car establishes a prima facie case against the owner.</a:t>
            </a:r>
          </a:p>
          <a:p>
            <a:r>
              <a:rPr lang="en-US" dirty="0"/>
              <a:t>Contrast the dissent which does not see Doty’s control as significant (CB p 5 “The mere fact that she stated to </a:t>
            </a:r>
            <a:r>
              <a:rPr lang="en-US" dirty="0" err="1"/>
              <a:t>Garst</a:t>
            </a:r>
            <a:r>
              <a:rPr lang="en-US" dirty="0"/>
              <a:t> that he should drive the car was a mere precaution on her part that the car should not be driven by any one of the young boys, a perfectly natural thing for her to do.”).</a:t>
            </a:r>
          </a:p>
        </p:txBody>
      </p:sp>
      <p:pic>
        <p:nvPicPr>
          <p:cNvPr id="4" name="Audio 3">
            <a:hlinkClick r:id="" action="ppaction://media"/>
            <a:extLst>
              <a:ext uri="{FF2B5EF4-FFF2-40B4-BE49-F238E27FC236}">
                <a16:creationId xmlns:a16="http://schemas.microsoft.com/office/drawing/2014/main" id="{7F1B2EBB-1823-4F64-BB0F-20C3D0FAD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11038851"/>
      </p:ext>
    </p:extLst>
  </p:cSld>
  <p:clrMapOvr>
    <a:masterClrMapping/>
  </p:clrMapOvr>
  <mc:AlternateContent xmlns:mc="http://schemas.openxmlformats.org/markup-compatibility/2006" xmlns:p14="http://schemas.microsoft.com/office/powerpoint/2010/main">
    <mc:Choice Requires="p14">
      <p:transition spd="slow" p14:dur="2000" advTm="113046"/>
    </mc:Choice>
    <mc:Fallback xmlns="">
      <p:transition spd="slow" advTm="11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5740-C375-4352-82AD-86640B7B9736}"/>
              </a:ext>
            </a:extLst>
          </p:cNvPr>
          <p:cNvSpPr>
            <a:spLocks noGrp="1"/>
          </p:cNvSpPr>
          <p:nvPr>
            <p:ph type="title"/>
          </p:nvPr>
        </p:nvSpPr>
        <p:spPr/>
        <p:txBody>
          <a:bodyPr/>
          <a:lstStyle/>
          <a:p>
            <a:r>
              <a:rPr lang="en-US" dirty="0"/>
              <a:t>Gorton v Doty: notes and questions 2</a:t>
            </a:r>
          </a:p>
        </p:txBody>
      </p:sp>
      <p:sp>
        <p:nvSpPr>
          <p:cNvPr id="3" name="Content Placeholder 2">
            <a:extLst>
              <a:ext uri="{FF2B5EF4-FFF2-40B4-BE49-F238E27FC236}">
                <a16:creationId xmlns:a16="http://schemas.microsoft.com/office/drawing/2014/main" id="{9888AA18-D9F2-44D0-9360-C99ED96C0BB0}"/>
              </a:ext>
            </a:extLst>
          </p:cNvPr>
          <p:cNvSpPr>
            <a:spLocks noGrp="1"/>
          </p:cNvSpPr>
          <p:nvPr>
            <p:ph idx="1"/>
          </p:nvPr>
        </p:nvSpPr>
        <p:spPr/>
        <p:txBody>
          <a:bodyPr>
            <a:normAutofit fontScale="92500" lnSpcReduction="10000"/>
          </a:bodyPr>
          <a:lstStyle/>
          <a:p>
            <a:r>
              <a:rPr lang="en-US" dirty="0"/>
              <a:t>How does it make sense to see </a:t>
            </a:r>
            <a:r>
              <a:rPr lang="en-US" dirty="0" err="1"/>
              <a:t>Garst</a:t>
            </a:r>
            <a:r>
              <a:rPr lang="en-US" dirty="0"/>
              <a:t> as acting on Doty’s behalf?</a:t>
            </a:r>
          </a:p>
          <a:p>
            <a:r>
              <a:rPr lang="en-US" dirty="0"/>
              <a:t>Agency involves control by the principal AND that the agent acts on the principal’s behalf</a:t>
            </a:r>
          </a:p>
          <a:p>
            <a:r>
              <a:rPr lang="en-US" dirty="0"/>
              <a:t>In 1925 a new Model T touring car cost $295 and average annual income was around $3000. But accidents were costly. The total damages in the case were $5870, an amount that is equivalent to more than $100,000 in 2020. Would a high school football coach or a teacher likely have that sort of money? This is why the issue of insurance is so important. In the 1930s the insurance market for automobiles was developing.</a:t>
            </a:r>
          </a:p>
          <a:p>
            <a:r>
              <a:rPr lang="en-US" dirty="0"/>
              <a:t>Is it significant that the loan was of a car?  Cars are dangerous and states now require insurance with respect to risky activities (like driving).</a:t>
            </a:r>
          </a:p>
        </p:txBody>
      </p:sp>
      <p:pic>
        <p:nvPicPr>
          <p:cNvPr id="4" name="Audio 3">
            <a:hlinkClick r:id="" action="ppaction://media"/>
            <a:extLst>
              <a:ext uri="{FF2B5EF4-FFF2-40B4-BE49-F238E27FC236}">
                <a16:creationId xmlns:a16="http://schemas.microsoft.com/office/drawing/2014/main" id="{857AF839-A846-4632-9841-19006D14EC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7336292"/>
      </p:ext>
    </p:extLst>
  </p:cSld>
  <p:clrMapOvr>
    <a:masterClrMapping/>
  </p:clrMapOvr>
  <mc:AlternateContent xmlns:mc="http://schemas.openxmlformats.org/markup-compatibility/2006" xmlns:p14="http://schemas.microsoft.com/office/powerpoint/2010/main">
    <mc:Choice Requires="p14">
      <p:transition spd="slow" p14:dur="2000" advTm="360978"/>
    </mc:Choice>
    <mc:Fallback xmlns="">
      <p:transition spd="slow" advTm="360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B556-0733-474C-A8E1-52DC0CED7EA2}"/>
              </a:ext>
            </a:extLst>
          </p:cNvPr>
          <p:cNvSpPr>
            <a:spLocks noGrp="1"/>
          </p:cNvSpPr>
          <p:nvPr>
            <p:ph type="title"/>
          </p:nvPr>
        </p:nvSpPr>
        <p:spPr/>
        <p:txBody>
          <a:bodyPr/>
          <a:lstStyle/>
          <a:p>
            <a:r>
              <a:rPr lang="en-US" dirty="0"/>
              <a:t>Alternate route to liability: dangerous instrumentality</a:t>
            </a:r>
          </a:p>
        </p:txBody>
      </p:sp>
      <p:sp>
        <p:nvSpPr>
          <p:cNvPr id="3" name="Content Placeholder 2">
            <a:extLst>
              <a:ext uri="{FF2B5EF4-FFF2-40B4-BE49-F238E27FC236}">
                <a16:creationId xmlns:a16="http://schemas.microsoft.com/office/drawing/2014/main" id="{46E22A48-0C01-44B3-AFE9-2EBC19851437}"/>
              </a:ext>
            </a:extLst>
          </p:cNvPr>
          <p:cNvSpPr>
            <a:spLocks noGrp="1"/>
          </p:cNvSpPr>
          <p:nvPr>
            <p:ph idx="1"/>
          </p:nvPr>
        </p:nvSpPr>
        <p:spPr/>
        <p:txBody>
          <a:bodyPr>
            <a:normAutofit lnSpcReduction="10000"/>
          </a:bodyPr>
          <a:lstStyle/>
          <a:p>
            <a:r>
              <a:rPr lang="en-US" dirty="0"/>
              <a:t>In Florida, ownership of a car, or of an airplane (</a:t>
            </a:r>
            <a:r>
              <a:rPr lang="en-US" dirty="0" err="1"/>
              <a:t>Orefice</a:t>
            </a:r>
            <a:r>
              <a:rPr lang="en-US" dirty="0"/>
              <a:t> v Albert Fl. Supr. 1070) results in the owner’s liability for misuse by other people who operate the car or airplane because they are dangerous instrumentalities. The fact that the State requires licensing for the operation of cars and airplanes is relevant. </a:t>
            </a:r>
          </a:p>
          <a:p>
            <a:r>
              <a:rPr lang="en-US" dirty="0"/>
              <a:t>In a 1958 case, Weber v </a:t>
            </a:r>
            <a:r>
              <a:rPr lang="en-US" dirty="0" err="1"/>
              <a:t>Porco</a:t>
            </a:r>
            <a:r>
              <a:rPr lang="en-US" dirty="0"/>
              <a:t>, the Florida Supreme Court stated that an owner who allows another to operate his automobile becomes </a:t>
            </a:r>
            <a:r>
              <a:rPr lang="en-US" b="1" dirty="0"/>
              <a:t>as a matter of law</a:t>
            </a:r>
            <a:r>
              <a:rPr lang="en-US" dirty="0"/>
              <a:t> the principal and the driver becomes the agent.</a:t>
            </a:r>
          </a:p>
          <a:p>
            <a:r>
              <a:rPr lang="en-US" dirty="0"/>
              <a:t>Mark Ramseyer has characterized the first 2 decisions in this Casebook as examples of judicial manipulation – is the Florida approach better? </a:t>
            </a:r>
          </a:p>
        </p:txBody>
      </p:sp>
      <p:pic>
        <p:nvPicPr>
          <p:cNvPr id="4" name="Audio 3">
            <a:hlinkClick r:id="" action="ppaction://media"/>
            <a:extLst>
              <a:ext uri="{FF2B5EF4-FFF2-40B4-BE49-F238E27FC236}">
                <a16:creationId xmlns:a16="http://schemas.microsoft.com/office/drawing/2014/main" id="{62BBCA59-399A-4D22-AB92-287E1DB34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1181256"/>
      </p:ext>
    </p:extLst>
  </p:cSld>
  <p:clrMapOvr>
    <a:masterClrMapping/>
  </p:clrMapOvr>
  <mc:AlternateContent xmlns:mc="http://schemas.openxmlformats.org/markup-compatibility/2006" xmlns:p14="http://schemas.microsoft.com/office/powerpoint/2010/main">
    <mc:Choice Requires="p14">
      <p:transition spd="slow" p14:dur="2000" advTm="121304"/>
    </mc:Choice>
    <mc:Fallback xmlns="">
      <p:transition spd="slow" advTm="12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B053-9232-42B5-9196-3A966F75FB18}"/>
              </a:ext>
            </a:extLst>
          </p:cNvPr>
          <p:cNvSpPr>
            <a:spLocks noGrp="1"/>
          </p:cNvSpPr>
          <p:nvPr>
            <p:ph type="title"/>
          </p:nvPr>
        </p:nvSpPr>
        <p:spPr/>
        <p:txBody>
          <a:bodyPr/>
          <a:lstStyle/>
          <a:p>
            <a:r>
              <a:rPr lang="en-US" dirty="0"/>
              <a:t>Loan or Agency?</a:t>
            </a:r>
          </a:p>
        </p:txBody>
      </p:sp>
      <p:sp>
        <p:nvSpPr>
          <p:cNvPr id="3" name="Content Placeholder 2">
            <a:extLst>
              <a:ext uri="{FF2B5EF4-FFF2-40B4-BE49-F238E27FC236}">
                <a16:creationId xmlns:a16="http://schemas.microsoft.com/office/drawing/2014/main" id="{82976512-C2AD-40FC-AA0B-D220A1A92142}"/>
              </a:ext>
            </a:extLst>
          </p:cNvPr>
          <p:cNvSpPr>
            <a:spLocks noGrp="1"/>
          </p:cNvSpPr>
          <p:nvPr>
            <p:ph idx="1"/>
          </p:nvPr>
        </p:nvSpPr>
        <p:spPr/>
        <p:txBody>
          <a:bodyPr/>
          <a:lstStyle/>
          <a:p>
            <a:r>
              <a:rPr lang="en-US" dirty="0"/>
              <a:t>An agreement to lend money, or goods, does not necessarily make the borrower the agent of the lender</a:t>
            </a:r>
          </a:p>
        </p:txBody>
      </p:sp>
      <p:graphicFrame>
        <p:nvGraphicFramePr>
          <p:cNvPr id="6" name="Diagram 5">
            <a:extLst>
              <a:ext uri="{FF2B5EF4-FFF2-40B4-BE49-F238E27FC236}">
                <a16:creationId xmlns:a16="http://schemas.microsoft.com/office/drawing/2014/main" id="{BED510D3-B0AC-4D0C-A1E8-0B5B01987087}"/>
              </a:ext>
            </a:extLst>
          </p:cNvPr>
          <p:cNvGraphicFramePr/>
          <p:nvPr>
            <p:extLst>
              <p:ext uri="{D42A27DB-BD31-4B8C-83A1-F6EECF244321}">
                <p14:modId xmlns:p14="http://schemas.microsoft.com/office/powerpoint/2010/main" val="416755222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1B986622-BA1E-48D3-B5ED-1A231BC32A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717793"/>
      </p:ext>
    </p:extLst>
  </p:cSld>
  <p:clrMapOvr>
    <a:masterClrMapping/>
  </p:clrMapOvr>
  <mc:AlternateContent xmlns:mc="http://schemas.openxmlformats.org/markup-compatibility/2006" xmlns:p14="http://schemas.microsoft.com/office/powerpoint/2010/main">
    <mc:Choice Requires="p14">
      <p:transition spd="slow" p14:dur="2000" advTm="57439"/>
    </mc:Choice>
    <mc:Fallback xmlns="">
      <p:transition spd="slow" advTm="5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3190</TotalTime>
  <Words>1613</Words>
  <Application>Microsoft Office PowerPoint</Application>
  <PresentationFormat>Widescreen</PresentationFormat>
  <Paragraphs>78</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2021-22</vt:lpstr>
      <vt:lpstr>Agency definition: </vt:lpstr>
      <vt:lpstr>Examples of agency relationships</vt:lpstr>
      <vt:lpstr>Diagramming agency</vt:lpstr>
      <vt:lpstr>Gorton v Doty (Idaho 1937)</vt:lpstr>
      <vt:lpstr>Gorton v Doty: notes and questions 1</vt:lpstr>
      <vt:lpstr>Gorton v Doty: notes and questions 2</vt:lpstr>
      <vt:lpstr>Alternate route to liability: dangerous instrumentality</vt:lpstr>
      <vt:lpstr>Loan or Agency?</vt:lpstr>
      <vt:lpstr>The significance of control</vt:lpstr>
      <vt:lpstr>Gay Jenson Farms v Cargill, Inc. (Minnesota 1981) </vt:lpstr>
      <vt:lpstr>Gay Jenson Farms v Cargill : substance and form</vt:lpstr>
      <vt:lpstr>Gay Jenson Farms v Cargill: Was Warren acting on Cargill’s behalf ?</vt:lpstr>
      <vt:lpstr>Gay Jenson Farms v Cargill:  Control</vt:lpstr>
      <vt:lpstr>Legal risks in the lending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61</cp:revision>
  <dcterms:created xsi:type="dcterms:W3CDTF">2020-07-08T16:23:45Z</dcterms:created>
  <dcterms:modified xsi:type="dcterms:W3CDTF">2021-08-16T21:32:18Z</dcterms:modified>
</cp:coreProperties>
</file>