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0" r:id="rId3"/>
    <p:sldId id="257" r:id="rId4"/>
    <p:sldId id="258" r:id="rId5"/>
    <p:sldId id="259" r:id="rId6"/>
    <p:sldId id="263" r:id="rId7"/>
    <p:sldId id="264" r:id="rId8"/>
    <p:sldId id="265" r:id="rId9"/>
    <p:sldId id="266" r:id="rId10"/>
    <p:sldId id="267" r:id="rId11"/>
    <p:sldId id="26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6" autoAdjust="0"/>
    <p:restoredTop sz="94660"/>
  </p:normalViewPr>
  <p:slideViewPr>
    <p:cSldViewPr snapToGrid="0">
      <p:cViewPr varScale="1">
        <p:scale>
          <a:sx n="77" d="100"/>
          <a:sy n="77" d="100"/>
        </p:scale>
        <p:origin x="72" y="19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5A876C-8E27-4940-BE4C-C86B44D933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9501777-2286-463F-BEFE-14320F87AD1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E09B230-8F79-4A23-93A3-456537E1D8CC}"/>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5" name="Footer Placeholder 4">
            <a:extLst>
              <a:ext uri="{FF2B5EF4-FFF2-40B4-BE49-F238E27FC236}">
                <a16:creationId xmlns:a16="http://schemas.microsoft.com/office/drawing/2014/main" id="{66BE4B0C-E4A3-48CB-BBDB-ABBC6C8717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19CA8BB-262F-41B5-95BA-AE0088A009D1}"/>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092508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999088-A372-4F9C-965E-971D61B2547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592F51BC-232E-4AE5-A3FE-E385A3B8BFF5}"/>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3A6C688-D822-4721-A7DF-6D004DAA46E4}"/>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5" name="Footer Placeholder 4">
            <a:extLst>
              <a:ext uri="{FF2B5EF4-FFF2-40B4-BE49-F238E27FC236}">
                <a16:creationId xmlns:a16="http://schemas.microsoft.com/office/drawing/2014/main" id="{BB2E721C-2E8B-40A2-95A8-A1577810542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75D6783-4932-4F63-AB64-CB292F83497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7117386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40A9B48-6FEA-4617-98E6-D611A201EF58}"/>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0E0336A-4F2E-458F-AD8D-5376A96EF20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6D4133-1927-4685-BC9D-F124631D66E5}"/>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5" name="Footer Placeholder 4">
            <a:extLst>
              <a:ext uri="{FF2B5EF4-FFF2-40B4-BE49-F238E27FC236}">
                <a16:creationId xmlns:a16="http://schemas.microsoft.com/office/drawing/2014/main" id="{AC7FBF94-D9BC-4B03-9AA7-260605973B7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0B4AC74-1A9E-47D0-9A8E-F426F8DAD18C}"/>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7382996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58A301-5357-4C55-AE57-3E35BE28793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676160D5-C3E4-438E-82B4-08D4F373E8F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3132E9-56BE-4D84-B362-DF8F8824F524}"/>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5" name="Footer Placeholder 4">
            <a:extLst>
              <a:ext uri="{FF2B5EF4-FFF2-40B4-BE49-F238E27FC236}">
                <a16:creationId xmlns:a16="http://schemas.microsoft.com/office/drawing/2014/main" id="{3D4947DF-A1EC-4BD4-8C24-E209B701C4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116696-E98E-4C39-8342-6EABA2477257}"/>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379117895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9AF376-2689-490D-921C-21E506865BE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A2E8A0-F5F2-42B3-A103-895C4C41D29C}"/>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B479A78-479F-4EBB-8D5C-7D7250622AC3}"/>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5" name="Footer Placeholder 4">
            <a:extLst>
              <a:ext uri="{FF2B5EF4-FFF2-40B4-BE49-F238E27FC236}">
                <a16:creationId xmlns:a16="http://schemas.microsoft.com/office/drawing/2014/main" id="{8AE3D263-BE39-4633-B37B-66A721DD60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F50C6C4-6B8D-421A-9D48-598B239771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8132388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5DED9E-2D3B-4A94-AC4A-E0BB3C7C8F8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7EA493-C88E-49C8-8B67-4E674718F46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1BAFB4B7-3327-4F19-B914-E8B557E9E5BF}"/>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95F7B79F-EEC5-46E1-BF3D-72A7899CDDAB}"/>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6" name="Footer Placeholder 5">
            <a:extLst>
              <a:ext uri="{FF2B5EF4-FFF2-40B4-BE49-F238E27FC236}">
                <a16:creationId xmlns:a16="http://schemas.microsoft.com/office/drawing/2014/main" id="{E55340C4-5D30-4BEC-907F-0285B337E80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45592EA-1B55-41EF-AC19-7F6029F50705}"/>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6338736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4C256-B77A-4328-94B3-3385878DD3FC}"/>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D047ABE7-08E2-410E-BDA9-BBADF08C229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20C7B33-FD0A-4CCE-810C-692E9AE9541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6524C05-AF48-4D1C-84D7-D7A29347FE5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56E5CC7-A1DF-4FD6-8332-A56EC2C4FF9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67B93E5-A7B7-4AD5-8873-E7250762FD2E}"/>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8" name="Footer Placeholder 7">
            <a:extLst>
              <a:ext uri="{FF2B5EF4-FFF2-40B4-BE49-F238E27FC236}">
                <a16:creationId xmlns:a16="http://schemas.microsoft.com/office/drawing/2014/main" id="{6AD7E3FB-F5F6-4977-80E3-812B431AFE4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64C1D26-2224-4B54-9799-C1E872587430}"/>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05241630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529062-B3C2-4925-A648-F72A3F28DF2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26983E4-1AFB-4F1A-99E3-80044F782172}"/>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4" name="Footer Placeholder 3">
            <a:extLst>
              <a:ext uri="{FF2B5EF4-FFF2-40B4-BE49-F238E27FC236}">
                <a16:creationId xmlns:a16="http://schemas.microsoft.com/office/drawing/2014/main" id="{DE8ECD89-3150-4CC6-A84C-A85135D7B86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C5F3F923-D9A8-4178-B567-7087CF02E0CB}"/>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953268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DB97F94-B08D-4569-B4D2-FF9AAB785492}"/>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3" name="Footer Placeholder 2">
            <a:extLst>
              <a:ext uri="{FF2B5EF4-FFF2-40B4-BE49-F238E27FC236}">
                <a16:creationId xmlns:a16="http://schemas.microsoft.com/office/drawing/2014/main" id="{19AC712D-C121-4263-BA88-6E6DC852C3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86039F-6723-4C28-81F0-7119EE0C50E4}"/>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4181825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CC818A-5979-48F8-B034-C4E8FEA98E4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9900749E-6E28-4C5D-B09D-30D427F1BABE}"/>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9C10D00-8BF0-4293-848D-FB1224EB891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C21D5B3-EC92-4F6B-9D49-1024912CBFFF}"/>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6" name="Footer Placeholder 5">
            <a:extLst>
              <a:ext uri="{FF2B5EF4-FFF2-40B4-BE49-F238E27FC236}">
                <a16:creationId xmlns:a16="http://schemas.microsoft.com/office/drawing/2014/main" id="{9E5B1249-2CB2-4184-9218-9F6AB7EDD5A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3FCDE2D9-4AF5-42C2-ADFD-DA19A0DA9E66}"/>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6162909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7CCCCA8-727F-4AAC-8441-D6AC537CDAB5}"/>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4C4201E-90F4-42CA-8A62-F82AF49734F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FE6280D-4863-44F4-8D9A-792B75E3E33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ACC4AC4-74A6-4E0F-AE64-606D5F0D0C26}"/>
              </a:ext>
            </a:extLst>
          </p:cNvPr>
          <p:cNvSpPr>
            <a:spLocks noGrp="1"/>
          </p:cNvSpPr>
          <p:nvPr>
            <p:ph type="dt" sz="half" idx="10"/>
          </p:nvPr>
        </p:nvSpPr>
        <p:spPr/>
        <p:txBody>
          <a:bodyPr/>
          <a:lstStyle/>
          <a:p>
            <a:fld id="{59FB056B-35B0-4C72-A49D-F78DCBEA9115}" type="datetimeFigureOut">
              <a:rPr lang="en-US" smtClean="0"/>
              <a:t>3/2/2021</a:t>
            </a:fld>
            <a:endParaRPr lang="en-US"/>
          </a:p>
        </p:txBody>
      </p:sp>
      <p:sp>
        <p:nvSpPr>
          <p:cNvPr id="6" name="Footer Placeholder 5">
            <a:extLst>
              <a:ext uri="{FF2B5EF4-FFF2-40B4-BE49-F238E27FC236}">
                <a16:creationId xmlns:a16="http://schemas.microsoft.com/office/drawing/2014/main" id="{412FCE3A-FFB5-497A-A10D-B7AF82A6ABA4}"/>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B0911E-5BBD-457D-B92F-C342D6337343}"/>
              </a:ext>
            </a:extLst>
          </p:cNvPr>
          <p:cNvSpPr>
            <a:spLocks noGrp="1"/>
          </p:cNvSpPr>
          <p:nvPr>
            <p:ph type="sldNum" sz="quarter" idx="12"/>
          </p:nvPr>
        </p:nvSpPr>
        <p:spPr/>
        <p:txBody>
          <a:bodyPr/>
          <a:lstStyle/>
          <a:p>
            <a:fld id="{59AACEF6-79D9-4450-9B63-070D7E9FCBEA}" type="slidenum">
              <a:rPr lang="en-US" smtClean="0"/>
              <a:t>‹#›</a:t>
            </a:fld>
            <a:endParaRPr lang="en-US"/>
          </a:p>
        </p:txBody>
      </p:sp>
    </p:spTree>
    <p:extLst>
      <p:ext uri="{BB962C8B-B14F-4D97-AF65-F5344CB8AC3E}">
        <p14:creationId xmlns:p14="http://schemas.microsoft.com/office/powerpoint/2010/main" val="184082330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5B42DD5-01F4-44AC-A10A-95A96CC9675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3F8DF12A-383D-4152-8A16-38FA892A3AE5}"/>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6AA00A1-9718-4655-8B89-AA665DAD72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9FB056B-35B0-4C72-A49D-F78DCBEA9115}" type="datetimeFigureOut">
              <a:rPr lang="en-US" smtClean="0"/>
              <a:t>3/2/2021</a:t>
            </a:fld>
            <a:endParaRPr lang="en-US"/>
          </a:p>
        </p:txBody>
      </p:sp>
      <p:sp>
        <p:nvSpPr>
          <p:cNvPr id="5" name="Footer Placeholder 4">
            <a:extLst>
              <a:ext uri="{FF2B5EF4-FFF2-40B4-BE49-F238E27FC236}">
                <a16:creationId xmlns:a16="http://schemas.microsoft.com/office/drawing/2014/main" id="{90BB44D1-6E7E-450E-9C99-8F391117E9A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A916EBF-DB77-456C-9628-2F71473AC84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9AACEF6-79D9-4450-9B63-070D7E9FCBEA}" type="slidenum">
              <a:rPr lang="en-US" smtClean="0"/>
              <a:t>‹#›</a:t>
            </a:fld>
            <a:endParaRPr lang="en-US"/>
          </a:p>
        </p:txBody>
      </p:sp>
    </p:spTree>
    <p:extLst>
      <p:ext uri="{BB962C8B-B14F-4D97-AF65-F5344CB8AC3E}">
        <p14:creationId xmlns:p14="http://schemas.microsoft.com/office/powerpoint/2010/main" val="100088498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2.png"/><Relationship Id="rId4" Type="http://schemas.openxmlformats.org/officeDocument/2006/relationships/image" Target="../media/image1.jpe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0.m4a"/><Relationship Id="rId1" Type="http://schemas.microsoft.com/office/2007/relationships/media" Target="../media/media10.m4a"/><Relationship Id="rId4" Type="http://schemas.openxmlformats.org/officeDocument/2006/relationships/image" Target="../media/image2.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4a"/><Relationship Id="rId1" Type="http://schemas.microsoft.com/office/2007/relationships/media" Target="../media/media3.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4.m4a"/><Relationship Id="rId1" Type="http://schemas.microsoft.com/office/2007/relationships/media" Target="../media/media4.m4a"/><Relationship Id="rId4" Type="http://schemas.openxmlformats.org/officeDocument/2006/relationships/image" Target="../media/image2.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7.m4a"/><Relationship Id="rId1" Type="http://schemas.microsoft.com/office/2007/relationships/media" Target="../media/media7.m4a"/><Relationship Id="rId4" Type="http://schemas.openxmlformats.org/officeDocument/2006/relationships/image" Target="../media/image2.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4" Type="http://schemas.openxmlformats.org/officeDocument/2006/relationships/image" Target="../media/image2.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DBC518-CAFE-4698-9AD2-86702A029BBD}"/>
              </a:ext>
            </a:extLst>
          </p:cNvPr>
          <p:cNvSpPr>
            <a:spLocks noGrp="1"/>
          </p:cNvSpPr>
          <p:nvPr>
            <p:ph type="ctrTitle"/>
          </p:nvPr>
        </p:nvSpPr>
        <p:spPr/>
        <p:txBody>
          <a:bodyPr>
            <a:normAutofit/>
          </a:bodyPr>
          <a:lstStyle/>
          <a:p>
            <a:r>
              <a:rPr lang="en-US" dirty="0"/>
              <a:t>Bradley International Finance Spring 2021</a:t>
            </a:r>
          </a:p>
        </p:txBody>
      </p:sp>
      <p:sp>
        <p:nvSpPr>
          <p:cNvPr id="3" name="Subtitle 2">
            <a:extLst>
              <a:ext uri="{FF2B5EF4-FFF2-40B4-BE49-F238E27FC236}">
                <a16:creationId xmlns:a16="http://schemas.microsoft.com/office/drawing/2014/main" id="{29FAC2CE-129F-469D-8698-D35DCE176A27}"/>
              </a:ext>
            </a:extLst>
          </p:cNvPr>
          <p:cNvSpPr>
            <a:spLocks noGrp="1"/>
          </p:cNvSpPr>
          <p:nvPr>
            <p:ph type="subTitle" idx="1"/>
          </p:nvPr>
        </p:nvSpPr>
        <p:spPr/>
        <p:txBody>
          <a:bodyPr/>
          <a:lstStyle/>
          <a:p>
            <a:r>
              <a:rPr lang="en-US" dirty="0"/>
              <a:t>Law Debenture v Ukraine </a:t>
            </a:r>
          </a:p>
        </p:txBody>
      </p:sp>
      <p:pic>
        <p:nvPicPr>
          <p:cNvPr id="4" name="Picture 3" descr="C:\Users\agperez\AppData\Local\Microsoft\Windows\Temporary Internet Files\Content.Word\Logo.jpg">
            <a:extLst>
              <a:ext uri="{FF2B5EF4-FFF2-40B4-BE49-F238E27FC236}">
                <a16:creationId xmlns:a16="http://schemas.microsoft.com/office/drawing/2014/main" id="{BAB779F5-FB14-4DC9-B303-09F9419C23B8}"/>
              </a:ext>
            </a:extLst>
          </p:cNvPr>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58838" y="142109"/>
            <a:ext cx="2063750" cy="838200"/>
          </a:xfrm>
          <a:prstGeom prst="rect">
            <a:avLst/>
          </a:prstGeom>
          <a:noFill/>
          <a:ln>
            <a:noFill/>
          </a:ln>
        </p:spPr>
      </p:pic>
      <p:pic>
        <p:nvPicPr>
          <p:cNvPr id="7" name="Audio 6">
            <a:hlinkClick r:id="" action="ppaction://media"/>
            <a:extLst>
              <a:ext uri="{FF2B5EF4-FFF2-40B4-BE49-F238E27FC236}">
                <a16:creationId xmlns:a16="http://schemas.microsoft.com/office/drawing/2014/main" id="{8621D576-3E40-4FE6-A8E3-CDA11B6C799F}"/>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94427902"/>
      </p:ext>
    </p:extLst>
  </p:cSld>
  <p:clrMapOvr>
    <a:masterClrMapping/>
  </p:clrMapOvr>
  <mc:AlternateContent xmlns:mc="http://schemas.openxmlformats.org/markup-compatibility/2006">
    <mc:Choice xmlns:p14="http://schemas.microsoft.com/office/powerpoint/2010/main" Requires="p14">
      <p:transition spd="slow" p14:dur="2000" advTm="12589"/>
    </mc:Choice>
    <mc:Fallback>
      <p:transition spd="slow" advTm="125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C66B6B-60D6-4BFD-BD8D-4BEFE9CA3D18}"/>
              </a:ext>
            </a:extLst>
          </p:cNvPr>
          <p:cNvSpPr>
            <a:spLocks noGrp="1"/>
          </p:cNvSpPr>
          <p:nvPr>
            <p:ph type="title"/>
          </p:nvPr>
        </p:nvSpPr>
        <p:spPr>
          <a:xfrm>
            <a:off x="838200" y="365126"/>
            <a:ext cx="10515600" cy="1023100"/>
          </a:xfrm>
        </p:spPr>
        <p:txBody>
          <a:bodyPr>
            <a:normAutofit fontScale="90000"/>
          </a:bodyPr>
          <a:lstStyle/>
          <a:p>
            <a:r>
              <a:rPr lang="en-US" dirty="0"/>
              <a:t>Ukraine proportionate counter-measures argument</a:t>
            </a:r>
          </a:p>
        </p:txBody>
      </p:sp>
      <p:sp>
        <p:nvSpPr>
          <p:cNvPr id="3" name="Content Placeholder 2">
            <a:extLst>
              <a:ext uri="{FF2B5EF4-FFF2-40B4-BE49-F238E27FC236}">
                <a16:creationId xmlns:a16="http://schemas.microsoft.com/office/drawing/2014/main" id="{4A23B435-E3AB-4A12-BA27-F8BACC781DF8}"/>
              </a:ext>
            </a:extLst>
          </p:cNvPr>
          <p:cNvSpPr>
            <a:spLocks noGrp="1"/>
          </p:cNvSpPr>
          <p:nvPr>
            <p:ph idx="1"/>
          </p:nvPr>
        </p:nvSpPr>
        <p:spPr>
          <a:xfrm>
            <a:off x="838200" y="1388226"/>
            <a:ext cx="10515600" cy="4788737"/>
          </a:xfrm>
        </p:spPr>
        <p:txBody>
          <a:bodyPr>
            <a:normAutofit lnSpcReduction="10000"/>
          </a:bodyPr>
          <a:lstStyle/>
          <a:p>
            <a:r>
              <a:rPr lang="en-US" dirty="0"/>
              <a:t>Ukraine argued it had a right to take proportionate counter-measures in response to Russia’s interference with its sovereignty.</a:t>
            </a:r>
          </a:p>
          <a:p>
            <a:r>
              <a:rPr lang="en-US" dirty="0"/>
              <a:t>The Court says this is a recognized principle of international law.</a:t>
            </a:r>
          </a:p>
          <a:p>
            <a:r>
              <a:rPr lang="en-US" dirty="0"/>
              <a:t>However there is no foothold in domestic law (para 189): “In our judgment, the counter-measures doctrine does not assist Ukraine in this case, because of the lack of any relevant foothold in domestic law. Ukraine’s submission based on the doctrine arises only if the court has determined that it has no available </a:t>
            </a:r>
            <a:r>
              <a:rPr lang="en-US" dirty="0" err="1"/>
              <a:t>defence</a:t>
            </a:r>
            <a:r>
              <a:rPr lang="en-US" dirty="0"/>
              <a:t> under domestic law. The doctrine operates only at the level of international law and in the absence of a domestic foothold the English court has no proper role in examining it or in pronouncing upon the merits of the arguments put forward by Ukraine under this heading.”</a:t>
            </a:r>
          </a:p>
        </p:txBody>
      </p:sp>
      <p:pic>
        <p:nvPicPr>
          <p:cNvPr id="4" name="Audio 3">
            <a:hlinkClick r:id="" action="ppaction://media"/>
            <a:extLst>
              <a:ext uri="{FF2B5EF4-FFF2-40B4-BE49-F238E27FC236}">
                <a16:creationId xmlns:a16="http://schemas.microsoft.com/office/drawing/2014/main" id="{4C493FE1-7EB7-4A73-8C22-E73FEAE84BD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311857794"/>
      </p:ext>
    </p:extLst>
  </p:cSld>
  <p:clrMapOvr>
    <a:masterClrMapping/>
  </p:clrMapOvr>
  <mc:AlternateContent xmlns:mc="http://schemas.openxmlformats.org/markup-compatibility/2006">
    <mc:Choice xmlns:p14="http://schemas.microsoft.com/office/powerpoint/2010/main" Requires="p14">
      <p:transition spd="slow" p14:dur="2000" advTm="39692"/>
    </mc:Choice>
    <mc:Fallback>
      <p:transition spd="slow" advTm="3969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DAF49-B713-42D3-8EC6-085D38C4A224}"/>
              </a:ext>
            </a:extLst>
          </p:cNvPr>
          <p:cNvSpPr>
            <a:spLocks noGrp="1"/>
          </p:cNvSpPr>
          <p:nvPr>
            <p:ph type="title"/>
          </p:nvPr>
        </p:nvSpPr>
        <p:spPr>
          <a:xfrm>
            <a:off x="838200" y="365125"/>
            <a:ext cx="10515600" cy="1072977"/>
          </a:xfrm>
        </p:spPr>
        <p:txBody>
          <a:bodyPr/>
          <a:lstStyle/>
          <a:p>
            <a:r>
              <a:rPr lang="en-US" dirty="0"/>
              <a:t>Additional relevant facts about this litigation</a:t>
            </a:r>
          </a:p>
        </p:txBody>
      </p:sp>
      <p:sp>
        <p:nvSpPr>
          <p:cNvPr id="3" name="Content Placeholder 2">
            <a:extLst>
              <a:ext uri="{FF2B5EF4-FFF2-40B4-BE49-F238E27FC236}">
                <a16:creationId xmlns:a16="http://schemas.microsoft.com/office/drawing/2014/main" id="{4DA25E2B-EE6E-4CDE-9B0F-0FD0E5FC8623}"/>
              </a:ext>
            </a:extLst>
          </p:cNvPr>
          <p:cNvSpPr>
            <a:spLocks noGrp="1"/>
          </p:cNvSpPr>
          <p:nvPr>
            <p:ph idx="1"/>
          </p:nvPr>
        </p:nvSpPr>
        <p:spPr/>
        <p:txBody>
          <a:bodyPr>
            <a:normAutofit fontScale="92500" lnSpcReduction="10000"/>
          </a:bodyPr>
          <a:lstStyle/>
          <a:p>
            <a:r>
              <a:rPr lang="en-US" dirty="0"/>
              <a:t>Russia is not bringing an unjust enrichment claim, but a claim to enforce its rights under the notes.</a:t>
            </a:r>
          </a:p>
          <a:p>
            <a:r>
              <a:rPr lang="en-US" dirty="0"/>
              <a:t>By bringing a claim on the notes Russia gets the benefit of a no set off clause - which wouldn’t otherwise apply  (such as in an unjust enrichment claim). </a:t>
            </a:r>
          </a:p>
          <a:p>
            <a:r>
              <a:rPr lang="en-US" dirty="0"/>
              <a:t>Thus Russia seems to be structuring the claim in a way that is most favorable to its interests.</a:t>
            </a:r>
          </a:p>
          <a:p>
            <a:r>
              <a:rPr lang="en-US" dirty="0"/>
              <a:t>Ukraine would be willing to go to the International Court of Justice, but Russia does not seem to be willing to do so.</a:t>
            </a:r>
          </a:p>
          <a:p>
            <a:r>
              <a:rPr lang="en-US" dirty="0"/>
              <a:t>Russia is the party that is choosing a domestic forum for this dispute rather than an international forum.</a:t>
            </a:r>
          </a:p>
          <a:p>
            <a:endParaRPr lang="en-US" dirty="0"/>
          </a:p>
        </p:txBody>
      </p:sp>
      <p:pic>
        <p:nvPicPr>
          <p:cNvPr id="4" name="Audio 3">
            <a:hlinkClick r:id="" action="ppaction://media"/>
            <a:extLst>
              <a:ext uri="{FF2B5EF4-FFF2-40B4-BE49-F238E27FC236}">
                <a16:creationId xmlns:a16="http://schemas.microsoft.com/office/drawing/2014/main" id="{39874B9A-F3E4-4ED6-9DF7-7318CD5BBB0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1723880861"/>
      </p:ext>
    </p:extLst>
  </p:cSld>
  <p:clrMapOvr>
    <a:masterClrMapping/>
  </p:clrMapOvr>
  <mc:AlternateContent xmlns:mc="http://schemas.openxmlformats.org/markup-compatibility/2006">
    <mc:Choice xmlns:p14="http://schemas.microsoft.com/office/powerpoint/2010/main" Requires="p14">
      <p:transition spd="slow" p14:dur="2000" advTm="190785"/>
    </mc:Choice>
    <mc:Fallback>
      <p:transition spd="slow" advTm="1907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E292F4-9B52-4ECE-97C3-D430490EA749}"/>
              </a:ext>
            </a:extLst>
          </p:cNvPr>
          <p:cNvSpPr>
            <a:spLocks noGrp="1"/>
          </p:cNvSpPr>
          <p:nvPr>
            <p:ph type="title"/>
          </p:nvPr>
        </p:nvSpPr>
        <p:spPr>
          <a:xfrm>
            <a:off x="838200" y="365126"/>
            <a:ext cx="10515600" cy="898410"/>
          </a:xfrm>
        </p:spPr>
        <p:txBody>
          <a:bodyPr>
            <a:normAutofit fontScale="90000"/>
          </a:bodyPr>
          <a:lstStyle/>
          <a:p>
            <a:r>
              <a:rPr lang="en-US" dirty="0"/>
              <a:t>Law Debenture v Ukraine, Court of Appeal (2020)</a:t>
            </a:r>
          </a:p>
        </p:txBody>
      </p:sp>
      <p:sp>
        <p:nvSpPr>
          <p:cNvPr id="3" name="Content Placeholder 2">
            <a:extLst>
              <a:ext uri="{FF2B5EF4-FFF2-40B4-BE49-F238E27FC236}">
                <a16:creationId xmlns:a16="http://schemas.microsoft.com/office/drawing/2014/main" id="{EA6B4BE9-29C2-439E-95E6-EBE3C36CFDC2}"/>
              </a:ext>
            </a:extLst>
          </p:cNvPr>
          <p:cNvSpPr>
            <a:spLocks noGrp="1"/>
          </p:cNvSpPr>
          <p:nvPr>
            <p:ph idx="1"/>
          </p:nvPr>
        </p:nvSpPr>
        <p:spPr>
          <a:xfrm>
            <a:off x="838200" y="1072342"/>
            <a:ext cx="10515600" cy="5104621"/>
          </a:xfrm>
        </p:spPr>
        <p:txBody>
          <a:bodyPr>
            <a:normAutofit fontScale="85000" lnSpcReduction="20000"/>
          </a:bodyPr>
          <a:lstStyle/>
          <a:p>
            <a:r>
              <a:rPr lang="en-US" dirty="0"/>
              <a:t>On 17 December 2013, President Putin of Russia and President Yanukovych announced Russia would subscribe for up to US$15 billion of Ukrainian sovereign debt before the end of 2014. There would be an initial tranche of US$3 billion in the form of </a:t>
            </a:r>
            <a:r>
              <a:rPr lang="en-US" dirty="0" err="1"/>
              <a:t>eurobonds</a:t>
            </a:r>
            <a:r>
              <a:rPr lang="en-US" dirty="0"/>
              <a:t> with a maturity of two years and a fixed interest rate of five per cent per annum. </a:t>
            </a:r>
          </a:p>
          <a:p>
            <a:r>
              <a:rPr lang="en-US" dirty="0"/>
              <a:t>Law Debenture was the trustee of notes issued by Ukraine under a trust deed governed by English  law. There was a waiver of sovereign immunity. </a:t>
            </a:r>
            <a:r>
              <a:rPr lang="en-US"/>
              <a:t>Citibank </a:t>
            </a:r>
            <a:r>
              <a:rPr lang="en-US" dirty="0"/>
              <a:t>w</a:t>
            </a:r>
            <a:r>
              <a:rPr lang="en-US"/>
              <a:t>as </a:t>
            </a:r>
            <a:r>
              <a:rPr lang="en-US" dirty="0"/>
              <a:t>the principal paying agent.</a:t>
            </a:r>
          </a:p>
          <a:p>
            <a:r>
              <a:rPr lang="en-US" dirty="0"/>
              <a:t>The notes were listed on the Irish stock exchange, but were always held by Russia.</a:t>
            </a:r>
          </a:p>
          <a:p>
            <a:r>
              <a:rPr lang="en-US" dirty="0"/>
              <a:t>The principal amount of the notes was due for payment, with the last instalment of interest, on 21 December 2015.</a:t>
            </a:r>
          </a:p>
          <a:p>
            <a:r>
              <a:rPr lang="en-US" dirty="0"/>
              <a:t>Ukraine did not pay, and Russia directed Law Debenture to take enforcement proceedings</a:t>
            </a:r>
          </a:p>
          <a:p>
            <a:r>
              <a:rPr lang="en-US" dirty="0"/>
              <a:t>Ukraine claimed that Russia put pressure on Ukraine not to enter into an association agreement with the EU, and that this financial transaction was part of that arrangement.</a:t>
            </a:r>
          </a:p>
        </p:txBody>
      </p:sp>
      <p:pic>
        <p:nvPicPr>
          <p:cNvPr id="5" name="Audio 4">
            <a:hlinkClick r:id="" action="ppaction://media"/>
            <a:extLst>
              <a:ext uri="{FF2B5EF4-FFF2-40B4-BE49-F238E27FC236}">
                <a16:creationId xmlns:a16="http://schemas.microsoft.com/office/drawing/2014/main" id="{2EBA5A79-E151-4F00-96F7-F4061C97BE9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037553260"/>
      </p:ext>
    </p:extLst>
  </p:cSld>
  <p:clrMapOvr>
    <a:masterClrMapping/>
  </p:clrMapOvr>
  <mc:AlternateContent xmlns:mc="http://schemas.openxmlformats.org/markup-compatibility/2006">
    <mc:Choice xmlns:p14="http://schemas.microsoft.com/office/powerpoint/2010/main" Requires="p14">
      <p:transition spd="slow" p14:dur="2000" advTm="81652"/>
    </mc:Choice>
    <mc:Fallback>
      <p:transition spd="slow" advTm="816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CEA03-7833-4D2A-82EA-D4BC4B91B4B9}"/>
              </a:ext>
            </a:extLst>
          </p:cNvPr>
          <p:cNvSpPr>
            <a:spLocks noGrp="1"/>
          </p:cNvSpPr>
          <p:nvPr>
            <p:ph type="title"/>
          </p:nvPr>
        </p:nvSpPr>
        <p:spPr>
          <a:xfrm>
            <a:off x="838200" y="365126"/>
            <a:ext cx="10515600" cy="765406"/>
          </a:xfrm>
        </p:spPr>
        <p:txBody>
          <a:bodyPr>
            <a:normAutofit/>
          </a:bodyPr>
          <a:lstStyle/>
          <a:p>
            <a:r>
              <a:rPr lang="en-US" dirty="0"/>
              <a:t>Ukraine’s defenses</a:t>
            </a:r>
          </a:p>
        </p:txBody>
      </p:sp>
      <p:sp>
        <p:nvSpPr>
          <p:cNvPr id="3" name="Content Placeholder 2">
            <a:extLst>
              <a:ext uri="{FF2B5EF4-FFF2-40B4-BE49-F238E27FC236}">
                <a16:creationId xmlns:a16="http://schemas.microsoft.com/office/drawing/2014/main" id="{75DA41A7-7CDE-4830-9A6A-648E60AF8463}"/>
              </a:ext>
            </a:extLst>
          </p:cNvPr>
          <p:cNvSpPr>
            <a:spLocks noGrp="1"/>
          </p:cNvSpPr>
          <p:nvPr>
            <p:ph idx="1"/>
          </p:nvPr>
        </p:nvSpPr>
        <p:spPr>
          <a:xfrm>
            <a:off x="838200" y="1130532"/>
            <a:ext cx="10515600" cy="5046431"/>
          </a:xfrm>
        </p:spPr>
        <p:txBody>
          <a:bodyPr/>
          <a:lstStyle/>
          <a:p>
            <a:r>
              <a:rPr lang="en-US" dirty="0"/>
              <a:t>Ukraine did not have capacity to issue the notes and there was no authority to issue the notes.</a:t>
            </a:r>
          </a:p>
          <a:p>
            <a:r>
              <a:rPr lang="en-US" dirty="0"/>
              <a:t>Duress.</a:t>
            </a:r>
          </a:p>
          <a:p>
            <a:r>
              <a:rPr lang="en-US" dirty="0"/>
              <a:t>An implied term the holder of the notes would not take action to prevent or hinder Ukraine’s performance under the notes.</a:t>
            </a:r>
          </a:p>
          <a:p>
            <a:r>
              <a:rPr lang="en-US" dirty="0"/>
              <a:t>Ukraine had the right to take proportionate counter measures with respect to Russian interference with its sovereignty. </a:t>
            </a:r>
          </a:p>
          <a:p>
            <a:r>
              <a:rPr lang="en-US" dirty="0"/>
              <a:t>In the commercial court the judge described the claim as involving Russia’s  “ massive, unlawful and illegitimate economic and political pressure”.</a:t>
            </a:r>
          </a:p>
          <a:p>
            <a:endParaRPr lang="en-US" dirty="0"/>
          </a:p>
        </p:txBody>
      </p:sp>
      <p:pic>
        <p:nvPicPr>
          <p:cNvPr id="4" name="Audio 3">
            <a:hlinkClick r:id="" action="ppaction://media"/>
            <a:extLst>
              <a:ext uri="{FF2B5EF4-FFF2-40B4-BE49-F238E27FC236}">
                <a16:creationId xmlns:a16="http://schemas.microsoft.com/office/drawing/2014/main" id="{D54CB8E0-B3D4-48C1-B152-62F8568D255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745681345"/>
      </p:ext>
    </p:extLst>
  </p:cSld>
  <p:clrMapOvr>
    <a:masterClrMapping/>
  </p:clrMapOvr>
  <mc:AlternateContent xmlns:mc="http://schemas.openxmlformats.org/markup-compatibility/2006">
    <mc:Choice xmlns:p14="http://schemas.microsoft.com/office/powerpoint/2010/main" Requires="p14">
      <p:transition spd="slow" p14:dur="2000" advTm="48830"/>
    </mc:Choice>
    <mc:Fallback>
      <p:transition spd="slow" advTm="48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F2F30B-514C-41B4-9EAF-6CAB56AC7FA5}"/>
              </a:ext>
            </a:extLst>
          </p:cNvPr>
          <p:cNvSpPr>
            <a:spLocks noGrp="1"/>
          </p:cNvSpPr>
          <p:nvPr>
            <p:ph type="title"/>
          </p:nvPr>
        </p:nvSpPr>
        <p:spPr>
          <a:xfrm>
            <a:off x="838200" y="365125"/>
            <a:ext cx="10515600" cy="782031"/>
          </a:xfrm>
        </p:spPr>
        <p:txBody>
          <a:bodyPr/>
          <a:lstStyle/>
          <a:p>
            <a:r>
              <a:rPr lang="en-US" dirty="0"/>
              <a:t>Authority</a:t>
            </a:r>
          </a:p>
        </p:txBody>
      </p:sp>
      <p:sp>
        <p:nvSpPr>
          <p:cNvPr id="3" name="Content Placeholder 2">
            <a:extLst>
              <a:ext uri="{FF2B5EF4-FFF2-40B4-BE49-F238E27FC236}">
                <a16:creationId xmlns:a16="http://schemas.microsoft.com/office/drawing/2014/main" id="{3F237DB5-4D75-4ADD-A1A2-7276CDAFD5F1}"/>
              </a:ext>
            </a:extLst>
          </p:cNvPr>
          <p:cNvSpPr>
            <a:spLocks noGrp="1"/>
          </p:cNvSpPr>
          <p:nvPr>
            <p:ph idx="1"/>
          </p:nvPr>
        </p:nvSpPr>
        <p:spPr>
          <a:xfrm>
            <a:off x="838200" y="1147156"/>
            <a:ext cx="10515600" cy="5029807"/>
          </a:xfrm>
        </p:spPr>
        <p:txBody>
          <a:bodyPr>
            <a:normAutofit/>
          </a:bodyPr>
          <a:lstStyle/>
          <a:p>
            <a:r>
              <a:rPr lang="en-US" dirty="0"/>
              <a:t>¶ 100: the Court of Appeal says Ukraine did have authority to issue the notes. The transaction looked just like previous Ukraine issuances. Between April 2000 and April 2013, Ukraine  issued tradeable bonds constituted by trust deeds with Law Debenture 31 times. </a:t>
            </a:r>
          </a:p>
          <a:p>
            <a:r>
              <a:rPr lang="en-US" dirty="0"/>
              <a:t>The Court says that the  starting  point  is  that  a  sovereign  state,  once  </a:t>
            </a:r>
            <a:r>
              <a:rPr lang="en-US" dirty="0" err="1"/>
              <a:t>recognised</a:t>
            </a:r>
            <a:r>
              <a:rPr lang="en-US" dirty="0"/>
              <a:t>  by  HMG,  has  legal personality as a matter of English common law. Its position as a legal person in English law is sui generis.</a:t>
            </a:r>
          </a:p>
          <a:p>
            <a:r>
              <a:rPr lang="en-US" dirty="0"/>
              <a:t>Ukraine was bound by the ostensible authority of the Minister of Finance and the CMU (cabinet of ministers of Ukraine).</a:t>
            </a:r>
          </a:p>
        </p:txBody>
      </p:sp>
      <p:pic>
        <p:nvPicPr>
          <p:cNvPr id="4" name="Audio 3">
            <a:hlinkClick r:id="" action="ppaction://media"/>
            <a:extLst>
              <a:ext uri="{FF2B5EF4-FFF2-40B4-BE49-F238E27FC236}">
                <a16:creationId xmlns:a16="http://schemas.microsoft.com/office/drawing/2014/main" id="{7DF353C4-4C96-4A76-B2A1-0A43C835683F}"/>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407278848"/>
      </p:ext>
    </p:extLst>
  </p:cSld>
  <p:clrMapOvr>
    <a:masterClrMapping/>
  </p:clrMapOvr>
  <mc:AlternateContent xmlns:mc="http://schemas.openxmlformats.org/markup-compatibility/2006">
    <mc:Choice xmlns:p14="http://schemas.microsoft.com/office/powerpoint/2010/main" Requires="p14">
      <p:transition spd="slow" p14:dur="2000" advTm="83193"/>
    </mc:Choice>
    <mc:Fallback>
      <p:transition spd="slow" advTm="8319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80AE79-5D9A-4E3E-A0F7-1D0BC249353C}"/>
              </a:ext>
            </a:extLst>
          </p:cNvPr>
          <p:cNvSpPr>
            <a:spLocks noGrp="1"/>
          </p:cNvSpPr>
          <p:nvPr>
            <p:ph type="title"/>
          </p:nvPr>
        </p:nvSpPr>
        <p:spPr>
          <a:xfrm>
            <a:off x="838200" y="365126"/>
            <a:ext cx="10515600" cy="840220"/>
          </a:xfrm>
        </p:spPr>
        <p:txBody>
          <a:bodyPr/>
          <a:lstStyle/>
          <a:p>
            <a:r>
              <a:rPr lang="en-US" dirty="0"/>
              <a:t>Justiciability and English domestic courts </a:t>
            </a:r>
          </a:p>
        </p:txBody>
      </p:sp>
      <p:sp>
        <p:nvSpPr>
          <p:cNvPr id="3" name="Content Placeholder 2">
            <a:extLst>
              <a:ext uri="{FF2B5EF4-FFF2-40B4-BE49-F238E27FC236}">
                <a16:creationId xmlns:a16="http://schemas.microsoft.com/office/drawing/2014/main" id="{AFB84B7E-A17C-45DA-8305-EF6F24FE06E0}"/>
              </a:ext>
            </a:extLst>
          </p:cNvPr>
          <p:cNvSpPr>
            <a:spLocks noGrp="1"/>
          </p:cNvSpPr>
          <p:nvPr>
            <p:ph idx="1"/>
          </p:nvPr>
        </p:nvSpPr>
        <p:spPr>
          <a:xfrm>
            <a:off x="838200" y="1205346"/>
            <a:ext cx="10515600" cy="4971617"/>
          </a:xfrm>
        </p:spPr>
        <p:txBody>
          <a:bodyPr>
            <a:normAutofit fontScale="85000" lnSpcReduction="20000"/>
          </a:bodyPr>
          <a:lstStyle/>
          <a:p>
            <a:r>
              <a:rPr lang="en-US" dirty="0"/>
              <a:t>The decision discusses circumstances where the domestic English courts cannot exercise jurisdiction, including state immunity, act of state and cases involving the application of foreign penal or revenue laws.</a:t>
            </a:r>
          </a:p>
          <a:p>
            <a:r>
              <a:rPr lang="en-US" dirty="0"/>
              <a:t>In addition, cases involving issues of separation of powers are non-justiciable, such as cases where the Executive has powers in matters directly affecting the UK’s relations with foreign states, or in matters where Parliament has competence, and where the courts should not intervene.</a:t>
            </a:r>
          </a:p>
          <a:p>
            <a:r>
              <a:rPr lang="en-US" dirty="0"/>
              <a:t>Also (p.16 , quoting </a:t>
            </a:r>
            <a:r>
              <a:rPr lang="en-US" dirty="0" err="1"/>
              <a:t>Shergill</a:t>
            </a:r>
            <a:r>
              <a:rPr lang="en-US" dirty="0"/>
              <a:t> v </a:t>
            </a:r>
            <a:r>
              <a:rPr lang="en-US" dirty="0" err="1"/>
              <a:t>Khaira</a:t>
            </a:r>
            <a:r>
              <a:rPr lang="en-US" dirty="0"/>
              <a:t>): “claims or </a:t>
            </a:r>
            <a:r>
              <a:rPr lang="en-US" dirty="0" err="1"/>
              <a:t>defences</a:t>
            </a:r>
            <a:r>
              <a:rPr lang="en-US" dirty="0"/>
              <a:t> which are based neither on private legal rights or obligations, nor on reviewable matters of public law. Examples include domestic disputes; transactions not intended by the participants to affect their legal relations; and issues of international law which engage no private right of the claimant or reviewable question of public law.”</a:t>
            </a:r>
          </a:p>
          <a:p>
            <a:r>
              <a:rPr lang="en-US" dirty="0"/>
              <a:t>However, where there is an issue as to the legal right of a citizen in public or private law (a domestic foothold) the courts will exercise jurisdiction</a:t>
            </a:r>
          </a:p>
          <a:p>
            <a:r>
              <a:rPr lang="en-US" dirty="0"/>
              <a:t>Here Ukraine’s claim relating to duress provided the domestic foothold.</a:t>
            </a:r>
          </a:p>
        </p:txBody>
      </p:sp>
      <p:pic>
        <p:nvPicPr>
          <p:cNvPr id="4" name="Audio 3">
            <a:hlinkClick r:id="" action="ppaction://media"/>
            <a:extLst>
              <a:ext uri="{FF2B5EF4-FFF2-40B4-BE49-F238E27FC236}">
                <a16:creationId xmlns:a16="http://schemas.microsoft.com/office/drawing/2014/main" id="{47CDF574-F332-473C-98B6-7EF44069678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72827377"/>
      </p:ext>
    </p:extLst>
  </p:cSld>
  <p:clrMapOvr>
    <a:masterClrMapping/>
  </p:clrMapOvr>
  <mc:AlternateContent xmlns:mc="http://schemas.openxmlformats.org/markup-compatibility/2006">
    <mc:Choice xmlns:p14="http://schemas.microsoft.com/office/powerpoint/2010/main" Requires="p14">
      <p:transition spd="slow" p14:dur="2000" advTm="184194"/>
    </mc:Choice>
    <mc:Fallback>
      <p:transition spd="slow" advTm="1841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6AA02-641F-42DE-AF6D-2D27D6750961}"/>
              </a:ext>
            </a:extLst>
          </p:cNvPr>
          <p:cNvSpPr>
            <a:spLocks noGrp="1"/>
          </p:cNvSpPr>
          <p:nvPr>
            <p:ph type="title"/>
          </p:nvPr>
        </p:nvSpPr>
        <p:spPr>
          <a:xfrm>
            <a:off x="838200" y="365125"/>
            <a:ext cx="10515600" cy="823595"/>
          </a:xfrm>
        </p:spPr>
        <p:txBody>
          <a:bodyPr/>
          <a:lstStyle/>
          <a:p>
            <a:r>
              <a:rPr lang="en-US" dirty="0"/>
              <a:t>Ukraine’s argument of duress</a:t>
            </a:r>
          </a:p>
        </p:txBody>
      </p:sp>
      <p:sp>
        <p:nvSpPr>
          <p:cNvPr id="3" name="Content Placeholder 2">
            <a:extLst>
              <a:ext uri="{FF2B5EF4-FFF2-40B4-BE49-F238E27FC236}">
                <a16:creationId xmlns:a16="http://schemas.microsoft.com/office/drawing/2014/main" id="{0F1591A8-B1D2-47C1-A645-62317079ED4B}"/>
              </a:ext>
            </a:extLst>
          </p:cNvPr>
          <p:cNvSpPr>
            <a:spLocks noGrp="1"/>
          </p:cNvSpPr>
          <p:nvPr>
            <p:ph idx="1"/>
          </p:nvPr>
        </p:nvSpPr>
        <p:spPr>
          <a:xfrm>
            <a:off x="838200" y="1188720"/>
            <a:ext cx="10515600" cy="4988243"/>
          </a:xfrm>
        </p:spPr>
        <p:txBody>
          <a:bodyPr>
            <a:normAutofit fontScale="92500" lnSpcReduction="10000"/>
          </a:bodyPr>
          <a:lstStyle/>
          <a:p>
            <a:r>
              <a:rPr lang="en-US" dirty="0"/>
              <a:t>Para. 160: “It is true that Russia and Ukraine are sovereign states, which means that the test for what might count as morally or socially unacceptable in the context in which they interact with each other is not the usual one appropriate to relations between private parties. But the authorities make it clear that the English law doctrine of duress does not turn on breach of domestic law as the criterion of illegitimate pressure. The notion of illegitimate pressure is wider than that. Although moral and social standards are more attenuated in the relations between states on the international plane than is the case in a purely domestic commercial context, international law sets out reasonably determinate standards of conduct applicable between states on the international plane. In our view, there  is  no  reason  why  the  law  of  duress  should  not  treat  these as  providing  an appropriate test of illegitimate pressure in the present case.”</a:t>
            </a:r>
          </a:p>
          <a:p>
            <a:r>
              <a:rPr lang="en-US" dirty="0"/>
              <a:t>Ukraine’s arguments that Russia’s threatening behavior violated </a:t>
            </a:r>
            <a:r>
              <a:rPr lang="en-US" dirty="0" err="1"/>
              <a:t>ius</a:t>
            </a:r>
            <a:r>
              <a:rPr lang="en-US" dirty="0"/>
              <a:t> cogens are appropriate for the court to evaluate.</a:t>
            </a:r>
          </a:p>
        </p:txBody>
      </p:sp>
      <p:pic>
        <p:nvPicPr>
          <p:cNvPr id="4" name="Audio 3">
            <a:hlinkClick r:id="" action="ppaction://media"/>
            <a:extLst>
              <a:ext uri="{FF2B5EF4-FFF2-40B4-BE49-F238E27FC236}">
                <a16:creationId xmlns:a16="http://schemas.microsoft.com/office/drawing/2014/main" id="{4BE338BD-3341-4DE2-97EF-482DFB200468}"/>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4188960935"/>
      </p:ext>
    </p:extLst>
  </p:cSld>
  <p:clrMapOvr>
    <a:masterClrMapping/>
  </p:clrMapOvr>
  <mc:AlternateContent xmlns:mc="http://schemas.openxmlformats.org/markup-compatibility/2006">
    <mc:Choice xmlns:p14="http://schemas.microsoft.com/office/powerpoint/2010/main" Requires="p14">
      <p:transition spd="slow" p14:dur="2000" advTm="86610"/>
    </mc:Choice>
    <mc:Fallback>
      <p:transition spd="slow" advTm="8661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149EAE-E1F9-44CA-95A6-A4DEE0C72F16}"/>
              </a:ext>
            </a:extLst>
          </p:cNvPr>
          <p:cNvSpPr>
            <a:spLocks noGrp="1"/>
          </p:cNvSpPr>
          <p:nvPr>
            <p:ph type="title"/>
          </p:nvPr>
        </p:nvSpPr>
        <p:spPr>
          <a:xfrm>
            <a:off x="838200" y="365126"/>
            <a:ext cx="10515600" cy="698903"/>
          </a:xfrm>
        </p:spPr>
        <p:txBody>
          <a:bodyPr/>
          <a:lstStyle/>
          <a:p>
            <a:r>
              <a:rPr lang="en-US" dirty="0"/>
              <a:t>Act of State and exceptions</a:t>
            </a:r>
          </a:p>
        </p:txBody>
      </p:sp>
      <p:sp>
        <p:nvSpPr>
          <p:cNvPr id="3" name="Content Placeholder 2">
            <a:extLst>
              <a:ext uri="{FF2B5EF4-FFF2-40B4-BE49-F238E27FC236}">
                <a16:creationId xmlns:a16="http://schemas.microsoft.com/office/drawing/2014/main" id="{8CBDF6DD-586F-441F-9252-DF6BF2662BB2}"/>
              </a:ext>
            </a:extLst>
          </p:cNvPr>
          <p:cNvSpPr>
            <a:spLocks noGrp="1"/>
          </p:cNvSpPr>
          <p:nvPr>
            <p:ph idx="1"/>
          </p:nvPr>
        </p:nvSpPr>
        <p:spPr>
          <a:xfrm>
            <a:off x="838200" y="939338"/>
            <a:ext cx="10515600" cy="5237625"/>
          </a:xfrm>
        </p:spPr>
        <p:txBody>
          <a:bodyPr>
            <a:normAutofit fontScale="92500" lnSpcReduction="20000"/>
          </a:bodyPr>
          <a:lstStyle/>
          <a:p>
            <a:r>
              <a:rPr lang="en-US" dirty="0"/>
              <a:t>Acts of high policy by Russia in the sphere of international relations in the exercise of sovereign authority implicate the act of state doctrine (para. 173). However, the public policy exception may apply: </a:t>
            </a:r>
          </a:p>
          <a:p>
            <a:r>
              <a:rPr lang="en-US" dirty="0"/>
              <a:t>Russia chose to structure its relationship with Ukraine through a lending relationship with a Eurobond governed by English law and an English jurisdiction clause rather than through a treaty governed by international law (the argument for self-restraint is weaker because of the submission to jurisdiction).</a:t>
            </a:r>
          </a:p>
          <a:p>
            <a:r>
              <a:rPr lang="en-US" dirty="0"/>
              <a:t>Russia arranged for Law Debenture to bring the claim and could withdraw it.</a:t>
            </a:r>
          </a:p>
          <a:p>
            <a:r>
              <a:rPr lang="en-US" dirty="0"/>
              <a:t>Nothing inherently non-justiciable or unmanageable in the legal standards which the English court would be called on to apply with respect to the duress claim. </a:t>
            </a:r>
          </a:p>
          <a:p>
            <a:r>
              <a:rPr lang="en-US" dirty="0"/>
              <a:t>The Executive has not sought to intervene.</a:t>
            </a:r>
          </a:p>
          <a:p>
            <a:r>
              <a:rPr lang="en-US" dirty="0"/>
              <a:t>Comity applies to both parties (both friendly states).</a:t>
            </a:r>
          </a:p>
          <a:p>
            <a:endParaRPr lang="en-US" dirty="0"/>
          </a:p>
          <a:p>
            <a:pPr lvl="1"/>
            <a:endParaRPr lang="en-US" dirty="0"/>
          </a:p>
        </p:txBody>
      </p:sp>
      <p:pic>
        <p:nvPicPr>
          <p:cNvPr id="4" name="Audio 3">
            <a:hlinkClick r:id="" action="ppaction://media"/>
            <a:extLst>
              <a:ext uri="{FF2B5EF4-FFF2-40B4-BE49-F238E27FC236}">
                <a16:creationId xmlns:a16="http://schemas.microsoft.com/office/drawing/2014/main" id="{DB5159B6-1466-48CD-904E-C69661A9B0CB}"/>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899064054"/>
      </p:ext>
    </p:extLst>
  </p:cSld>
  <p:clrMapOvr>
    <a:masterClrMapping/>
  </p:clrMapOvr>
  <mc:AlternateContent xmlns:mc="http://schemas.openxmlformats.org/markup-compatibility/2006">
    <mc:Choice xmlns:p14="http://schemas.microsoft.com/office/powerpoint/2010/main" Requires="p14">
      <p:transition spd="slow" p14:dur="2000" advTm="121831"/>
    </mc:Choice>
    <mc:Fallback>
      <p:transition spd="slow" advTm="12183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32EE6-0ACC-43FD-B9C4-1851F9A8BEB1}"/>
              </a:ext>
            </a:extLst>
          </p:cNvPr>
          <p:cNvSpPr>
            <a:spLocks noGrp="1"/>
          </p:cNvSpPr>
          <p:nvPr>
            <p:ph type="title"/>
          </p:nvPr>
        </p:nvSpPr>
        <p:spPr>
          <a:xfrm>
            <a:off x="838200" y="365126"/>
            <a:ext cx="10515600" cy="923348"/>
          </a:xfrm>
        </p:spPr>
        <p:txBody>
          <a:bodyPr/>
          <a:lstStyle/>
          <a:p>
            <a:r>
              <a:rPr lang="en-US" dirty="0"/>
              <a:t>Public policy exception to act of state</a:t>
            </a:r>
          </a:p>
        </p:txBody>
      </p:sp>
      <p:sp>
        <p:nvSpPr>
          <p:cNvPr id="3" name="Content Placeholder 2">
            <a:extLst>
              <a:ext uri="{FF2B5EF4-FFF2-40B4-BE49-F238E27FC236}">
                <a16:creationId xmlns:a16="http://schemas.microsoft.com/office/drawing/2014/main" id="{3C6A68C0-BDE6-4F72-B68D-90AE4801F02E}"/>
              </a:ext>
            </a:extLst>
          </p:cNvPr>
          <p:cNvSpPr>
            <a:spLocks noGrp="1"/>
          </p:cNvSpPr>
          <p:nvPr>
            <p:ph idx="1"/>
          </p:nvPr>
        </p:nvSpPr>
        <p:spPr>
          <a:xfrm>
            <a:off x="838200" y="1571105"/>
            <a:ext cx="10515600" cy="4605858"/>
          </a:xfrm>
        </p:spPr>
        <p:txBody>
          <a:bodyPr/>
          <a:lstStyle/>
          <a:p>
            <a:r>
              <a:rPr lang="en-US" dirty="0"/>
              <a:t>Finally, there is an especially strong public policy in [the UK] that no country should be able to take advantage of its own violation of norms of </a:t>
            </a:r>
            <a:r>
              <a:rPr lang="en-US" dirty="0" err="1"/>
              <a:t>ius</a:t>
            </a:r>
            <a:r>
              <a:rPr lang="en-US" dirty="0"/>
              <a:t> cogens ( peremptory norms).</a:t>
            </a:r>
          </a:p>
          <a:p>
            <a:r>
              <a:rPr lang="en-US" dirty="0"/>
              <a:t>There is no norm more fundamental to the system of international law and the principle of the rule of law than that set out in article 2(4) of the UN Charter. </a:t>
            </a:r>
          </a:p>
          <a:p>
            <a:r>
              <a:rPr lang="en-US" dirty="0"/>
              <a:t>“All members shall refrain in their international relations from the threat or use of force against the territorial integrity or political independence of any state, or in any other manner inconsistent with the purposes of the united nations.”</a:t>
            </a:r>
          </a:p>
          <a:p>
            <a:endParaRPr lang="en-US" dirty="0"/>
          </a:p>
          <a:p>
            <a:endParaRPr lang="en-US" dirty="0"/>
          </a:p>
        </p:txBody>
      </p:sp>
      <p:pic>
        <p:nvPicPr>
          <p:cNvPr id="4" name="Audio 3">
            <a:hlinkClick r:id="" action="ppaction://media"/>
            <a:extLst>
              <a:ext uri="{FF2B5EF4-FFF2-40B4-BE49-F238E27FC236}">
                <a16:creationId xmlns:a16="http://schemas.microsoft.com/office/drawing/2014/main" id="{ECA480C0-AA91-4953-B571-5A791BCF2436}"/>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3622987378"/>
      </p:ext>
    </p:extLst>
  </p:cSld>
  <p:clrMapOvr>
    <a:masterClrMapping/>
  </p:clrMapOvr>
  <mc:AlternateContent xmlns:mc="http://schemas.openxmlformats.org/markup-compatibility/2006">
    <mc:Choice xmlns:p14="http://schemas.microsoft.com/office/powerpoint/2010/main" Requires="p14">
      <p:transition spd="slow" p14:dur="2000" advTm="63209"/>
    </mc:Choice>
    <mc:Fallback>
      <p:transition spd="slow" advTm="632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8F2765-F5B9-496F-8E30-DD352230023B}"/>
              </a:ext>
            </a:extLst>
          </p:cNvPr>
          <p:cNvSpPr>
            <a:spLocks noGrp="1"/>
          </p:cNvSpPr>
          <p:nvPr>
            <p:ph type="title"/>
          </p:nvPr>
        </p:nvSpPr>
        <p:spPr>
          <a:xfrm>
            <a:off x="838200" y="365126"/>
            <a:ext cx="10515600" cy="1023100"/>
          </a:xfrm>
        </p:spPr>
        <p:txBody>
          <a:bodyPr/>
          <a:lstStyle/>
          <a:p>
            <a:r>
              <a:rPr lang="en-US" dirty="0"/>
              <a:t>Ukraine implied terms argument</a:t>
            </a:r>
          </a:p>
        </p:txBody>
      </p:sp>
      <p:sp>
        <p:nvSpPr>
          <p:cNvPr id="3" name="Content Placeholder 2">
            <a:extLst>
              <a:ext uri="{FF2B5EF4-FFF2-40B4-BE49-F238E27FC236}">
                <a16:creationId xmlns:a16="http://schemas.microsoft.com/office/drawing/2014/main" id="{730D00C7-54D2-45C4-99AE-676790A81469}"/>
              </a:ext>
            </a:extLst>
          </p:cNvPr>
          <p:cNvSpPr>
            <a:spLocks noGrp="1"/>
          </p:cNvSpPr>
          <p:nvPr>
            <p:ph idx="1"/>
          </p:nvPr>
        </p:nvSpPr>
        <p:spPr>
          <a:xfrm>
            <a:off x="838200" y="1271847"/>
            <a:ext cx="10515600" cy="4905116"/>
          </a:xfrm>
        </p:spPr>
        <p:txBody>
          <a:bodyPr/>
          <a:lstStyle/>
          <a:p>
            <a:r>
              <a:rPr lang="en-US" dirty="0"/>
              <a:t>Ukraine argued that there should be implied into the contractual arrangements governing the notes a term that a holder of the notes (in this case, Russia) would not prevent or hinder performance by Ukraine of its obligations under the notes. </a:t>
            </a:r>
          </a:p>
          <a:p>
            <a:r>
              <a:rPr lang="en-US" dirty="0"/>
              <a:t>The Court declines to imply this term:  it was unnecessary,  not capable of clear expression and too vague and uncertain, and the character of the notes as tradeable financial instruments was a strong counter-indicator.</a:t>
            </a:r>
          </a:p>
        </p:txBody>
      </p:sp>
      <p:pic>
        <p:nvPicPr>
          <p:cNvPr id="4" name="Audio 3">
            <a:hlinkClick r:id="" action="ppaction://media"/>
            <a:extLst>
              <a:ext uri="{FF2B5EF4-FFF2-40B4-BE49-F238E27FC236}">
                <a16:creationId xmlns:a16="http://schemas.microsoft.com/office/drawing/2014/main" id="{10A372A0-AD6F-4655-9738-FB981E42C6E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1633200" y="6299200"/>
            <a:ext cx="406400" cy="406400"/>
          </a:xfrm>
          <a:prstGeom prst="rect">
            <a:avLst/>
          </a:prstGeom>
        </p:spPr>
      </p:pic>
    </p:spTree>
    <p:extLst>
      <p:ext uri="{BB962C8B-B14F-4D97-AF65-F5344CB8AC3E}">
        <p14:creationId xmlns:p14="http://schemas.microsoft.com/office/powerpoint/2010/main" val="206464326"/>
      </p:ext>
    </p:extLst>
  </p:cSld>
  <p:clrMapOvr>
    <a:masterClrMapping/>
  </p:clrMapOvr>
  <mc:AlternateContent xmlns:mc="http://schemas.openxmlformats.org/markup-compatibility/2006">
    <mc:Choice xmlns:p14="http://schemas.microsoft.com/office/powerpoint/2010/main" Requires="p14">
      <p:transition spd="slow" p14:dur="2000" advTm="56491"/>
    </mc:Choice>
    <mc:Fallback>
      <p:transition spd="slow" advTm="5649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1209</TotalTime>
  <Words>1400</Words>
  <Application>Microsoft Office PowerPoint</Application>
  <PresentationFormat>Widescreen</PresentationFormat>
  <Paragraphs>52</Paragraphs>
  <Slides>11</Slides>
  <Notes>0</Notes>
  <HiddenSlides>0</HiddenSlides>
  <MMClips>11</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Bradley International Finance Spring 2021</vt:lpstr>
      <vt:lpstr>Law Debenture v Ukraine, Court of Appeal (2020)</vt:lpstr>
      <vt:lpstr>Ukraine’s defenses</vt:lpstr>
      <vt:lpstr>Authority</vt:lpstr>
      <vt:lpstr>Justiciability and English domestic courts </vt:lpstr>
      <vt:lpstr>Ukraine’s argument of duress</vt:lpstr>
      <vt:lpstr>Act of State and exceptions</vt:lpstr>
      <vt:lpstr>Public policy exception to act of state</vt:lpstr>
      <vt:lpstr>Ukraine implied terms argument</vt:lpstr>
      <vt:lpstr>Ukraine proportionate counter-measures argument</vt:lpstr>
      <vt:lpstr>Additional relevant facts about this litigation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Bradley Business Associations 2020</dc:title>
  <dc:creator>Bradley, Caroline Mary</dc:creator>
  <cp:lastModifiedBy>Bradley, Caroline Mary</cp:lastModifiedBy>
  <cp:revision>30</cp:revision>
  <dcterms:created xsi:type="dcterms:W3CDTF">2020-07-08T16:23:45Z</dcterms:created>
  <dcterms:modified xsi:type="dcterms:W3CDTF">2021-03-02T23:36:31Z</dcterms:modified>
</cp:coreProperties>
</file>