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2"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1/23/2021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1/23/2021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hyperlink" Target="mailto:cbradley@law.miami.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2021</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Writing a Paper for this Class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E0953B8D-0B93-419E-8DDC-43B7EF2461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35362"/>
    </mc:Choice>
    <mc:Fallback>
      <p:transition spd="slow" advTm="3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CEF1-4647-4F28-9CFA-381129D6FFCF}"/>
              </a:ext>
            </a:extLst>
          </p:cNvPr>
          <p:cNvSpPr>
            <a:spLocks noGrp="1"/>
          </p:cNvSpPr>
          <p:nvPr>
            <p:ph type="title"/>
          </p:nvPr>
        </p:nvSpPr>
        <p:spPr>
          <a:xfrm>
            <a:off x="838200" y="365126"/>
            <a:ext cx="10515600" cy="1131166"/>
          </a:xfrm>
        </p:spPr>
        <p:txBody>
          <a:bodyPr/>
          <a:lstStyle/>
          <a:p>
            <a:r>
              <a:rPr lang="en-US" dirty="0"/>
              <a:t>JD Writing Requirement</a:t>
            </a:r>
          </a:p>
        </p:txBody>
      </p:sp>
      <p:sp>
        <p:nvSpPr>
          <p:cNvPr id="3" name="Content Placeholder 2">
            <a:extLst>
              <a:ext uri="{FF2B5EF4-FFF2-40B4-BE49-F238E27FC236}">
                <a16:creationId xmlns:a16="http://schemas.microsoft.com/office/drawing/2014/main" id="{E2BB81EC-C310-4163-A569-9C93C34F327A}"/>
              </a:ext>
            </a:extLst>
          </p:cNvPr>
          <p:cNvSpPr>
            <a:spLocks noGrp="1"/>
          </p:cNvSpPr>
          <p:nvPr>
            <p:ph idx="1"/>
          </p:nvPr>
        </p:nvSpPr>
        <p:spPr/>
        <p:txBody>
          <a:bodyPr>
            <a:normAutofit lnSpcReduction="10000"/>
          </a:bodyPr>
          <a:lstStyle/>
          <a:p>
            <a:r>
              <a:rPr lang="en-US" dirty="0"/>
              <a:t>This class can satisfy the JD writing requirement if you decide to write a paper. The final exam option does not satisfy the writing requirement. </a:t>
            </a:r>
          </a:p>
          <a:p>
            <a:r>
              <a:rPr lang="en-US" dirty="0"/>
              <a:t>Substantial writing courses are courses that provide a rigorous writing experience in a legal context in conformity with ABA Standard 302.  “Factors to be considered in evaluating the rigor of writing instruction include: the number and nature of writing projects assigned to students; the opportunities a student has to meet with a writing instructor for purposes of individualized assessment of the student’s written products; the number of drafts that a student must produce of any writing project; and the form of assessment used by the writing instructor.” (ABA Interpretation 302-1) (See UM Law website).</a:t>
            </a:r>
          </a:p>
        </p:txBody>
      </p:sp>
      <p:pic>
        <p:nvPicPr>
          <p:cNvPr id="4" name="Audio 3">
            <a:hlinkClick r:id="" action="ppaction://media"/>
            <a:extLst>
              <a:ext uri="{FF2B5EF4-FFF2-40B4-BE49-F238E27FC236}">
                <a16:creationId xmlns:a16="http://schemas.microsoft.com/office/drawing/2014/main" id="{31336015-CD4F-4965-8EE4-46E8FB0F0F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31521726"/>
      </p:ext>
    </p:extLst>
  </p:cSld>
  <p:clrMapOvr>
    <a:masterClrMapping/>
  </p:clrMapOvr>
  <mc:AlternateContent xmlns:mc="http://schemas.openxmlformats.org/markup-compatibility/2006">
    <mc:Choice xmlns:p14="http://schemas.microsoft.com/office/powerpoint/2010/main" Requires="p14">
      <p:transition spd="slow" p14:dur="2000" advTm="41095"/>
    </mc:Choice>
    <mc:Fallback>
      <p:transition spd="slow" advTm="41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042DC-348A-4CAD-8FED-6B04BEF15431}"/>
              </a:ext>
            </a:extLst>
          </p:cNvPr>
          <p:cNvSpPr>
            <a:spLocks noGrp="1"/>
          </p:cNvSpPr>
          <p:nvPr>
            <p:ph type="title"/>
          </p:nvPr>
        </p:nvSpPr>
        <p:spPr>
          <a:xfrm>
            <a:off x="838200" y="365126"/>
            <a:ext cx="10515600" cy="1197668"/>
          </a:xfrm>
        </p:spPr>
        <p:txBody>
          <a:bodyPr>
            <a:normAutofit fontScale="90000"/>
          </a:bodyPr>
          <a:lstStyle/>
          <a:p>
            <a:r>
              <a:rPr lang="en-US" dirty="0"/>
              <a:t>International Finance JD Writing Requirement Papers</a:t>
            </a:r>
          </a:p>
        </p:txBody>
      </p:sp>
      <p:sp>
        <p:nvSpPr>
          <p:cNvPr id="3" name="Content Placeholder 2">
            <a:extLst>
              <a:ext uri="{FF2B5EF4-FFF2-40B4-BE49-F238E27FC236}">
                <a16:creationId xmlns:a16="http://schemas.microsoft.com/office/drawing/2014/main" id="{794B91AA-09AF-4B11-A988-33B4C3DADA94}"/>
              </a:ext>
            </a:extLst>
          </p:cNvPr>
          <p:cNvSpPr>
            <a:spLocks noGrp="1"/>
          </p:cNvSpPr>
          <p:nvPr>
            <p:ph idx="1"/>
          </p:nvPr>
        </p:nvSpPr>
        <p:spPr/>
        <p:txBody>
          <a:bodyPr/>
          <a:lstStyle/>
          <a:p>
            <a:r>
              <a:rPr lang="en-US" dirty="0"/>
              <a:t>The Class Policies specify that in order to write a paper for this class you need to have my approval in advance, which includes my approval of the topic of the paper. </a:t>
            </a:r>
          </a:p>
          <a:p>
            <a:r>
              <a:rPr lang="en-US" dirty="0"/>
              <a:t>It is important to select a topic early in the semester. I then will want to see an outline, and at least one draft of the full paper (preferably by the middle of March) before submission of the final paper, which should be by the last day of the Spring semester classes (April 27, 2021). </a:t>
            </a:r>
          </a:p>
          <a:p>
            <a:r>
              <a:rPr lang="en-US" dirty="0"/>
              <a:t>The final paper should be approximately 35 pages long (1.5 line spacing, 10-12 point font, normal margins), and properly footnoted.</a:t>
            </a:r>
          </a:p>
        </p:txBody>
      </p:sp>
      <p:pic>
        <p:nvPicPr>
          <p:cNvPr id="4" name="Audio 3">
            <a:hlinkClick r:id="" action="ppaction://media"/>
            <a:extLst>
              <a:ext uri="{FF2B5EF4-FFF2-40B4-BE49-F238E27FC236}">
                <a16:creationId xmlns:a16="http://schemas.microsoft.com/office/drawing/2014/main" id="{27AD1D5E-3753-48FD-B4C0-C9E4CB8126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7382288"/>
      </p:ext>
    </p:extLst>
  </p:cSld>
  <p:clrMapOvr>
    <a:masterClrMapping/>
  </p:clrMapOvr>
  <mc:AlternateContent xmlns:mc="http://schemas.openxmlformats.org/markup-compatibility/2006">
    <mc:Choice xmlns:p14="http://schemas.microsoft.com/office/powerpoint/2010/main" Requires="p14">
      <p:transition spd="slow" p14:dur="2000" advTm="198537"/>
    </mc:Choice>
    <mc:Fallback>
      <p:transition spd="slow" advTm="198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7A1B1-963E-4594-BA79-6A9728034A65}"/>
              </a:ext>
            </a:extLst>
          </p:cNvPr>
          <p:cNvSpPr>
            <a:spLocks noGrp="1"/>
          </p:cNvSpPr>
          <p:nvPr>
            <p:ph type="title"/>
          </p:nvPr>
        </p:nvSpPr>
        <p:spPr>
          <a:xfrm>
            <a:off x="838200" y="115743"/>
            <a:ext cx="10515600" cy="1325563"/>
          </a:xfrm>
        </p:spPr>
        <p:txBody>
          <a:bodyPr/>
          <a:lstStyle/>
          <a:p>
            <a:r>
              <a:rPr lang="en-US" dirty="0"/>
              <a:t>Selecting a Topic</a:t>
            </a:r>
          </a:p>
        </p:txBody>
      </p:sp>
      <p:sp>
        <p:nvSpPr>
          <p:cNvPr id="3" name="Content Placeholder 2">
            <a:extLst>
              <a:ext uri="{FF2B5EF4-FFF2-40B4-BE49-F238E27FC236}">
                <a16:creationId xmlns:a16="http://schemas.microsoft.com/office/drawing/2014/main" id="{F4720EBC-8286-425E-9779-957BC9EB5D8C}"/>
              </a:ext>
            </a:extLst>
          </p:cNvPr>
          <p:cNvSpPr>
            <a:spLocks noGrp="1"/>
          </p:cNvSpPr>
          <p:nvPr>
            <p:ph idx="1"/>
          </p:nvPr>
        </p:nvSpPr>
        <p:spPr>
          <a:xfrm>
            <a:off x="838200" y="1441306"/>
            <a:ext cx="10515600" cy="4735657"/>
          </a:xfrm>
        </p:spPr>
        <p:txBody>
          <a:bodyPr>
            <a:normAutofit fontScale="92500" lnSpcReduction="10000"/>
          </a:bodyPr>
          <a:lstStyle/>
          <a:p>
            <a:r>
              <a:rPr lang="en-US" dirty="0"/>
              <a:t>If you have some familiarity with issues in international finance already because of your educational or work background you may have ideas of a topic you find interesting. </a:t>
            </a:r>
          </a:p>
          <a:p>
            <a:r>
              <a:rPr lang="en-US" dirty="0"/>
              <a:t>If you do not have this sort of familiarity then it can be a good idea to identify a recent court decision or regulatory proposal as the basis for your paper. </a:t>
            </a:r>
          </a:p>
          <a:p>
            <a:r>
              <a:rPr lang="en-US" dirty="0"/>
              <a:t>The topic needs to be related to the subject matter of this class.  It does not have to be related specifically to a topic I plan to cover in this class but it needs to have a rational relationship to the subject matter of the class. For example it should be a topic relating to finance rather than trade.  However, if there is an issue relating to climate change and finance you would like to write about I would find that appropriate even though I separated that material out of this class.</a:t>
            </a:r>
          </a:p>
          <a:p>
            <a:pPr marL="0" indent="0">
              <a:buNone/>
            </a:pPr>
            <a:endParaRPr lang="en-US" dirty="0"/>
          </a:p>
        </p:txBody>
      </p:sp>
      <p:pic>
        <p:nvPicPr>
          <p:cNvPr id="4" name="Audio 3">
            <a:hlinkClick r:id="" action="ppaction://media"/>
            <a:extLst>
              <a:ext uri="{FF2B5EF4-FFF2-40B4-BE49-F238E27FC236}">
                <a16:creationId xmlns:a16="http://schemas.microsoft.com/office/drawing/2014/main" id="{2C36DDC2-DF8A-4C5B-8449-EFCEE6DE9A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8618963"/>
      </p:ext>
    </p:extLst>
  </p:cSld>
  <p:clrMapOvr>
    <a:masterClrMapping/>
  </p:clrMapOvr>
  <mc:AlternateContent xmlns:mc="http://schemas.openxmlformats.org/markup-compatibility/2006">
    <mc:Choice xmlns:p14="http://schemas.microsoft.com/office/powerpoint/2010/main" Requires="p14">
      <p:transition spd="slow" p14:dur="2000" advTm="145311"/>
    </mc:Choice>
    <mc:Fallback>
      <p:transition spd="slow" advTm="14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B55C2-AADD-48CF-B534-094783C43FCD}"/>
              </a:ext>
            </a:extLst>
          </p:cNvPr>
          <p:cNvSpPr>
            <a:spLocks noGrp="1"/>
          </p:cNvSpPr>
          <p:nvPr>
            <p:ph type="title"/>
          </p:nvPr>
        </p:nvSpPr>
        <p:spPr/>
        <p:txBody>
          <a:bodyPr/>
          <a:lstStyle/>
          <a:p>
            <a:r>
              <a:rPr lang="en-US" dirty="0"/>
              <a:t>Some thoughts on defining a topic</a:t>
            </a:r>
          </a:p>
        </p:txBody>
      </p:sp>
      <p:sp>
        <p:nvSpPr>
          <p:cNvPr id="3" name="Content Placeholder 2">
            <a:extLst>
              <a:ext uri="{FF2B5EF4-FFF2-40B4-BE49-F238E27FC236}">
                <a16:creationId xmlns:a16="http://schemas.microsoft.com/office/drawing/2014/main" id="{2EBB32C8-A9FA-4535-B232-0FD1CD9929D8}"/>
              </a:ext>
            </a:extLst>
          </p:cNvPr>
          <p:cNvSpPr>
            <a:spLocks noGrp="1"/>
          </p:cNvSpPr>
          <p:nvPr>
            <p:ph idx="1"/>
          </p:nvPr>
        </p:nvSpPr>
        <p:spPr/>
        <p:txBody>
          <a:bodyPr/>
          <a:lstStyle/>
          <a:p>
            <a:r>
              <a:rPr lang="en-US" dirty="0"/>
              <a:t>It is tempting to pick a very broad topic. You may think that the interesting topics are broad ones: </a:t>
            </a:r>
            <a:r>
              <a:rPr lang="en-US" dirty="0" err="1"/>
              <a:t>eg</a:t>
            </a:r>
            <a:r>
              <a:rPr lang="en-US" dirty="0"/>
              <a:t> how to make the international financial system fair.  But realistically this sort of a topic is not manageable within one semester and would require more than a 35 page paper. </a:t>
            </a:r>
          </a:p>
          <a:p>
            <a:r>
              <a:rPr lang="en-US" dirty="0"/>
              <a:t>Instead you want to identify a topic that is relatively narrow and focused. A critical analysis of a recent statute/regulation; a comparison of approaches to an issue in 2 jurisdictions; a recent court decision.</a:t>
            </a:r>
          </a:p>
        </p:txBody>
      </p:sp>
      <p:pic>
        <p:nvPicPr>
          <p:cNvPr id="4" name="Audio 3">
            <a:hlinkClick r:id="" action="ppaction://media"/>
            <a:extLst>
              <a:ext uri="{FF2B5EF4-FFF2-40B4-BE49-F238E27FC236}">
                <a16:creationId xmlns:a16="http://schemas.microsoft.com/office/drawing/2014/main" id="{0680E17C-448B-4DFD-ABA3-7DC6EB970C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08162889"/>
      </p:ext>
    </p:extLst>
  </p:cSld>
  <p:clrMapOvr>
    <a:masterClrMapping/>
  </p:clrMapOvr>
  <mc:AlternateContent xmlns:mc="http://schemas.openxmlformats.org/markup-compatibility/2006">
    <mc:Choice xmlns:p14="http://schemas.microsoft.com/office/powerpoint/2010/main" Requires="p14">
      <p:transition spd="slow" p14:dur="2000" advTm="98724"/>
    </mc:Choice>
    <mc:Fallback>
      <p:transition spd="slow" advTm="98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7650-3750-4D35-B4D2-7B77AADBF309}"/>
              </a:ext>
            </a:extLst>
          </p:cNvPr>
          <p:cNvSpPr>
            <a:spLocks noGrp="1"/>
          </p:cNvSpPr>
          <p:nvPr>
            <p:ph type="title"/>
          </p:nvPr>
        </p:nvSpPr>
        <p:spPr>
          <a:xfrm>
            <a:off x="838200" y="365126"/>
            <a:ext cx="10515600" cy="1064664"/>
          </a:xfrm>
        </p:spPr>
        <p:txBody>
          <a:bodyPr/>
          <a:lstStyle/>
          <a:p>
            <a:r>
              <a:rPr lang="en-US" dirty="0"/>
              <a:t>Possible topics: some thoughts</a:t>
            </a:r>
          </a:p>
        </p:txBody>
      </p:sp>
      <p:sp>
        <p:nvSpPr>
          <p:cNvPr id="3" name="Content Placeholder 2">
            <a:extLst>
              <a:ext uri="{FF2B5EF4-FFF2-40B4-BE49-F238E27FC236}">
                <a16:creationId xmlns:a16="http://schemas.microsoft.com/office/drawing/2014/main" id="{2093C3CE-D740-4C73-9F2B-9126DB9B0B4D}"/>
              </a:ext>
            </a:extLst>
          </p:cNvPr>
          <p:cNvSpPr>
            <a:spLocks noGrp="1"/>
          </p:cNvSpPr>
          <p:nvPr>
            <p:ph idx="1"/>
          </p:nvPr>
        </p:nvSpPr>
        <p:spPr/>
        <p:txBody>
          <a:bodyPr/>
          <a:lstStyle/>
          <a:p>
            <a:r>
              <a:rPr lang="en-US" dirty="0"/>
              <a:t>Financial Stability Board: Discussion Paper on Outsourcing and Third-Party Relationships (Jan. 2021); Papers on financial stability and sustainability and financial stability and the pandemic.</a:t>
            </a:r>
          </a:p>
          <a:p>
            <a:r>
              <a:rPr lang="en-US" dirty="0"/>
              <a:t>IOSCO: Investor Education on Crypto-Assets (Dec. 2020)</a:t>
            </a:r>
          </a:p>
          <a:p>
            <a:r>
              <a:rPr lang="en-US" dirty="0"/>
              <a:t>Modernization of AML Rules: </a:t>
            </a:r>
            <a:r>
              <a:rPr lang="en-US" dirty="0" err="1"/>
              <a:t>eg.</a:t>
            </a:r>
            <a:r>
              <a:rPr lang="en-US" dirty="0"/>
              <a:t> The Anti-Money Laundering Act of 2020:  EU Commission Action Plan for a Comprehensive Union Policy on Preventing  Money Laundering and Terrorist Financing (Jul. 2020)(EU Council Agreement November 2020)</a:t>
            </a:r>
          </a:p>
        </p:txBody>
      </p:sp>
      <p:pic>
        <p:nvPicPr>
          <p:cNvPr id="4" name="Audio 3">
            <a:hlinkClick r:id="" action="ppaction://media"/>
            <a:extLst>
              <a:ext uri="{FF2B5EF4-FFF2-40B4-BE49-F238E27FC236}">
                <a16:creationId xmlns:a16="http://schemas.microsoft.com/office/drawing/2014/main" id="{95747947-A8EE-4DE8-ADF1-37498CF016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51963630"/>
      </p:ext>
    </p:extLst>
  </p:cSld>
  <p:clrMapOvr>
    <a:masterClrMapping/>
  </p:clrMapOvr>
  <mc:AlternateContent xmlns:mc="http://schemas.openxmlformats.org/markup-compatibility/2006">
    <mc:Choice xmlns:p14="http://schemas.microsoft.com/office/powerpoint/2010/main" Requires="p14">
      <p:transition spd="slow" p14:dur="2000" advTm="274669"/>
    </mc:Choice>
    <mc:Fallback>
      <p:transition spd="slow" advTm="27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2120D-DFDA-41F7-BE26-EEE445EAB347}"/>
              </a:ext>
            </a:extLst>
          </p:cNvPr>
          <p:cNvSpPr>
            <a:spLocks noGrp="1"/>
          </p:cNvSpPr>
          <p:nvPr>
            <p:ph type="title"/>
          </p:nvPr>
        </p:nvSpPr>
        <p:spPr/>
        <p:txBody>
          <a:bodyPr/>
          <a:lstStyle/>
          <a:p>
            <a:r>
              <a:rPr lang="en-US" dirty="0"/>
              <a:t>If you think you would like to write a paper</a:t>
            </a:r>
          </a:p>
        </p:txBody>
      </p:sp>
      <p:sp>
        <p:nvSpPr>
          <p:cNvPr id="3" name="Content Placeholder 2">
            <a:extLst>
              <a:ext uri="{FF2B5EF4-FFF2-40B4-BE49-F238E27FC236}">
                <a16:creationId xmlns:a16="http://schemas.microsoft.com/office/drawing/2014/main" id="{286F9001-9CE6-4C2B-892B-836AAA3369A8}"/>
              </a:ext>
            </a:extLst>
          </p:cNvPr>
          <p:cNvSpPr>
            <a:spLocks noGrp="1"/>
          </p:cNvSpPr>
          <p:nvPr>
            <p:ph idx="1"/>
          </p:nvPr>
        </p:nvSpPr>
        <p:spPr/>
        <p:txBody>
          <a:bodyPr/>
          <a:lstStyle/>
          <a:p>
            <a:r>
              <a:rPr lang="en-US" dirty="0"/>
              <a:t>Please email me </a:t>
            </a:r>
            <a:r>
              <a:rPr lang="en-US" dirty="0">
                <a:hlinkClick r:id="rId4"/>
              </a:rPr>
              <a:t>cbradley@law.miami.edu</a:t>
            </a:r>
            <a:r>
              <a:rPr lang="en-US" dirty="0"/>
              <a:t> .</a:t>
            </a:r>
          </a:p>
          <a:p>
            <a:endParaRPr lang="en-US" dirty="0"/>
          </a:p>
          <a:p>
            <a:r>
              <a:rPr lang="en-US" dirty="0"/>
              <a:t>We can schedule a zoom meeting to discuss or, if you have a well-thought-out proposal we might be able to agree on a topic and a plan for the paper via email.</a:t>
            </a:r>
          </a:p>
        </p:txBody>
      </p:sp>
      <p:pic>
        <p:nvPicPr>
          <p:cNvPr id="4" name="Audio 3">
            <a:hlinkClick r:id="" action="ppaction://media"/>
            <a:extLst>
              <a:ext uri="{FF2B5EF4-FFF2-40B4-BE49-F238E27FC236}">
                <a16:creationId xmlns:a16="http://schemas.microsoft.com/office/drawing/2014/main" id="{9721DAB9-224E-4BEB-BE32-55F6060984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2303770"/>
      </p:ext>
    </p:extLst>
  </p:cSld>
  <p:clrMapOvr>
    <a:masterClrMapping/>
  </p:clrMapOvr>
  <mc:AlternateContent xmlns:mc="http://schemas.openxmlformats.org/markup-compatibility/2006">
    <mc:Choice xmlns:p14="http://schemas.microsoft.com/office/powerpoint/2010/main" Requires="p14">
      <p:transition spd="slow" p14:dur="2000" advTm="82389"/>
    </mc:Choice>
    <mc:Fallback>
      <p:transition spd="slow" advTm="8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676</Words>
  <Application>Microsoft Office PowerPoint</Application>
  <PresentationFormat>Widescreen</PresentationFormat>
  <Paragraphs>24</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International Finance Spring 2021</vt:lpstr>
      <vt:lpstr>JD Writing Requirement</vt:lpstr>
      <vt:lpstr>International Finance JD Writing Requirement Papers</vt:lpstr>
      <vt:lpstr>Selecting a Topic</vt:lpstr>
      <vt:lpstr>Some thoughts on defining a topic</vt:lpstr>
      <vt:lpstr>Possible topics: some thoughts</vt:lpstr>
      <vt:lpstr>If you think you would like to write a paper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20</cp:revision>
  <dcterms:created xsi:type="dcterms:W3CDTF">2020-07-08T16:23:45Z</dcterms:created>
  <dcterms:modified xsi:type="dcterms:W3CDTF">2021-01-23T22:19:26Z</dcterms:modified>
</cp:coreProperties>
</file>