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3" r:id="rId4"/>
    <p:sldId id="257" r:id="rId5"/>
    <p:sldId id="258" r:id="rId6"/>
    <p:sldId id="260" r:id="rId7"/>
    <p:sldId id="262" r:id="rId8"/>
    <p:sldId id="25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1/25/2021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1/25/2021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1/25/2021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1/25/2021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1/25/2021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1/25/2021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1/25/2021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1/25/2021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1/25/2021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1/25/2021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1/25/2021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1/25/2021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hyperlink" Target="https://www.imf.org/en/Topics/imf-and-covid19"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normAutofit/>
          </a:bodyPr>
          <a:lstStyle/>
          <a:p>
            <a:r>
              <a:rPr lang="en-US" dirty="0"/>
              <a:t>Bradley International Finance Spring 2021</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An Introduction: Current Issues</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C98B3C6D-0DF8-4BF2-BB3C-60E3A02EA3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08172"/>
    </mc:Choice>
    <mc:Fallback>
      <p:transition spd="slow" advTm="108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7F2AB-1A7D-4F02-931F-152615C13C0B}"/>
              </a:ext>
            </a:extLst>
          </p:cNvPr>
          <p:cNvSpPr>
            <a:spLocks noGrp="1"/>
          </p:cNvSpPr>
          <p:nvPr>
            <p:ph type="title"/>
          </p:nvPr>
        </p:nvSpPr>
        <p:spPr>
          <a:xfrm>
            <a:off x="838200" y="365126"/>
            <a:ext cx="10515600" cy="898410"/>
          </a:xfrm>
        </p:spPr>
        <p:txBody>
          <a:bodyPr/>
          <a:lstStyle/>
          <a:p>
            <a:r>
              <a:rPr lang="en-US" dirty="0"/>
              <a:t>International Finance</a:t>
            </a:r>
          </a:p>
        </p:txBody>
      </p:sp>
      <p:sp>
        <p:nvSpPr>
          <p:cNvPr id="3" name="Content Placeholder 2">
            <a:extLst>
              <a:ext uri="{FF2B5EF4-FFF2-40B4-BE49-F238E27FC236}">
                <a16:creationId xmlns:a16="http://schemas.microsoft.com/office/drawing/2014/main" id="{7B31DB5B-75F4-435B-A335-CE564F36F740}"/>
              </a:ext>
            </a:extLst>
          </p:cNvPr>
          <p:cNvSpPr>
            <a:spLocks noGrp="1"/>
          </p:cNvSpPr>
          <p:nvPr>
            <p:ph idx="1"/>
          </p:nvPr>
        </p:nvSpPr>
        <p:spPr>
          <a:xfrm>
            <a:off x="838200" y="1263536"/>
            <a:ext cx="10515600" cy="4913427"/>
          </a:xfrm>
        </p:spPr>
        <p:txBody>
          <a:bodyPr/>
          <a:lstStyle/>
          <a:p>
            <a:r>
              <a:rPr lang="en-US" dirty="0"/>
              <a:t>This course addresses issues relating to the movement of money across geographic borders and legal issues that arise in the context of these movements. </a:t>
            </a:r>
          </a:p>
          <a:p>
            <a:r>
              <a:rPr lang="en-US" dirty="0"/>
              <a:t>The topics I have selected for the semester are:  litigation issues (extraterritorial impact of securities laws and sovereign debt); issues in transnational financial regulation; financial warfare and compliance: sanctions, money laundering, </a:t>
            </a:r>
            <a:r>
              <a:rPr lang="en-US" dirty="0" err="1"/>
              <a:t>libor</a:t>
            </a:r>
            <a:r>
              <a:rPr lang="en-US" dirty="0"/>
              <a:t>; fintech and the pandemic.</a:t>
            </a:r>
          </a:p>
          <a:p>
            <a:r>
              <a:rPr lang="en-US" dirty="0"/>
              <a:t>This is not a course to prepare you to be able to do practical AML compliance.</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AD9BD15D-3478-431A-AE3F-33EF7A2C4F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03983962"/>
      </p:ext>
    </p:extLst>
  </p:cSld>
  <p:clrMapOvr>
    <a:masterClrMapping/>
  </p:clrMapOvr>
  <mc:AlternateContent xmlns:mc="http://schemas.openxmlformats.org/markup-compatibility/2006">
    <mc:Choice xmlns:p14="http://schemas.microsoft.com/office/powerpoint/2010/main" Requires="p14">
      <p:transition spd="slow" p14:dur="2000" advTm="325575"/>
    </mc:Choice>
    <mc:Fallback>
      <p:transition spd="slow" advTm="325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10E61-26E7-4C59-8996-683EA8573870}"/>
              </a:ext>
            </a:extLst>
          </p:cNvPr>
          <p:cNvSpPr>
            <a:spLocks noGrp="1"/>
          </p:cNvSpPr>
          <p:nvPr>
            <p:ph type="title"/>
          </p:nvPr>
        </p:nvSpPr>
        <p:spPr/>
        <p:txBody>
          <a:bodyPr/>
          <a:lstStyle/>
          <a:p>
            <a:r>
              <a:rPr lang="en-US" dirty="0"/>
              <a:t>Geopolitics and Financial Markets</a:t>
            </a:r>
          </a:p>
        </p:txBody>
      </p:sp>
      <p:sp>
        <p:nvSpPr>
          <p:cNvPr id="3" name="Content Placeholder 2">
            <a:extLst>
              <a:ext uri="{FF2B5EF4-FFF2-40B4-BE49-F238E27FC236}">
                <a16:creationId xmlns:a16="http://schemas.microsoft.com/office/drawing/2014/main" id="{C955CDB2-D318-40AD-9CA3-31216A1390F6}"/>
              </a:ext>
            </a:extLst>
          </p:cNvPr>
          <p:cNvSpPr>
            <a:spLocks noGrp="1"/>
          </p:cNvSpPr>
          <p:nvPr>
            <p:ph idx="1"/>
          </p:nvPr>
        </p:nvSpPr>
        <p:spPr>
          <a:xfrm>
            <a:off x="838200" y="1487978"/>
            <a:ext cx="10515600" cy="4688985"/>
          </a:xfrm>
        </p:spPr>
        <p:txBody>
          <a:bodyPr/>
          <a:lstStyle/>
          <a:p>
            <a:r>
              <a:rPr lang="en-US" dirty="0"/>
              <a:t>China and Hong Kong: what is the future of Hong Kong as a financial center? </a:t>
            </a:r>
          </a:p>
          <a:p>
            <a:r>
              <a:rPr lang="en-US" dirty="0"/>
              <a:t>Brexit: implications for London as a financial center</a:t>
            </a:r>
          </a:p>
          <a:p>
            <a:r>
              <a:rPr lang="en-US" dirty="0"/>
              <a:t>The EU: Commission Communication of January 2021: the current “geopolitical Commission” “aims to boost the role of the …EU on the world stage…The EU has a vital role in shaping the system of global governance and developing mutually beneficial bilateral relations</a:t>
            </a:r>
            <a:r>
              <a:rPr lang="en-US"/>
              <a:t>, while </a:t>
            </a:r>
            <a:r>
              <a:rPr lang="en-US" dirty="0"/>
              <a:t>protecting itself from unfair and abusive practices.” The document recognizes a changed geopolitical context and a multipolar world.</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29485E7C-3BFB-46F3-BE7F-698C5E5F47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39784116"/>
      </p:ext>
    </p:extLst>
  </p:cSld>
  <p:clrMapOvr>
    <a:masterClrMapping/>
  </p:clrMapOvr>
  <mc:AlternateContent xmlns:mc="http://schemas.openxmlformats.org/markup-compatibility/2006">
    <mc:Choice xmlns:p14="http://schemas.microsoft.com/office/powerpoint/2010/main" Requires="p14">
      <p:transition spd="slow" p14:dur="2000" advTm="276307"/>
    </mc:Choice>
    <mc:Fallback>
      <p:transition spd="slow" advTm="276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5EA2F-A987-4F9B-A023-F3F6DCA48CB3}"/>
              </a:ext>
            </a:extLst>
          </p:cNvPr>
          <p:cNvSpPr>
            <a:spLocks noGrp="1"/>
          </p:cNvSpPr>
          <p:nvPr>
            <p:ph type="title"/>
          </p:nvPr>
        </p:nvSpPr>
        <p:spPr>
          <a:xfrm>
            <a:off x="838200" y="365125"/>
            <a:ext cx="10515600" cy="981537"/>
          </a:xfrm>
        </p:spPr>
        <p:txBody>
          <a:bodyPr>
            <a:normAutofit fontScale="90000"/>
          </a:bodyPr>
          <a:lstStyle/>
          <a:p>
            <a:r>
              <a:rPr lang="en-US" dirty="0"/>
              <a:t>January 2021: Current Issues in International Finance – the US</a:t>
            </a:r>
          </a:p>
        </p:txBody>
      </p:sp>
      <p:sp>
        <p:nvSpPr>
          <p:cNvPr id="3" name="Content Placeholder 2">
            <a:extLst>
              <a:ext uri="{FF2B5EF4-FFF2-40B4-BE49-F238E27FC236}">
                <a16:creationId xmlns:a16="http://schemas.microsoft.com/office/drawing/2014/main" id="{B021DF3F-CD82-4BA2-BC55-90E0F5A7ED5F}"/>
              </a:ext>
            </a:extLst>
          </p:cNvPr>
          <p:cNvSpPr>
            <a:spLocks noGrp="1"/>
          </p:cNvSpPr>
          <p:nvPr>
            <p:ph idx="1"/>
          </p:nvPr>
        </p:nvSpPr>
        <p:spPr>
          <a:xfrm>
            <a:off x="780011" y="1584556"/>
            <a:ext cx="10515600" cy="4351338"/>
          </a:xfrm>
        </p:spPr>
        <p:txBody>
          <a:bodyPr>
            <a:normAutofit lnSpcReduction="10000"/>
          </a:bodyPr>
          <a:lstStyle/>
          <a:p>
            <a:r>
              <a:rPr lang="en-US" dirty="0"/>
              <a:t>In the US, with the change in administration what changes will we see in financial regulation, and in the willingness of the administration to work with regulators and policy-makers in other jurisdictions? Will there be a move away from a deregulatory approach? The prior administration did focus on some areas of enforcement, such as  cryptocurrency schemes, and FCPA violations (January 2021 Deutsche Bank to pay $120m for violations).</a:t>
            </a:r>
          </a:p>
          <a:p>
            <a:r>
              <a:rPr lang="en-US" dirty="0"/>
              <a:t>Will the US approach to sanctions measures change?  The Trump administration was particularly aggressive in its use of sanctions measures, limiting access to the financial system for a range of different actors (focusing in particular on Venezuela, Iran and, more recently, China) (financial warfare). </a:t>
            </a:r>
          </a:p>
        </p:txBody>
      </p:sp>
      <p:pic>
        <p:nvPicPr>
          <p:cNvPr id="4" name="Audio 3">
            <a:hlinkClick r:id="" action="ppaction://media"/>
            <a:extLst>
              <a:ext uri="{FF2B5EF4-FFF2-40B4-BE49-F238E27FC236}">
                <a16:creationId xmlns:a16="http://schemas.microsoft.com/office/drawing/2014/main" id="{6E33A6B4-8C03-4E7C-B262-2D64EA9F1B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52873373"/>
      </p:ext>
    </p:extLst>
  </p:cSld>
  <p:clrMapOvr>
    <a:masterClrMapping/>
  </p:clrMapOvr>
  <mc:AlternateContent xmlns:mc="http://schemas.openxmlformats.org/markup-compatibility/2006">
    <mc:Choice xmlns:p14="http://schemas.microsoft.com/office/powerpoint/2010/main" Requires="p14">
      <p:transition spd="slow" p14:dur="2000" advTm="215685"/>
    </mc:Choice>
    <mc:Fallback>
      <p:transition spd="slow" advTm="215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B4AF2-7374-4C9B-BCA0-F3664E8D0BA9}"/>
              </a:ext>
            </a:extLst>
          </p:cNvPr>
          <p:cNvSpPr>
            <a:spLocks noGrp="1"/>
          </p:cNvSpPr>
          <p:nvPr>
            <p:ph type="title"/>
          </p:nvPr>
        </p:nvSpPr>
        <p:spPr>
          <a:xfrm>
            <a:off x="838200" y="365126"/>
            <a:ext cx="10515600" cy="1064664"/>
          </a:xfrm>
        </p:spPr>
        <p:txBody>
          <a:bodyPr>
            <a:normAutofit fontScale="90000"/>
          </a:bodyPr>
          <a:lstStyle/>
          <a:p>
            <a:r>
              <a:rPr lang="en-US" dirty="0"/>
              <a:t>January 2021: Current Issues in International Finance – the Covid-19 Pandemic  </a:t>
            </a:r>
          </a:p>
        </p:txBody>
      </p:sp>
      <p:sp>
        <p:nvSpPr>
          <p:cNvPr id="3" name="Content Placeholder 2">
            <a:extLst>
              <a:ext uri="{FF2B5EF4-FFF2-40B4-BE49-F238E27FC236}">
                <a16:creationId xmlns:a16="http://schemas.microsoft.com/office/drawing/2014/main" id="{1EBFB22A-0CA5-4444-B6C2-03F0BAFAB998}"/>
              </a:ext>
            </a:extLst>
          </p:cNvPr>
          <p:cNvSpPr>
            <a:spLocks noGrp="1"/>
          </p:cNvSpPr>
          <p:nvPr>
            <p:ph idx="1"/>
          </p:nvPr>
        </p:nvSpPr>
        <p:spPr>
          <a:xfrm>
            <a:off x="838200" y="1504604"/>
            <a:ext cx="10515600" cy="4672359"/>
          </a:xfrm>
        </p:spPr>
        <p:txBody>
          <a:bodyPr>
            <a:normAutofit lnSpcReduction="10000"/>
          </a:bodyPr>
          <a:lstStyle/>
          <a:p>
            <a:r>
              <a:rPr lang="en-US" dirty="0"/>
              <a:t>The IMF expects global growth for 2020 to decline by 4.4%, a sharper contraction than during the 2008 financial crisis. The impact falls harder on poorer countries (and on poorer people in wealthier countries) (increasing inequality within and between countries). The IMF and other multilateral agencies recognize that they need to provide financial support.</a:t>
            </a:r>
          </a:p>
          <a:p>
            <a:pPr lvl="1"/>
            <a:r>
              <a:rPr lang="en-US" dirty="0">
                <a:hlinkClick r:id="rId4"/>
              </a:rPr>
              <a:t>https://www.imf.org/en/Topics/imf-and-covid19</a:t>
            </a:r>
            <a:r>
              <a:rPr lang="en-US" dirty="0"/>
              <a:t> </a:t>
            </a:r>
          </a:p>
          <a:p>
            <a:r>
              <a:rPr lang="en-US" dirty="0"/>
              <a:t>The pandemic could turn into a debt crisis for many developing countries.  The G20 agreed a Debt Service Suspension Initiative for some debt of some countries. But there are questions about what more can and should be done.</a:t>
            </a:r>
          </a:p>
          <a:p>
            <a:r>
              <a:rPr lang="en-US" dirty="0"/>
              <a:t>The pandemic raises many questions of contract interpretation. </a:t>
            </a:r>
          </a:p>
          <a:p>
            <a:pPr lvl="1"/>
            <a:endParaRPr lang="en-US" dirty="0"/>
          </a:p>
          <a:p>
            <a:pPr lvl="1"/>
            <a:endParaRPr lang="en-US" dirty="0"/>
          </a:p>
          <a:p>
            <a:pPr lvl="1"/>
            <a:endParaRPr lang="en-US" dirty="0"/>
          </a:p>
          <a:p>
            <a:pPr lvl="1"/>
            <a:endParaRPr lang="en-US" dirty="0"/>
          </a:p>
        </p:txBody>
      </p:sp>
      <p:pic>
        <p:nvPicPr>
          <p:cNvPr id="4" name="Audio 3">
            <a:hlinkClick r:id="" action="ppaction://media"/>
            <a:extLst>
              <a:ext uri="{FF2B5EF4-FFF2-40B4-BE49-F238E27FC236}">
                <a16:creationId xmlns:a16="http://schemas.microsoft.com/office/drawing/2014/main" id="{CFB79773-6DD9-4C3D-BDCA-59DB43D1D3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63541687"/>
      </p:ext>
    </p:extLst>
  </p:cSld>
  <p:clrMapOvr>
    <a:masterClrMapping/>
  </p:clrMapOvr>
  <mc:AlternateContent xmlns:mc="http://schemas.openxmlformats.org/markup-compatibility/2006">
    <mc:Choice xmlns:p14="http://schemas.microsoft.com/office/powerpoint/2010/main" Requires="p14">
      <p:transition spd="slow" p14:dur="2000" advTm="310002"/>
    </mc:Choice>
    <mc:Fallback>
      <p:transition spd="slow" advTm="310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71E77-4721-475A-AE2D-8C528698D0AF}"/>
              </a:ext>
            </a:extLst>
          </p:cNvPr>
          <p:cNvSpPr>
            <a:spLocks noGrp="1"/>
          </p:cNvSpPr>
          <p:nvPr>
            <p:ph type="title"/>
          </p:nvPr>
        </p:nvSpPr>
        <p:spPr>
          <a:xfrm>
            <a:off x="838200" y="365126"/>
            <a:ext cx="10515600" cy="1039726"/>
          </a:xfrm>
        </p:spPr>
        <p:txBody>
          <a:bodyPr/>
          <a:lstStyle/>
          <a:p>
            <a:r>
              <a:rPr lang="en-US" dirty="0"/>
              <a:t>Global Uncertainty, Financial Stability Risks</a:t>
            </a:r>
          </a:p>
        </p:txBody>
      </p:sp>
      <p:sp>
        <p:nvSpPr>
          <p:cNvPr id="3" name="Content Placeholder 2">
            <a:extLst>
              <a:ext uri="{FF2B5EF4-FFF2-40B4-BE49-F238E27FC236}">
                <a16:creationId xmlns:a16="http://schemas.microsoft.com/office/drawing/2014/main" id="{6B0E94C9-7619-4F24-ACC7-7F18EAE0A2A0}"/>
              </a:ext>
            </a:extLst>
          </p:cNvPr>
          <p:cNvSpPr>
            <a:spLocks noGrp="1"/>
          </p:cNvSpPr>
          <p:nvPr>
            <p:ph idx="1"/>
          </p:nvPr>
        </p:nvSpPr>
        <p:spPr>
          <a:xfrm>
            <a:off x="838200" y="1504604"/>
            <a:ext cx="10515600" cy="4672359"/>
          </a:xfrm>
        </p:spPr>
        <p:txBody>
          <a:bodyPr/>
          <a:lstStyle/>
          <a:p>
            <a:r>
              <a:rPr lang="en-US" dirty="0"/>
              <a:t>The pandemic is not the only source of global uncertainty, as uncertainty in systemic economies can have an impact around the world. Uncertainties relating to the US election, Brexit and relations between the US and China can have an impact on other economies. </a:t>
            </a:r>
          </a:p>
          <a:p>
            <a:r>
              <a:rPr lang="en-US" dirty="0"/>
              <a:t>The Financial Stability Board, in its 2021 work program, has identified these matters to work on this year: international co-operation on Covid-19; non bank financial intermediation; resilience of CCPs (central counterparties in financial transactions); cross-border payments; climate change and sustainable finance; interest rate benchmarks; and cyber and operational resilience. </a:t>
            </a:r>
          </a:p>
          <a:p>
            <a:r>
              <a:rPr lang="en-US" dirty="0"/>
              <a:t>Concerns about runaway markets: bitcoin, stock markets.</a:t>
            </a:r>
          </a:p>
        </p:txBody>
      </p:sp>
      <p:pic>
        <p:nvPicPr>
          <p:cNvPr id="4" name="Audio 3">
            <a:hlinkClick r:id="" action="ppaction://media"/>
            <a:extLst>
              <a:ext uri="{FF2B5EF4-FFF2-40B4-BE49-F238E27FC236}">
                <a16:creationId xmlns:a16="http://schemas.microsoft.com/office/drawing/2014/main" id="{6B294AA3-9E51-4756-8C77-1CF5D6E27F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90745108"/>
      </p:ext>
    </p:extLst>
  </p:cSld>
  <p:clrMapOvr>
    <a:masterClrMapping/>
  </p:clrMapOvr>
  <mc:AlternateContent xmlns:mc="http://schemas.openxmlformats.org/markup-compatibility/2006">
    <mc:Choice xmlns:p14="http://schemas.microsoft.com/office/powerpoint/2010/main" Requires="p14">
      <p:transition spd="slow" p14:dur="2000" advTm="168315"/>
    </mc:Choice>
    <mc:Fallback>
      <p:transition spd="slow" advTm="168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3371F-D39E-4DA5-853B-03E782D718A5}"/>
              </a:ext>
            </a:extLst>
          </p:cNvPr>
          <p:cNvSpPr>
            <a:spLocks noGrp="1"/>
          </p:cNvSpPr>
          <p:nvPr>
            <p:ph type="title"/>
          </p:nvPr>
        </p:nvSpPr>
        <p:spPr/>
        <p:txBody>
          <a:bodyPr/>
          <a:lstStyle/>
          <a:p>
            <a:r>
              <a:rPr lang="en-US" dirty="0"/>
              <a:t>Compliance Issues</a:t>
            </a:r>
          </a:p>
        </p:txBody>
      </p:sp>
      <p:sp>
        <p:nvSpPr>
          <p:cNvPr id="3" name="Content Placeholder 2">
            <a:extLst>
              <a:ext uri="{FF2B5EF4-FFF2-40B4-BE49-F238E27FC236}">
                <a16:creationId xmlns:a16="http://schemas.microsoft.com/office/drawing/2014/main" id="{2DC2DC50-0DC7-4768-93C4-94C0036402C1}"/>
              </a:ext>
            </a:extLst>
          </p:cNvPr>
          <p:cNvSpPr>
            <a:spLocks noGrp="1"/>
          </p:cNvSpPr>
          <p:nvPr>
            <p:ph idx="1"/>
          </p:nvPr>
        </p:nvSpPr>
        <p:spPr>
          <a:xfrm>
            <a:off x="838200" y="1379913"/>
            <a:ext cx="10515600" cy="4797050"/>
          </a:xfrm>
        </p:spPr>
        <p:txBody>
          <a:bodyPr>
            <a:normAutofit lnSpcReduction="10000"/>
          </a:bodyPr>
          <a:lstStyle/>
          <a:p>
            <a:r>
              <a:rPr lang="en-US" dirty="0"/>
              <a:t>Deutsche Bank is investigating claims that its staff mis-sold complex financial products to clients in breach of EU rules.</a:t>
            </a:r>
          </a:p>
          <a:p>
            <a:r>
              <a:rPr lang="en-US" dirty="0"/>
              <a:t>Several financial institutions have recently been subject to enforcement action relating to a lack of compliance with AML, FCPA and sanctions measures: e.g. Deutsche Bank (Jan. 2021 FCPA), Capital One (Jan. 2021 AML), Credit Suisse (Dec. 2020 AML), Union de </a:t>
            </a:r>
            <a:r>
              <a:rPr lang="en-US" dirty="0" err="1"/>
              <a:t>Banques</a:t>
            </a:r>
            <a:r>
              <a:rPr lang="en-US" dirty="0"/>
              <a:t> </a:t>
            </a:r>
            <a:r>
              <a:rPr lang="en-US" dirty="0" err="1"/>
              <a:t>Arabes</a:t>
            </a:r>
            <a:r>
              <a:rPr lang="en-US" dirty="0"/>
              <a:t> et </a:t>
            </a:r>
            <a:r>
              <a:rPr lang="en-US" dirty="0" err="1"/>
              <a:t>Françaises</a:t>
            </a:r>
            <a:r>
              <a:rPr lang="en-US" dirty="0"/>
              <a:t> (Jan. 2021 Sanctions (Syria)).</a:t>
            </a:r>
          </a:p>
          <a:p>
            <a:r>
              <a:rPr lang="en-US" dirty="0"/>
              <a:t>The Financial Stability Board has focused on Misconduct Risk.</a:t>
            </a:r>
          </a:p>
          <a:p>
            <a:r>
              <a:rPr lang="en-US" dirty="0"/>
              <a:t>The EU: “We will … look at how to secure the uninterrupted flow of financial services, including payments, from the EU to entities or third countries targeted by unlawful extraterritorial sanctions.” (EU Commissioner McGuinness, Jan. 2021)</a:t>
            </a:r>
          </a:p>
          <a:p>
            <a:endParaRPr lang="en-US" dirty="0"/>
          </a:p>
        </p:txBody>
      </p:sp>
      <p:pic>
        <p:nvPicPr>
          <p:cNvPr id="4" name="Audio 3">
            <a:hlinkClick r:id="" action="ppaction://media"/>
            <a:extLst>
              <a:ext uri="{FF2B5EF4-FFF2-40B4-BE49-F238E27FC236}">
                <a16:creationId xmlns:a16="http://schemas.microsoft.com/office/drawing/2014/main" id="{ADFECECD-A2A1-496C-B1F0-555B412C25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57187999"/>
      </p:ext>
    </p:extLst>
  </p:cSld>
  <p:clrMapOvr>
    <a:masterClrMapping/>
  </p:clrMapOvr>
  <mc:AlternateContent xmlns:mc="http://schemas.openxmlformats.org/markup-compatibility/2006">
    <mc:Choice xmlns:p14="http://schemas.microsoft.com/office/powerpoint/2010/main" Requires="p14">
      <p:transition spd="slow" p14:dur="2000" advTm="241652"/>
    </mc:Choice>
    <mc:Fallback>
      <p:transition spd="slow" advTm="241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50CC7-E6F4-421D-B467-89FD197576C1}"/>
              </a:ext>
            </a:extLst>
          </p:cNvPr>
          <p:cNvSpPr>
            <a:spLocks noGrp="1"/>
          </p:cNvSpPr>
          <p:nvPr>
            <p:ph type="title"/>
          </p:nvPr>
        </p:nvSpPr>
        <p:spPr>
          <a:xfrm>
            <a:off x="838200" y="365125"/>
            <a:ext cx="10515600" cy="665653"/>
          </a:xfrm>
        </p:spPr>
        <p:txBody>
          <a:bodyPr>
            <a:normAutofit fontScale="90000"/>
          </a:bodyPr>
          <a:lstStyle/>
          <a:p>
            <a:r>
              <a:rPr lang="en-US" dirty="0"/>
              <a:t>Digital Money</a:t>
            </a:r>
          </a:p>
        </p:txBody>
      </p:sp>
      <p:sp>
        <p:nvSpPr>
          <p:cNvPr id="3" name="Content Placeholder 2">
            <a:extLst>
              <a:ext uri="{FF2B5EF4-FFF2-40B4-BE49-F238E27FC236}">
                <a16:creationId xmlns:a16="http://schemas.microsoft.com/office/drawing/2014/main" id="{997F4375-C7E7-44E3-965E-DF86CD437369}"/>
              </a:ext>
            </a:extLst>
          </p:cNvPr>
          <p:cNvSpPr>
            <a:spLocks noGrp="1"/>
          </p:cNvSpPr>
          <p:nvPr>
            <p:ph idx="1"/>
          </p:nvPr>
        </p:nvSpPr>
        <p:spPr>
          <a:xfrm>
            <a:off x="838200" y="1088967"/>
            <a:ext cx="10515600" cy="5087996"/>
          </a:xfrm>
        </p:spPr>
        <p:txBody>
          <a:bodyPr>
            <a:normAutofit/>
          </a:bodyPr>
          <a:lstStyle/>
          <a:p>
            <a:r>
              <a:rPr lang="en-US" dirty="0"/>
              <a:t>Digital money continues to raise policy issues. Financial innovation is thought by regulators and policy-makers to be desirable, but it is also thought necessary to manage risks associated with innovation, including risks to customers of financial institutions, and potentially risks to the financial system.</a:t>
            </a:r>
          </a:p>
          <a:p>
            <a:r>
              <a:rPr lang="en-US" dirty="0"/>
              <a:t>Should central banks issue digital currency? For example, China plans to issue a digital version of the yuan, and has been running pilot programs; the EU is exploring the idea of a digital euro.</a:t>
            </a:r>
          </a:p>
          <a:p>
            <a:r>
              <a:rPr lang="en-US" dirty="0"/>
              <a:t>Digital money is one aspect of a larger issue relating to how policy-makers should address innovation, and balance the benefits against the risks (e.g. BIS and NY Fed announced June 2020 BIS Innovation Hub would expand to North America (also in Asia and Europe))</a:t>
            </a:r>
          </a:p>
        </p:txBody>
      </p:sp>
      <p:pic>
        <p:nvPicPr>
          <p:cNvPr id="4" name="Audio 3">
            <a:hlinkClick r:id="" action="ppaction://media"/>
            <a:extLst>
              <a:ext uri="{FF2B5EF4-FFF2-40B4-BE49-F238E27FC236}">
                <a16:creationId xmlns:a16="http://schemas.microsoft.com/office/drawing/2014/main" id="{3A5E886B-82F6-4051-A86D-EE29E7EF75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75527229"/>
      </p:ext>
    </p:extLst>
  </p:cSld>
  <p:clrMapOvr>
    <a:masterClrMapping/>
  </p:clrMapOvr>
  <mc:AlternateContent xmlns:mc="http://schemas.openxmlformats.org/markup-compatibility/2006">
    <mc:Choice xmlns:p14="http://schemas.microsoft.com/office/powerpoint/2010/main" Requires="p14">
      <p:transition spd="slow" p14:dur="2000" advTm="145334"/>
    </mc:Choice>
    <mc:Fallback>
      <p:transition spd="slow" advTm="145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978</TotalTime>
  <Words>884</Words>
  <Application>Microsoft Office PowerPoint</Application>
  <PresentationFormat>Widescreen</PresentationFormat>
  <Paragraphs>33</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Bradley International Finance Spring 2021</vt:lpstr>
      <vt:lpstr>International Finance</vt:lpstr>
      <vt:lpstr>Geopolitics and Financial Markets</vt:lpstr>
      <vt:lpstr>January 2021: Current Issues in International Finance – the US</vt:lpstr>
      <vt:lpstr>January 2021: Current Issues in International Finance – the Covid-19 Pandemic  </vt:lpstr>
      <vt:lpstr>Global Uncertainty, Financial Stability Risks</vt:lpstr>
      <vt:lpstr>Compliance Issues</vt:lpstr>
      <vt:lpstr>Digital Money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37</cp:revision>
  <dcterms:created xsi:type="dcterms:W3CDTF">2020-07-08T16:23:45Z</dcterms:created>
  <dcterms:modified xsi:type="dcterms:W3CDTF">2021-01-25T23:09:20Z</dcterms:modified>
</cp:coreProperties>
</file>