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11/4/2020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11/4/2020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Insider Trading (Misappropriation)</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8" name="Audio 7">
            <a:hlinkClick r:id="" action="ppaction://media"/>
            <a:extLst>
              <a:ext uri="{FF2B5EF4-FFF2-40B4-BE49-F238E27FC236}">
                <a16:creationId xmlns:a16="http://schemas.microsoft.com/office/drawing/2014/main" id="{54956E93-52B6-46CE-8082-38A55D695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6448"/>
    </mc:Choice>
    <mc:Fallback>
      <p:transition spd="slow" advTm="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227D-1D34-45C8-A142-F46D0CE9FB23}"/>
              </a:ext>
            </a:extLst>
          </p:cNvPr>
          <p:cNvSpPr>
            <a:spLocks noGrp="1"/>
          </p:cNvSpPr>
          <p:nvPr>
            <p:ph type="title"/>
          </p:nvPr>
        </p:nvSpPr>
        <p:spPr>
          <a:xfrm>
            <a:off x="838200" y="365125"/>
            <a:ext cx="10515600" cy="848533"/>
          </a:xfrm>
        </p:spPr>
        <p:txBody>
          <a:bodyPr/>
          <a:lstStyle/>
          <a:p>
            <a:r>
              <a:rPr lang="en-US" dirty="0"/>
              <a:t>US v O’Hagan (Supreme Court 1997)</a:t>
            </a:r>
          </a:p>
        </p:txBody>
      </p:sp>
      <p:sp>
        <p:nvSpPr>
          <p:cNvPr id="3" name="Content Placeholder 2">
            <a:extLst>
              <a:ext uri="{FF2B5EF4-FFF2-40B4-BE49-F238E27FC236}">
                <a16:creationId xmlns:a16="http://schemas.microsoft.com/office/drawing/2014/main" id="{60C411F7-22BC-4696-B088-D5196982FBA0}"/>
              </a:ext>
            </a:extLst>
          </p:cNvPr>
          <p:cNvSpPr>
            <a:spLocks noGrp="1"/>
          </p:cNvSpPr>
          <p:nvPr>
            <p:ph idx="1"/>
          </p:nvPr>
        </p:nvSpPr>
        <p:spPr>
          <a:xfrm>
            <a:off x="838200" y="1213658"/>
            <a:ext cx="10515600" cy="4963305"/>
          </a:xfrm>
        </p:spPr>
        <p:txBody>
          <a:bodyPr/>
          <a:lstStyle/>
          <a:p>
            <a:r>
              <a:rPr lang="en-US" dirty="0"/>
              <a:t>O’Hagan, a partner in Dorsey &amp; Whitney, learned about a proposed takeover in conversation with one of his partners about whether the firm should represent Grand Metropolitan in an acquisition of Pillsbury, a local company. In addition to buying options in Pillsbury securities (making a profit of $4m), O’Hagan stole money from his clients’ trust accounts. The SEC argued he traded to pay this money back.</a:t>
            </a:r>
          </a:p>
          <a:p>
            <a:r>
              <a:rPr lang="en-US" dirty="0"/>
              <a:t>O’Hagan was disbarred and was subject to a 57 count indictment including charges of mail fraud and violations of Rule 14e-3 and Rule 10b-5.</a:t>
            </a:r>
          </a:p>
          <a:p>
            <a:r>
              <a:rPr lang="en-US" dirty="0"/>
              <a:t>In addition to finding that O’Hagan was liable as a </a:t>
            </a:r>
            <a:r>
              <a:rPr lang="en-US" dirty="0" err="1"/>
              <a:t>misappropriator</a:t>
            </a:r>
            <a:r>
              <a:rPr lang="en-US" dirty="0"/>
              <a:t>, the Court held that Rule 14e-3 was validly adopted by the SEC.</a:t>
            </a:r>
          </a:p>
        </p:txBody>
      </p:sp>
      <p:pic>
        <p:nvPicPr>
          <p:cNvPr id="5" name="Audio 4">
            <a:hlinkClick r:id="" action="ppaction://media"/>
            <a:extLst>
              <a:ext uri="{FF2B5EF4-FFF2-40B4-BE49-F238E27FC236}">
                <a16:creationId xmlns:a16="http://schemas.microsoft.com/office/drawing/2014/main" id="{4EA80687-D27D-4ECC-A710-294F2F5DE9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438553"/>
      </p:ext>
    </p:extLst>
  </p:cSld>
  <p:clrMapOvr>
    <a:masterClrMapping/>
  </p:clrMapOvr>
  <mc:AlternateContent xmlns:mc="http://schemas.openxmlformats.org/markup-compatibility/2006">
    <mc:Choice xmlns:p14="http://schemas.microsoft.com/office/powerpoint/2010/main" Requires="p14">
      <p:transition spd="slow" p14:dur="2000" advTm="255737"/>
    </mc:Choice>
    <mc:Fallback>
      <p:transition spd="slow" advTm="25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CE2B-E28E-477A-9ED2-2B250353DC6C}"/>
              </a:ext>
            </a:extLst>
          </p:cNvPr>
          <p:cNvSpPr>
            <a:spLocks noGrp="1"/>
          </p:cNvSpPr>
          <p:nvPr>
            <p:ph type="title"/>
          </p:nvPr>
        </p:nvSpPr>
        <p:spPr>
          <a:xfrm>
            <a:off x="838200" y="365125"/>
            <a:ext cx="10515600" cy="939973"/>
          </a:xfrm>
        </p:spPr>
        <p:txBody>
          <a:bodyPr/>
          <a:lstStyle/>
          <a:p>
            <a:r>
              <a:rPr lang="en-US" dirty="0"/>
              <a:t>O’Hagan: classical insider trading</a:t>
            </a:r>
          </a:p>
        </p:txBody>
      </p:sp>
      <p:sp>
        <p:nvSpPr>
          <p:cNvPr id="3" name="Content Placeholder 2">
            <a:extLst>
              <a:ext uri="{FF2B5EF4-FFF2-40B4-BE49-F238E27FC236}">
                <a16:creationId xmlns:a16="http://schemas.microsoft.com/office/drawing/2014/main" id="{C6394DAA-0548-4761-8CEA-5A4391E32CF1}"/>
              </a:ext>
            </a:extLst>
          </p:cNvPr>
          <p:cNvSpPr>
            <a:spLocks noGrp="1"/>
          </p:cNvSpPr>
          <p:nvPr>
            <p:ph idx="1"/>
          </p:nvPr>
        </p:nvSpPr>
        <p:spPr>
          <a:xfrm>
            <a:off x="838200" y="1230284"/>
            <a:ext cx="10515600" cy="4946679"/>
          </a:xfrm>
        </p:spPr>
        <p:txBody>
          <a:bodyPr>
            <a:normAutofit/>
          </a:bodyPr>
          <a:lstStyle/>
          <a:p>
            <a:r>
              <a:rPr lang="en-US" dirty="0"/>
              <a:t>CB p. 495: Under the "traditional" or "classical theory" of insider trading liability, §10(b) and rule 10b-5 are violated when a corporate insider trades in the securities of his corporation on the basis of material, nonpublic information. Trading on such information qualifies as a "deceptive device" under §10(b), we have affirmed, because "a relationship of trust and confidence [exists] between the shareholders of a corporation and those insiders who have obtained confidential information by reason of their position with that corporation."</a:t>
            </a:r>
          </a:p>
          <a:p>
            <a:r>
              <a:rPr lang="en-US" dirty="0"/>
              <a:t>The Court cites  </a:t>
            </a:r>
            <a:r>
              <a:rPr lang="en-US" dirty="0" err="1"/>
              <a:t>Chiarella</a:t>
            </a:r>
            <a:r>
              <a:rPr lang="en-US" dirty="0"/>
              <a:t>, and also refers to temporary insiders (attorneys accountants consultants and others).</a:t>
            </a:r>
          </a:p>
        </p:txBody>
      </p:sp>
      <p:pic>
        <p:nvPicPr>
          <p:cNvPr id="4" name="Audio 3">
            <a:hlinkClick r:id="" action="ppaction://media"/>
            <a:extLst>
              <a:ext uri="{FF2B5EF4-FFF2-40B4-BE49-F238E27FC236}">
                <a16:creationId xmlns:a16="http://schemas.microsoft.com/office/drawing/2014/main" id="{6369C94F-5C0E-4049-B7D3-B5C0854FDC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71213391"/>
      </p:ext>
    </p:extLst>
  </p:cSld>
  <p:clrMapOvr>
    <a:masterClrMapping/>
  </p:clrMapOvr>
  <mc:AlternateContent xmlns:mc="http://schemas.openxmlformats.org/markup-compatibility/2006">
    <mc:Choice xmlns:p14="http://schemas.microsoft.com/office/powerpoint/2010/main" Requires="p14">
      <p:transition spd="slow" p14:dur="2000" advTm="62258"/>
    </mc:Choice>
    <mc:Fallback>
      <p:transition spd="slow" advTm="6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CC8A-BB2C-4362-83D5-CCC59C9BAB89}"/>
              </a:ext>
            </a:extLst>
          </p:cNvPr>
          <p:cNvSpPr>
            <a:spLocks noGrp="1"/>
          </p:cNvSpPr>
          <p:nvPr>
            <p:ph type="title"/>
          </p:nvPr>
        </p:nvSpPr>
        <p:spPr>
          <a:xfrm>
            <a:off x="838200" y="365125"/>
            <a:ext cx="10515600" cy="640715"/>
          </a:xfrm>
        </p:spPr>
        <p:txBody>
          <a:bodyPr>
            <a:normAutofit fontScale="90000"/>
          </a:bodyPr>
          <a:lstStyle/>
          <a:p>
            <a:r>
              <a:rPr lang="en-US" dirty="0"/>
              <a:t>O’Hagan: misappropriation</a:t>
            </a:r>
          </a:p>
        </p:txBody>
      </p:sp>
      <p:sp>
        <p:nvSpPr>
          <p:cNvPr id="3" name="Content Placeholder 2">
            <a:extLst>
              <a:ext uri="{FF2B5EF4-FFF2-40B4-BE49-F238E27FC236}">
                <a16:creationId xmlns:a16="http://schemas.microsoft.com/office/drawing/2014/main" id="{D6D18FB3-EF3C-4B59-A355-CE21E0DB1742}"/>
              </a:ext>
            </a:extLst>
          </p:cNvPr>
          <p:cNvSpPr>
            <a:spLocks noGrp="1"/>
          </p:cNvSpPr>
          <p:nvPr>
            <p:ph idx="1"/>
          </p:nvPr>
        </p:nvSpPr>
        <p:spPr>
          <a:xfrm>
            <a:off x="838200" y="1122218"/>
            <a:ext cx="10515600" cy="5054745"/>
          </a:xfrm>
        </p:spPr>
        <p:txBody>
          <a:bodyPr>
            <a:normAutofit fontScale="92500"/>
          </a:bodyPr>
          <a:lstStyle/>
          <a:p>
            <a:r>
              <a:rPr lang="en-US" dirty="0"/>
              <a:t>A person commits fraud in connection with a securities transaction where he  misappropriates confidential information for securities trading purposes in breach of a duty to the source of the  information. </a:t>
            </a:r>
          </a:p>
          <a:p>
            <a:r>
              <a:rPr lang="en-US" dirty="0"/>
              <a:t>The undisclosed self-serving use of the principal’s information to purchase or sell securities in breach of a duty of loyalty and confidentiality defrauds the principal of the exclusive use of the information. </a:t>
            </a:r>
          </a:p>
          <a:p>
            <a:r>
              <a:rPr lang="en-US" dirty="0"/>
              <a:t>In lieu of premising liability on a fiduciary relationship between company insider </a:t>
            </a:r>
            <a:r>
              <a:rPr lang="en-US" u="sng" dirty="0"/>
              <a:t>and purchaser</a:t>
            </a:r>
            <a:r>
              <a:rPr lang="en-US" dirty="0"/>
              <a:t> or seller of the company’s stock, the misappropriation theory premises liability on a fiduciary turned trader’s deception of those who entrusted him with access to confidential information.</a:t>
            </a:r>
          </a:p>
          <a:p>
            <a:r>
              <a:rPr lang="en-US" dirty="0" err="1"/>
              <a:t>Misappropriators</a:t>
            </a:r>
            <a:r>
              <a:rPr lang="en-US" dirty="0"/>
              <a:t> deal in deception (“deceptive device or contrivance.”)</a:t>
            </a:r>
          </a:p>
          <a:p>
            <a:endParaRPr lang="en-US" dirty="0"/>
          </a:p>
        </p:txBody>
      </p:sp>
      <p:pic>
        <p:nvPicPr>
          <p:cNvPr id="4" name="Audio 3">
            <a:hlinkClick r:id="" action="ppaction://media"/>
            <a:extLst>
              <a:ext uri="{FF2B5EF4-FFF2-40B4-BE49-F238E27FC236}">
                <a16:creationId xmlns:a16="http://schemas.microsoft.com/office/drawing/2014/main" id="{FC85E828-0ED3-493F-9642-BA8C2A00E1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8758016"/>
      </p:ext>
    </p:extLst>
  </p:cSld>
  <p:clrMapOvr>
    <a:masterClrMapping/>
  </p:clrMapOvr>
  <mc:AlternateContent xmlns:mc="http://schemas.openxmlformats.org/markup-compatibility/2006">
    <mc:Choice xmlns:p14="http://schemas.microsoft.com/office/powerpoint/2010/main" Requires="p14">
      <p:transition spd="slow" p14:dur="2000" advTm="183992"/>
    </mc:Choice>
    <mc:Fallback>
      <p:transition spd="slow" advTm="183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0D10-7158-48A0-91CD-42EFCFDB25BD}"/>
              </a:ext>
            </a:extLst>
          </p:cNvPr>
          <p:cNvSpPr>
            <a:spLocks noGrp="1"/>
          </p:cNvSpPr>
          <p:nvPr>
            <p:ph type="title"/>
          </p:nvPr>
        </p:nvSpPr>
        <p:spPr>
          <a:xfrm>
            <a:off x="838200" y="365126"/>
            <a:ext cx="10515600" cy="856846"/>
          </a:xfrm>
        </p:spPr>
        <p:txBody>
          <a:bodyPr/>
          <a:lstStyle/>
          <a:p>
            <a:r>
              <a:rPr lang="en-US" dirty="0"/>
              <a:t>Disclose or abstain from trading</a:t>
            </a:r>
          </a:p>
        </p:txBody>
      </p:sp>
      <p:sp>
        <p:nvSpPr>
          <p:cNvPr id="3" name="Content Placeholder 2">
            <a:extLst>
              <a:ext uri="{FF2B5EF4-FFF2-40B4-BE49-F238E27FC236}">
                <a16:creationId xmlns:a16="http://schemas.microsoft.com/office/drawing/2014/main" id="{15F2D381-4CB3-494E-986D-831B6795D73C}"/>
              </a:ext>
            </a:extLst>
          </p:cNvPr>
          <p:cNvSpPr>
            <a:spLocks noGrp="1"/>
          </p:cNvSpPr>
          <p:nvPr>
            <p:ph idx="1"/>
          </p:nvPr>
        </p:nvSpPr>
        <p:spPr>
          <a:xfrm>
            <a:off x="838200" y="1221972"/>
            <a:ext cx="10515600" cy="4954991"/>
          </a:xfrm>
        </p:spPr>
        <p:txBody>
          <a:bodyPr/>
          <a:lstStyle/>
          <a:p>
            <a:r>
              <a:rPr lang="en-US" dirty="0"/>
              <a:t>CB p 497: “ Full disclosure forecloses liability under the misappropriation theory: because the deception essential to the misappropriation theory involves feigning fidelity to the source of information, if the </a:t>
            </a:r>
            <a:r>
              <a:rPr lang="en-US" b="1" dirty="0"/>
              <a:t>fiduciary discloses to the source </a:t>
            </a:r>
            <a:r>
              <a:rPr lang="en-US" dirty="0"/>
              <a:t>that he plans to trade on the nonpublic information, there is no "deceptive device" and thus no §10(b) violation--although the fiduciary turned trader may remain liable under state law for breach of a duty of loyalty.”</a:t>
            </a:r>
          </a:p>
          <a:p>
            <a:r>
              <a:rPr lang="en-US" dirty="0"/>
              <a:t>Disclosure here is performing a very different function from disclosure under the classical theory of insider trading. It does not help to level the playing field with respect to information available to investors.</a:t>
            </a:r>
          </a:p>
          <a:p>
            <a:r>
              <a:rPr lang="en-US" dirty="0"/>
              <a:t>But perhaps the point is to achieve deterrence rather than improve investor access to information.</a:t>
            </a:r>
          </a:p>
          <a:p>
            <a:endParaRPr lang="en-US" dirty="0"/>
          </a:p>
        </p:txBody>
      </p:sp>
      <p:pic>
        <p:nvPicPr>
          <p:cNvPr id="4" name="Audio 3">
            <a:hlinkClick r:id="" action="ppaction://media"/>
            <a:extLst>
              <a:ext uri="{FF2B5EF4-FFF2-40B4-BE49-F238E27FC236}">
                <a16:creationId xmlns:a16="http://schemas.microsoft.com/office/drawing/2014/main" id="{FFB1266D-90B7-4355-84AF-793FD0216C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6589481"/>
      </p:ext>
    </p:extLst>
  </p:cSld>
  <p:clrMapOvr>
    <a:masterClrMapping/>
  </p:clrMapOvr>
  <mc:AlternateContent xmlns:mc="http://schemas.openxmlformats.org/markup-compatibility/2006">
    <mc:Choice xmlns:p14="http://schemas.microsoft.com/office/powerpoint/2010/main" Requires="p14">
      <p:transition spd="slow" p14:dur="2000" advTm="259356"/>
    </mc:Choice>
    <mc:Fallback>
      <p:transition spd="slow" advTm="25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1E14-ACE0-47CC-AF21-B859A1F9E55A}"/>
              </a:ext>
            </a:extLst>
          </p:cNvPr>
          <p:cNvSpPr>
            <a:spLocks noGrp="1"/>
          </p:cNvSpPr>
          <p:nvPr>
            <p:ph type="title"/>
          </p:nvPr>
        </p:nvSpPr>
        <p:spPr>
          <a:xfrm>
            <a:off x="838200" y="365126"/>
            <a:ext cx="10515600" cy="748780"/>
          </a:xfrm>
        </p:spPr>
        <p:txBody>
          <a:bodyPr>
            <a:normAutofit fontScale="90000"/>
          </a:bodyPr>
          <a:lstStyle/>
          <a:p>
            <a:r>
              <a:rPr lang="en-US" dirty="0"/>
              <a:t>In connection with the purchase or sale of a security</a:t>
            </a:r>
          </a:p>
        </p:txBody>
      </p:sp>
      <p:sp>
        <p:nvSpPr>
          <p:cNvPr id="3" name="Content Placeholder 2">
            <a:extLst>
              <a:ext uri="{FF2B5EF4-FFF2-40B4-BE49-F238E27FC236}">
                <a16:creationId xmlns:a16="http://schemas.microsoft.com/office/drawing/2014/main" id="{4FBB80DA-40FB-4453-8F93-BDC51C088B22}"/>
              </a:ext>
            </a:extLst>
          </p:cNvPr>
          <p:cNvSpPr>
            <a:spLocks noGrp="1"/>
          </p:cNvSpPr>
          <p:nvPr>
            <p:ph idx="1"/>
          </p:nvPr>
        </p:nvSpPr>
        <p:spPr>
          <a:xfrm>
            <a:off x="838200" y="1396538"/>
            <a:ext cx="10515600" cy="4780425"/>
          </a:xfrm>
        </p:spPr>
        <p:txBody>
          <a:bodyPr/>
          <a:lstStyle/>
          <a:p>
            <a:endParaRPr lang="en-US" dirty="0"/>
          </a:p>
          <a:p>
            <a:r>
              <a:rPr lang="en-US" dirty="0"/>
              <a:t>CB p 497: “This element is satisfied because the fiduciary's fraud is consummated, not when the fiduciary gains the confidential information, but when, without disclosure to his principal, he uses the information to purchase or sell securities. The securities transaction and the breach of duty thus coincide. This is so even though the person or entity defrauded is not the other party to the trade, but is, instead, the source of the nonpublic information.”</a:t>
            </a:r>
          </a:p>
        </p:txBody>
      </p:sp>
      <p:pic>
        <p:nvPicPr>
          <p:cNvPr id="4" name="Audio 3">
            <a:hlinkClick r:id="" action="ppaction://media"/>
            <a:extLst>
              <a:ext uri="{FF2B5EF4-FFF2-40B4-BE49-F238E27FC236}">
                <a16:creationId xmlns:a16="http://schemas.microsoft.com/office/drawing/2014/main" id="{47719182-5FF4-467F-9BD8-565B3082AE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8916275"/>
      </p:ext>
    </p:extLst>
  </p:cSld>
  <p:clrMapOvr>
    <a:masterClrMapping/>
  </p:clrMapOvr>
  <mc:AlternateContent xmlns:mc="http://schemas.openxmlformats.org/markup-compatibility/2006">
    <mc:Choice xmlns:p14="http://schemas.microsoft.com/office/powerpoint/2010/main" Requires="p14">
      <p:transition spd="slow" p14:dur="2000" advTm="71857"/>
    </mc:Choice>
    <mc:Fallback>
      <p:transition spd="slow" advTm="7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DDE2-DE27-40CA-97A0-3D45261A7F01}"/>
              </a:ext>
            </a:extLst>
          </p:cNvPr>
          <p:cNvSpPr>
            <a:spLocks noGrp="1"/>
          </p:cNvSpPr>
          <p:nvPr>
            <p:ph type="title"/>
          </p:nvPr>
        </p:nvSpPr>
        <p:spPr>
          <a:xfrm>
            <a:off x="838200" y="365125"/>
            <a:ext cx="10515600" cy="964911"/>
          </a:xfrm>
        </p:spPr>
        <p:txBody>
          <a:bodyPr>
            <a:normAutofit fontScale="90000"/>
          </a:bodyPr>
          <a:lstStyle/>
          <a:p>
            <a:r>
              <a:rPr lang="en-US" dirty="0"/>
              <a:t>Who is a fiduciary for misappropriation theory?</a:t>
            </a:r>
          </a:p>
        </p:txBody>
      </p:sp>
      <p:sp>
        <p:nvSpPr>
          <p:cNvPr id="3" name="Content Placeholder 2">
            <a:extLst>
              <a:ext uri="{FF2B5EF4-FFF2-40B4-BE49-F238E27FC236}">
                <a16:creationId xmlns:a16="http://schemas.microsoft.com/office/drawing/2014/main" id="{975FCBC6-F3FF-450D-B7AB-991264364A12}"/>
              </a:ext>
            </a:extLst>
          </p:cNvPr>
          <p:cNvSpPr>
            <a:spLocks noGrp="1"/>
          </p:cNvSpPr>
          <p:nvPr>
            <p:ph idx="1"/>
          </p:nvPr>
        </p:nvSpPr>
        <p:spPr>
          <a:xfrm>
            <a:off x="838200" y="1388225"/>
            <a:ext cx="10515600" cy="4788738"/>
          </a:xfrm>
        </p:spPr>
        <p:txBody>
          <a:bodyPr/>
          <a:lstStyle/>
          <a:p>
            <a:r>
              <a:rPr lang="en-US" dirty="0"/>
              <a:t>Rule 10b5-2 :</a:t>
            </a:r>
          </a:p>
          <a:p>
            <a:r>
              <a:rPr lang="en-US" dirty="0"/>
              <a:t>1. agreement to maintain information in confidence</a:t>
            </a:r>
          </a:p>
          <a:p>
            <a:r>
              <a:rPr lang="en-US" dirty="0"/>
              <a:t>2. people with a pattern or practice of sharing confidences such that the recipient knows the speaker expects the information to be kept confidential</a:t>
            </a:r>
          </a:p>
          <a:p>
            <a:r>
              <a:rPr lang="en-US" dirty="0"/>
              <a:t>3. receipt of information from a spouse, parent, child or sibling.</a:t>
            </a:r>
          </a:p>
        </p:txBody>
      </p:sp>
      <p:pic>
        <p:nvPicPr>
          <p:cNvPr id="4" name="Audio 3">
            <a:hlinkClick r:id="" action="ppaction://media"/>
            <a:extLst>
              <a:ext uri="{FF2B5EF4-FFF2-40B4-BE49-F238E27FC236}">
                <a16:creationId xmlns:a16="http://schemas.microsoft.com/office/drawing/2014/main" id="{C1F2C1AC-BBA1-454E-AA53-2BAB53D1FA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8099652"/>
      </p:ext>
    </p:extLst>
  </p:cSld>
  <p:clrMapOvr>
    <a:masterClrMapping/>
  </p:clrMapOvr>
  <mc:AlternateContent xmlns:mc="http://schemas.openxmlformats.org/markup-compatibility/2006">
    <mc:Choice xmlns:p14="http://schemas.microsoft.com/office/powerpoint/2010/main" Requires="p14">
      <p:transition spd="slow" p14:dur="2000" advTm="173435"/>
    </mc:Choice>
    <mc:Fallback>
      <p:transition spd="slow" advTm="17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592E-069C-4F3C-B40F-81D4D666264B}"/>
              </a:ext>
            </a:extLst>
          </p:cNvPr>
          <p:cNvSpPr>
            <a:spLocks noGrp="1"/>
          </p:cNvSpPr>
          <p:nvPr>
            <p:ph type="title"/>
          </p:nvPr>
        </p:nvSpPr>
        <p:spPr>
          <a:xfrm>
            <a:off x="838200" y="365126"/>
            <a:ext cx="10515600" cy="840220"/>
          </a:xfrm>
        </p:spPr>
        <p:txBody>
          <a:bodyPr/>
          <a:lstStyle/>
          <a:p>
            <a:r>
              <a:rPr lang="en-US" dirty="0"/>
              <a:t>SEC v </a:t>
            </a:r>
            <a:r>
              <a:rPr lang="en-US" dirty="0" err="1"/>
              <a:t>Rocklage</a:t>
            </a:r>
            <a:r>
              <a:rPr lang="en-US" dirty="0"/>
              <a:t> (1</a:t>
            </a:r>
            <a:r>
              <a:rPr lang="en-US" baseline="30000" dirty="0"/>
              <a:t>st</a:t>
            </a:r>
            <a:r>
              <a:rPr lang="en-US" dirty="0"/>
              <a:t> Cir 2006)</a:t>
            </a:r>
          </a:p>
        </p:txBody>
      </p:sp>
      <p:sp>
        <p:nvSpPr>
          <p:cNvPr id="3" name="Content Placeholder 2">
            <a:extLst>
              <a:ext uri="{FF2B5EF4-FFF2-40B4-BE49-F238E27FC236}">
                <a16:creationId xmlns:a16="http://schemas.microsoft.com/office/drawing/2014/main" id="{2A55780E-EC19-4072-B0A2-68B1FFD39CBA}"/>
              </a:ext>
            </a:extLst>
          </p:cNvPr>
          <p:cNvSpPr>
            <a:spLocks noGrp="1"/>
          </p:cNvSpPr>
          <p:nvPr>
            <p:ph idx="1"/>
          </p:nvPr>
        </p:nvSpPr>
        <p:spPr>
          <a:xfrm>
            <a:off x="838200" y="1205346"/>
            <a:ext cx="10515600" cy="4971617"/>
          </a:xfrm>
        </p:spPr>
        <p:txBody>
          <a:bodyPr>
            <a:normAutofit lnSpcReduction="10000"/>
          </a:bodyPr>
          <a:lstStyle/>
          <a:p>
            <a:r>
              <a:rPr lang="en-US" dirty="0" err="1"/>
              <a:t>Mr</a:t>
            </a:r>
            <a:r>
              <a:rPr lang="en-US" dirty="0"/>
              <a:t> R, Chairman and CEO of a company, told his wife that the company’s drug had failed a clinical trial. The wife had a pre-existing agreement with her brother to pass on information she learned. She told her husband she planned to give the information to her brother and then tried to claim she disclosed her intention to pass on the information and was thus not liable as a </a:t>
            </a:r>
            <a:r>
              <a:rPr lang="en-US" dirty="0" err="1"/>
              <a:t>misappropriator</a:t>
            </a:r>
            <a:r>
              <a:rPr lang="en-US" dirty="0"/>
              <a:t>.</a:t>
            </a:r>
          </a:p>
          <a:p>
            <a:r>
              <a:rPr lang="en-US" dirty="0"/>
              <a:t>The court said she was deceptive at the point she acquired the information: “In light of her disclosure to her husband, Mrs. </a:t>
            </a:r>
            <a:r>
              <a:rPr lang="en-US" dirty="0" err="1"/>
              <a:t>Rocklage's</a:t>
            </a:r>
            <a:r>
              <a:rPr lang="en-US" dirty="0"/>
              <a:t> mechanism for "distributing" the information to her brother may or may not have been rendered non-deceptive by her stated intention to tip. But because of the way in which Mrs. </a:t>
            </a:r>
            <a:r>
              <a:rPr lang="en-US" dirty="0" err="1"/>
              <a:t>Rocklage</a:t>
            </a:r>
            <a:r>
              <a:rPr lang="en-US" dirty="0"/>
              <a:t> first acquired this information, her overall scheme was still deceptive: it had as part of it at least one deceptive device.”</a:t>
            </a:r>
          </a:p>
        </p:txBody>
      </p:sp>
      <p:pic>
        <p:nvPicPr>
          <p:cNvPr id="4" name="Audio 3">
            <a:hlinkClick r:id="" action="ppaction://media"/>
            <a:extLst>
              <a:ext uri="{FF2B5EF4-FFF2-40B4-BE49-F238E27FC236}">
                <a16:creationId xmlns:a16="http://schemas.microsoft.com/office/drawing/2014/main" id="{3A136B0A-DF91-4F12-9494-65F6FD5773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5791299"/>
      </p:ext>
    </p:extLst>
  </p:cSld>
  <p:clrMapOvr>
    <a:masterClrMapping/>
  </p:clrMapOvr>
  <mc:AlternateContent xmlns:mc="http://schemas.openxmlformats.org/markup-compatibility/2006">
    <mc:Choice xmlns:p14="http://schemas.microsoft.com/office/powerpoint/2010/main" Requires="p14">
      <p:transition spd="slow" p14:dur="2000" advTm="216175"/>
    </mc:Choice>
    <mc:Fallback>
      <p:transition spd="slow" advTm="216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015E-569F-4A9A-A3A9-BA40D18AD83A}"/>
              </a:ext>
            </a:extLst>
          </p:cNvPr>
          <p:cNvSpPr>
            <a:spLocks noGrp="1"/>
          </p:cNvSpPr>
          <p:nvPr>
            <p:ph type="title"/>
          </p:nvPr>
        </p:nvSpPr>
        <p:spPr>
          <a:xfrm>
            <a:off x="838200" y="365126"/>
            <a:ext cx="10515600" cy="599150"/>
          </a:xfrm>
        </p:spPr>
        <p:txBody>
          <a:bodyPr>
            <a:normAutofit fontScale="90000"/>
          </a:bodyPr>
          <a:lstStyle/>
          <a:p>
            <a:r>
              <a:rPr lang="en-US" dirty="0"/>
              <a:t>Combining Dirks and O’Hagan</a:t>
            </a:r>
          </a:p>
        </p:txBody>
      </p:sp>
      <p:sp>
        <p:nvSpPr>
          <p:cNvPr id="3" name="Content Placeholder 2">
            <a:extLst>
              <a:ext uri="{FF2B5EF4-FFF2-40B4-BE49-F238E27FC236}">
                <a16:creationId xmlns:a16="http://schemas.microsoft.com/office/drawing/2014/main" id="{0D1FF7CF-4D22-4FC1-852C-4527CE38FDC5}"/>
              </a:ext>
            </a:extLst>
          </p:cNvPr>
          <p:cNvSpPr>
            <a:spLocks noGrp="1"/>
          </p:cNvSpPr>
          <p:nvPr>
            <p:ph idx="1"/>
          </p:nvPr>
        </p:nvSpPr>
        <p:spPr>
          <a:xfrm>
            <a:off x="746760" y="1097279"/>
            <a:ext cx="10515600" cy="4871865"/>
          </a:xfrm>
        </p:spPr>
        <p:txBody>
          <a:bodyPr/>
          <a:lstStyle/>
          <a:p>
            <a:r>
              <a:rPr lang="en-US" dirty="0"/>
              <a:t>An insider communicating information to another person in the context of a relationship which is confidential (communications to an attorney, or a spouse), and where there is no personal benefit,  would not be a tipper under Dirks because there is no breach of duty. And the recipient of the information would not be a </a:t>
            </a:r>
            <a:r>
              <a:rPr lang="en-US" dirty="0" err="1"/>
              <a:t>tippee</a:t>
            </a:r>
            <a:r>
              <a:rPr lang="en-US" dirty="0"/>
              <a:t>, because a breach of duty by the insider is necessary for a person to become a </a:t>
            </a:r>
            <a:r>
              <a:rPr lang="en-US" dirty="0" err="1"/>
              <a:t>tippee</a:t>
            </a:r>
            <a:r>
              <a:rPr lang="en-US" dirty="0"/>
              <a:t>.</a:t>
            </a:r>
          </a:p>
          <a:p>
            <a:r>
              <a:rPr lang="en-US" dirty="0"/>
              <a:t>However, the attorney or spouse who obtains information in the context of a confidential relationship has a duty to the source of the information and is liable as a </a:t>
            </a:r>
            <a:r>
              <a:rPr lang="en-US" dirty="0" err="1"/>
              <a:t>misappropriator</a:t>
            </a:r>
            <a:r>
              <a:rPr lang="en-US" dirty="0"/>
              <a:t> for using the information to trade or for passing it on to another person who would become a </a:t>
            </a:r>
            <a:r>
              <a:rPr lang="en-US" dirty="0" err="1"/>
              <a:t>tippee</a:t>
            </a:r>
            <a:r>
              <a:rPr lang="en-US" dirty="0"/>
              <a:t> if they had knowledge of the breach of duty.</a:t>
            </a:r>
          </a:p>
        </p:txBody>
      </p:sp>
      <p:pic>
        <p:nvPicPr>
          <p:cNvPr id="4" name="Audio 3">
            <a:hlinkClick r:id="" action="ppaction://media"/>
            <a:extLst>
              <a:ext uri="{FF2B5EF4-FFF2-40B4-BE49-F238E27FC236}">
                <a16:creationId xmlns:a16="http://schemas.microsoft.com/office/drawing/2014/main" id="{0A979022-512D-4854-AA72-F9CB442B28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1568821"/>
      </p:ext>
    </p:extLst>
  </p:cSld>
  <p:clrMapOvr>
    <a:masterClrMapping/>
  </p:clrMapOvr>
  <mc:AlternateContent xmlns:mc="http://schemas.openxmlformats.org/markup-compatibility/2006">
    <mc:Choice xmlns:p14="http://schemas.microsoft.com/office/powerpoint/2010/main" Requires="p14">
      <p:transition spd="slow" p14:dur="2000" advTm="266101"/>
    </mc:Choice>
    <mc:Fallback>
      <p:transition spd="slow" advTm="26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1001</Words>
  <Application>Microsoft Office PowerPoint</Application>
  <PresentationFormat>Widescreen</PresentationFormat>
  <Paragraphs>32</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Bradley Business Associations 2020</vt:lpstr>
      <vt:lpstr>US v O’Hagan (Supreme Court 1997)</vt:lpstr>
      <vt:lpstr>O’Hagan: classical insider trading</vt:lpstr>
      <vt:lpstr>O’Hagan: misappropriation</vt:lpstr>
      <vt:lpstr>Disclose or abstain from trading</vt:lpstr>
      <vt:lpstr>In connection with the purchase or sale of a security</vt:lpstr>
      <vt:lpstr>Who is a fiduciary for misappropriation theory?</vt:lpstr>
      <vt:lpstr>SEC v Rocklage (1st Cir 2006)</vt:lpstr>
      <vt:lpstr>Combining Dirks and O’Hagan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26</cp:revision>
  <dcterms:created xsi:type="dcterms:W3CDTF">2020-07-08T16:23:45Z</dcterms:created>
  <dcterms:modified xsi:type="dcterms:W3CDTF">2020-11-05T02:02:10Z</dcterms:modified>
</cp:coreProperties>
</file>