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58" r:id="rId5"/>
    <p:sldId id="263" r:id="rId6"/>
    <p:sldId id="260" r:id="rId7"/>
    <p:sldId id="259" r:id="rId8"/>
    <p:sldId id="261"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10/24/2020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10/24/2020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10/24/2020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10/24/2020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10/24/2020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10/24/2020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10/24/2020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10/24/2020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10/24/2020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10/24/2020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10/24/2020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10/24/2020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2020</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Securities Regulation: Securities Issues: Registration and Liability</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643AF456-8B06-415B-B74A-0776D975BB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22009"/>
    </mc:Choice>
    <mc:Fallback>
      <p:transition spd="slow" advTm="22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E59E-22E7-4030-AF42-D9370295CADB}"/>
              </a:ext>
            </a:extLst>
          </p:cNvPr>
          <p:cNvSpPr>
            <a:spLocks noGrp="1"/>
          </p:cNvSpPr>
          <p:nvPr>
            <p:ph type="title"/>
          </p:nvPr>
        </p:nvSpPr>
        <p:spPr>
          <a:xfrm>
            <a:off x="838200" y="365126"/>
            <a:ext cx="10515600" cy="998162"/>
          </a:xfrm>
        </p:spPr>
        <p:txBody>
          <a:bodyPr/>
          <a:lstStyle/>
          <a:p>
            <a:r>
              <a:rPr lang="en-US" dirty="0"/>
              <a:t>The Registration Requirement</a:t>
            </a:r>
          </a:p>
        </p:txBody>
      </p:sp>
      <p:sp>
        <p:nvSpPr>
          <p:cNvPr id="3" name="Content Placeholder 2">
            <a:extLst>
              <a:ext uri="{FF2B5EF4-FFF2-40B4-BE49-F238E27FC236}">
                <a16:creationId xmlns:a16="http://schemas.microsoft.com/office/drawing/2014/main" id="{4EE09DC0-2308-42BB-9BD4-0ABD853873A1}"/>
              </a:ext>
            </a:extLst>
          </p:cNvPr>
          <p:cNvSpPr>
            <a:spLocks noGrp="1"/>
          </p:cNvSpPr>
          <p:nvPr>
            <p:ph idx="1"/>
          </p:nvPr>
        </p:nvSpPr>
        <p:spPr>
          <a:xfrm>
            <a:off x="838200" y="1138844"/>
            <a:ext cx="10515600" cy="5038119"/>
          </a:xfrm>
        </p:spPr>
        <p:txBody>
          <a:bodyPr>
            <a:normAutofit lnSpcReduction="10000"/>
          </a:bodyPr>
          <a:lstStyle/>
          <a:p>
            <a:r>
              <a:rPr lang="en-US" dirty="0"/>
              <a:t>The issuance of securities is subject to a requirement of registration with the SEC. Registration is supposed to ensure that investors are provided with information that is relevant to their decision whether or not to buy the securities.</a:t>
            </a:r>
          </a:p>
          <a:p>
            <a:r>
              <a:rPr lang="en-US" dirty="0"/>
              <a:t>In SEC v Kik Interactive (SDNY 2020) the court granted summary judgment in a case where the SEC took enforcement proceedings with respect to sales of digital tokens without registration, and without the benefit of any exemption from registration.</a:t>
            </a:r>
          </a:p>
          <a:p>
            <a:r>
              <a:rPr lang="en-US" dirty="0"/>
              <a:t>There are a number of available statutory exemptions from registration and regulatory safe harbors for issues of securities. The CB focuses on the private offering exemption under §4(2) of the ‘33 Act (the SEC does not issue no action letters on the interpretation of this provision, but there are the regulatory safe harbors).</a:t>
            </a:r>
          </a:p>
        </p:txBody>
      </p:sp>
      <p:pic>
        <p:nvPicPr>
          <p:cNvPr id="4" name="Audio 3">
            <a:hlinkClick r:id="" action="ppaction://media"/>
            <a:extLst>
              <a:ext uri="{FF2B5EF4-FFF2-40B4-BE49-F238E27FC236}">
                <a16:creationId xmlns:a16="http://schemas.microsoft.com/office/drawing/2014/main" id="{ADA22EDE-24AD-44E6-B2B9-AA74EA2853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12262799"/>
      </p:ext>
    </p:extLst>
  </p:cSld>
  <p:clrMapOvr>
    <a:masterClrMapping/>
  </p:clrMapOvr>
  <mc:AlternateContent xmlns:mc="http://schemas.openxmlformats.org/markup-compatibility/2006">
    <mc:Choice xmlns:p14="http://schemas.microsoft.com/office/powerpoint/2010/main" Requires="p14">
      <p:transition spd="slow" p14:dur="2000" advTm="396823"/>
    </mc:Choice>
    <mc:Fallback>
      <p:transition spd="slow" advTm="396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DF7F6-78EF-4219-8C44-CCBCA53328D4}"/>
              </a:ext>
            </a:extLst>
          </p:cNvPr>
          <p:cNvSpPr>
            <a:spLocks noGrp="1"/>
          </p:cNvSpPr>
          <p:nvPr>
            <p:ph type="title"/>
          </p:nvPr>
        </p:nvSpPr>
        <p:spPr>
          <a:xfrm>
            <a:off x="838200" y="365126"/>
            <a:ext cx="10515600" cy="989850"/>
          </a:xfrm>
        </p:spPr>
        <p:txBody>
          <a:bodyPr>
            <a:normAutofit fontScale="90000"/>
          </a:bodyPr>
          <a:lstStyle/>
          <a:p>
            <a:r>
              <a:rPr lang="en-US" dirty="0"/>
              <a:t>SEC Proposals: Facilitating Capital Formation and Expanding Investment Opportunities by Improving Access to Capital in Private Markets (March 2020)</a:t>
            </a:r>
          </a:p>
        </p:txBody>
      </p:sp>
      <p:sp>
        <p:nvSpPr>
          <p:cNvPr id="3" name="Content Placeholder 2">
            <a:extLst>
              <a:ext uri="{FF2B5EF4-FFF2-40B4-BE49-F238E27FC236}">
                <a16:creationId xmlns:a16="http://schemas.microsoft.com/office/drawing/2014/main" id="{C64E7A04-C6DB-427A-BF12-C722CCDAE0FC}"/>
              </a:ext>
            </a:extLst>
          </p:cNvPr>
          <p:cNvSpPr>
            <a:spLocks noGrp="1"/>
          </p:cNvSpPr>
          <p:nvPr>
            <p:ph idx="1"/>
          </p:nvPr>
        </p:nvSpPr>
        <p:spPr/>
        <p:txBody>
          <a:bodyPr/>
          <a:lstStyle/>
          <a:p>
            <a:r>
              <a:rPr lang="en-US" dirty="0"/>
              <a:t>The SEC has proposed simplifying harmonizing and improving aspects of the complex exempt offering framework to promote capital formation while preserving or enhancing investor protection.</a:t>
            </a:r>
          </a:p>
          <a:p>
            <a:r>
              <a:rPr lang="en-US" dirty="0"/>
              <a:t>In 2019 registered offerings accounted for $1.2 trillion (30.8%) of new capital, compared with approximately $2.7 trillion (69.2%) estimated to have been raised through exempt offerings. </a:t>
            </a:r>
          </a:p>
          <a:p>
            <a:r>
              <a:rPr lang="en-US" dirty="0"/>
              <a:t>Recently academic literature has focused on a decline in the number of IPOs. Companies raise capital without going to public markets. And founders sometimes feel stuck without a way of liquidating their interest in the company.</a:t>
            </a:r>
          </a:p>
        </p:txBody>
      </p:sp>
      <p:pic>
        <p:nvPicPr>
          <p:cNvPr id="4" name="Audio 3">
            <a:hlinkClick r:id="" action="ppaction://media"/>
            <a:extLst>
              <a:ext uri="{FF2B5EF4-FFF2-40B4-BE49-F238E27FC236}">
                <a16:creationId xmlns:a16="http://schemas.microsoft.com/office/drawing/2014/main" id="{12DC5246-3CA6-4ECF-B518-F4946B5598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90828406"/>
      </p:ext>
    </p:extLst>
  </p:cSld>
  <p:clrMapOvr>
    <a:masterClrMapping/>
  </p:clrMapOvr>
  <mc:AlternateContent xmlns:mc="http://schemas.openxmlformats.org/markup-compatibility/2006">
    <mc:Choice xmlns:p14="http://schemas.microsoft.com/office/powerpoint/2010/main" Requires="p14">
      <p:transition spd="slow" p14:dur="2000" advTm="175145"/>
    </mc:Choice>
    <mc:Fallback>
      <p:transition spd="slow" advTm="175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BE265-6CEC-4357-84FD-3843D5684F41}"/>
              </a:ext>
            </a:extLst>
          </p:cNvPr>
          <p:cNvSpPr>
            <a:spLocks noGrp="1"/>
          </p:cNvSpPr>
          <p:nvPr>
            <p:ph type="title"/>
          </p:nvPr>
        </p:nvSpPr>
        <p:spPr>
          <a:xfrm>
            <a:off x="838200" y="365126"/>
            <a:ext cx="10515600" cy="948286"/>
          </a:xfrm>
        </p:spPr>
        <p:txBody>
          <a:bodyPr>
            <a:normAutofit fontScale="90000"/>
          </a:bodyPr>
          <a:lstStyle/>
          <a:p>
            <a:r>
              <a:rPr lang="en-US" dirty="0"/>
              <a:t>Doran v Petroleum Management Corp (5</a:t>
            </a:r>
            <a:r>
              <a:rPr lang="en-US" baseline="30000" dirty="0"/>
              <a:t>th</a:t>
            </a:r>
            <a:r>
              <a:rPr lang="en-US" dirty="0"/>
              <a:t> Cir. 1977)</a:t>
            </a:r>
          </a:p>
        </p:txBody>
      </p:sp>
      <p:sp>
        <p:nvSpPr>
          <p:cNvPr id="3" name="Content Placeholder 2">
            <a:extLst>
              <a:ext uri="{FF2B5EF4-FFF2-40B4-BE49-F238E27FC236}">
                <a16:creationId xmlns:a16="http://schemas.microsoft.com/office/drawing/2014/main" id="{1D0B0252-CD19-41AB-AC3B-12DAEEF6F898}"/>
              </a:ext>
            </a:extLst>
          </p:cNvPr>
          <p:cNvSpPr>
            <a:spLocks noGrp="1"/>
          </p:cNvSpPr>
          <p:nvPr>
            <p:ph idx="1"/>
          </p:nvPr>
        </p:nvSpPr>
        <p:spPr>
          <a:xfrm>
            <a:off x="838200" y="1379913"/>
            <a:ext cx="10515600" cy="4797050"/>
          </a:xfrm>
        </p:spPr>
        <p:txBody>
          <a:bodyPr>
            <a:normAutofit fontScale="77500" lnSpcReduction="20000"/>
          </a:bodyPr>
          <a:lstStyle/>
          <a:p>
            <a:r>
              <a:rPr lang="en-US" dirty="0"/>
              <a:t>The question was whether a sale of limited partnership interests to a sophisticated investor was part of a private offering of securities that was exempted from the registration requirement. Doran is seeking rescission of the offering.</a:t>
            </a:r>
          </a:p>
          <a:p>
            <a:r>
              <a:rPr lang="en-US" dirty="0"/>
              <a:t>The court identifies 4 factors identified in earlier cases: the number of </a:t>
            </a:r>
            <a:r>
              <a:rPr lang="en-US" b="1" dirty="0"/>
              <a:t>offerees</a:t>
            </a:r>
            <a:r>
              <a:rPr lang="en-US" dirty="0"/>
              <a:t>; the number of units offered, the size of the offering; and the manner of the offering.</a:t>
            </a:r>
          </a:p>
          <a:p>
            <a:r>
              <a:rPr lang="en-US" dirty="0"/>
              <a:t>The court cites Ralston Purina, noting that the application of the exemption should turn on </a:t>
            </a:r>
            <a:r>
              <a:rPr lang="en-US" b="1" dirty="0"/>
              <a:t>whether the people affected need the protection of the statute </a:t>
            </a:r>
            <a:r>
              <a:rPr lang="en-US" dirty="0"/>
              <a:t>(cf. Robinson v Glynn).</a:t>
            </a:r>
          </a:p>
          <a:p>
            <a:r>
              <a:rPr lang="en-US" dirty="0"/>
              <a:t>An offering to a few may be public; an offering to many may be private. The rule is not a bright line rule.</a:t>
            </a:r>
          </a:p>
          <a:p>
            <a:r>
              <a:rPr lang="en-US" dirty="0"/>
              <a:t>The exemption depends on the knowledge of the offerees (not the purchasers). Even the plaintiff’s 20-20 vision would not save the offering if one of his fellow offerees were blind. Sophistication is not enough. It is not a substitute for access to the information registration would disclose. There must be a sufficient basis of accurate information on which a sophisticated investor could exercise their skills. Disclosure or access.</a:t>
            </a:r>
            <a:r>
              <a:rPr lang="en-US" b="1" dirty="0"/>
              <a:t> </a:t>
            </a:r>
          </a:p>
        </p:txBody>
      </p:sp>
      <p:pic>
        <p:nvPicPr>
          <p:cNvPr id="4" name="Audio 3">
            <a:hlinkClick r:id="" action="ppaction://media"/>
            <a:extLst>
              <a:ext uri="{FF2B5EF4-FFF2-40B4-BE49-F238E27FC236}">
                <a16:creationId xmlns:a16="http://schemas.microsoft.com/office/drawing/2014/main" id="{995731DC-B6DF-44F4-BFFF-9FB21C4DD0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88595510"/>
      </p:ext>
    </p:extLst>
  </p:cSld>
  <p:clrMapOvr>
    <a:masterClrMapping/>
  </p:clrMapOvr>
  <mc:AlternateContent xmlns:mc="http://schemas.openxmlformats.org/markup-compatibility/2006">
    <mc:Choice xmlns:p14="http://schemas.microsoft.com/office/powerpoint/2010/main" Requires="p14">
      <p:transition spd="slow" p14:dur="2000" advTm="334497"/>
    </mc:Choice>
    <mc:Fallback>
      <p:transition spd="slow" advTm="334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4D5CD-C91C-4478-B545-C1A61EA2913D}"/>
              </a:ext>
            </a:extLst>
          </p:cNvPr>
          <p:cNvSpPr>
            <a:spLocks noGrp="1"/>
          </p:cNvSpPr>
          <p:nvPr>
            <p:ph type="title"/>
          </p:nvPr>
        </p:nvSpPr>
        <p:spPr/>
        <p:txBody>
          <a:bodyPr/>
          <a:lstStyle/>
          <a:p>
            <a:r>
              <a:rPr lang="en-US" dirty="0"/>
              <a:t>Doran and compliance</a:t>
            </a:r>
          </a:p>
        </p:txBody>
      </p:sp>
      <p:sp>
        <p:nvSpPr>
          <p:cNvPr id="3" name="Content Placeholder 2">
            <a:extLst>
              <a:ext uri="{FF2B5EF4-FFF2-40B4-BE49-F238E27FC236}">
                <a16:creationId xmlns:a16="http://schemas.microsoft.com/office/drawing/2014/main" id="{37D1A1F4-0A8F-49C3-AEA7-14F4B60E6481}"/>
              </a:ext>
            </a:extLst>
          </p:cNvPr>
          <p:cNvSpPr>
            <a:spLocks noGrp="1"/>
          </p:cNvSpPr>
          <p:nvPr>
            <p:ph idx="1"/>
          </p:nvPr>
        </p:nvSpPr>
        <p:spPr>
          <a:xfrm>
            <a:off x="838200" y="1529542"/>
            <a:ext cx="10515600" cy="4647421"/>
          </a:xfrm>
        </p:spPr>
        <p:txBody>
          <a:bodyPr/>
          <a:lstStyle/>
          <a:p>
            <a:r>
              <a:rPr lang="en-US" dirty="0"/>
              <a:t>The approach in Doran isn’t helpful from a compliance perspective. It would not be easy for an issuer to use this case to decide whether an issue would be private or not.</a:t>
            </a:r>
          </a:p>
          <a:p>
            <a:r>
              <a:rPr lang="en-US" dirty="0"/>
              <a:t>The regulatory safe harbors are very important because they do provide more certainty with respect to compliance. Generally the safe harbors are for issues of securities to accredited investors who are wealthy people (the SEC amended the definition of accredited investor in October 2020). In addition, Regulation Crowdfunding allows for issues of securities without registration to non-accredited investors through crowdfunding platforms.</a:t>
            </a:r>
          </a:p>
        </p:txBody>
      </p:sp>
      <p:pic>
        <p:nvPicPr>
          <p:cNvPr id="4" name="Audio 3">
            <a:hlinkClick r:id="" action="ppaction://media"/>
            <a:extLst>
              <a:ext uri="{FF2B5EF4-FFF2-40B4-BE49-F238E27FC236}">
                <a16:creationId xmlns:a16="http://schemas.microsoft.com/office/drawing/2014/main" id="{AF0377FA-EDCA-4FED-9B40-70DEFFC9E3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58708844"/>
      </p:ext>
    </p:extLst>
  </p:cSld>
  <p:clrMapOvr>
    <a:masterClrMapping/>
  </p:clrMapOvr>
  <mc:AlternateContent xmlns:mc="http://schemas.openxmlformats.org/markup-compatibility/2006">
    <mc:Choice xmlns:p14="http://schemas.microsoft.com/office/powerpoint/2010/main" Requires="p14">
      <p:transition spd="slow" p14:dur="2000" advTm="104483"/>
    </mc:Choice>
    <mc:Fallback>
      <p:transition spd="slow" advTm="104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A2446-E7E2-45ED-96FA-8036F0E80AA0}"/>
              </a:ext>
            </a:extLst>
          </p:cNvPr>
          <p:cNvSpPr>
            <a:spLocks noGrp="1"/>
          </p:cNvSpPr>
          <p:nvPr>
            <p:ph type="title"/>
          </p:nvPr>
        </p:nvSpPr>
        <p:spPr>
          <a:xfrm>
            <a:off x="838200" y="365126"/>
            <a:ext cx="10515600" cy="998162"/>
          </a:xfrm>
        </p:spPr>
        <p:txBody>
          <a:bodyPr/>
          <a:lstStyle/>
          <a:p>
            <a:r>
              <a:rPr lang="en-US" dirty="0"/>
              <a:t>Escott v Bar-Chris (SDNY 1968)</a:t>
            </a:r>
          </a:p>
        </p:txBody>
      </p:sp>
      <p:sp>
        <p:nvSpPr>
          <p:cNvPr id="3" name="Content Placeholder 2">
            <a:extLst>
              <a:ext uri="{FF2B5EF4-FFF2-40B4-BE49-F238E27FC236}">
                <a16:creationId xmlns:a16="http://schemas.microsoft.com/office/drawing/2014/main" id="{FEE7424A-C485-47F6-BD5E-B7917A79B017}"/>
              </a:ext>
            </a:extLst>
          </p:cNvPr>
          <p:cNvSpPr>
            <a:spLocks noGrp="1"/>
          </p:cNvSpPr>
          <p:nvPr>
            <p:ph idx="1"/>
          </p:nvPr>
        </p:nvSpPr>
        <p:spPr>
          <a:xfrm>
            <a:off x="838200" y="1363288"/>
            <a:ext cx="10515600" cy="4813675"/>
          </a:xfrm>
        </p:spPr>
        <p:txBody>
          <a:bodyPr>
            <a:normAutofit lnSpcReduction="10000"/>
          </a:bodyPr>
          <a:lstStyle/>
          <a:p>
            <a:r>
              <a:rPr lang="en-US" dirty="0"/>
              <a:t>Where securities are issued to the public a registration statement is required, and a prospectus, the contents of which are prescribed by regulations.  </a:t>
            </a:r>
          </a:p>
          <a:p>
            <a:r>
              <a:rPr lang="en-US" dirty="0"/>
              <a:t>Liability for the contents of a prospectus is </a:t>
            </a:r>
            <a:r>
              <a:rPr lang="en-US" b="1" dirty="0"/>
              <a:t>strict for the issuer</a:t>
            </a:r>
            <a:r>
              <a:rPr lang="en-US" dirty="0"/>
              <a:t>; others who are involved in producing the registration statement are liable unless they can establish that they exercised </a:t>
            </a:r>
            <a:r>
              <a:rPr lang="en-US" b="1" dirty="0"/>
              <a:t>due diligence</a:t>
            </a:r>
            <a:r>
              <a:rPr lang="en-US" dirty="0"/>
              <a:t>. </a:t>
            </a:r>
          </a:p>
          <a:p>
            <a:r>
              <a:rPr lang="en-US" dirty="0"/>
              <a:t>Contrast this with what we have learned about directors’ duties and liability under corporate law: there is a duty to use reasonable care to investigate the facts a reasonable man would use in the management of his property (due diligence). There is no presumption that directors are acting properly. Asking the public for money is different from normal business decisions.</a:t>
            </a:r>
          </a:p>
        </p:txBody>
      </p:sp>
      <p:pic>
        <p:nvPicPr>
          <p:cNvPr id="4" name="Audio 3">
            <a:hlinkClick r:id="" action="ppaction://media"/>
            <a:extLst>
              <a:ext uri="{FF2B5EF4-FFF2-40B4-BE49-F238E27FC236}">
                <a16:creationId xmlns:a16="http://schemas.microsoft.com/office/drawing/2014/main" id="{BA4BB1D0-C5A5-453D-9FE0-76A0792784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75054596"/>
      </p:ext>
    </p:extLst>
  </p:cSld>
  <p:clrMapOvr>
    <a:masterClrMapping/>
  </p:clrMapOvr>
  <mc:AlternateContent xmlns:mc="http://schemas.openxmlformats.org/markup-compatibility/2006">
    <mc:Choice xmlns:p14="http://schemas.microsoft.com/office/powerpoint/2010/main" Requires="p14">
      <p:transition spd="slow" p14:dur="2000" advTm="190799"/>
    </mc:Choice>
    <mc:Fallback>
      <p:transition spd="slow" advTm="190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D45C-8115-4413-AE48-1CE31FB7A177}"/>
              </a:ext>
            </a:extLst>
          </p:cNvPr>
          <p:cNvSpPr>
            <a:spLocks noGrp="1"/>
          </p:cNvSpPr>
          <p:nvPr>
            <p:ph type="title"/>
          </p:nvPr>
        </p:nvSpPr>
        <p:spPr>
          <a:xfrm>
            <a:off x="838200" y="365126"/>
            <a:ext cx="10515600" cy="673966"/>
          </a:xfrm>
        </p:spPr>
        <p:txBody>
          <a:bodyPr>
            <a:normAutofit fontScale="90000"/>
          </a:bodyPr>
          <a:lstStyle/>
          <a:p>
            <a:r>
              <a:rPr lang="en-US" dirty="0"/>
              <a:t>Escott v Bar-Chris</a:t>
            </a:r>
          </a:p>
        </p:txBody>
      </p:sp>
      <p:sp>
        <p:nvSpPr>
          <p:cNvPr id="3" name="Content Placeholder 2">
            <a:extLst>
              <a:ext uri="{FF2B5EF4-FFF2-40B4-BE49-F238E27FC236}">
                <a16:creationId xmlns:a16="http://schemas.microsoft.com/office/drawing/2014/main" id="{39837ED9-1558-4D9D-8529-A11A52D756CD}"/>
              </a:ext>
            </a:extLst>
          </p:cNvPr>
          <p:cNvSpPr>
            <a:spLocks noGrp="1"/>
          </p:cNvSpPr>
          <p:nvPr>
            <p:ph idx="1"/>
          </p:nvPr>
        </p:nvSpPr>
        <p:spPr>
          <a:xfrm>
            <a:off x="838200" y="1039092"/>
            <a:ext cx="10515600" cy="5137871"/>
          </a:xfrm>
        </p:spPr>
        <p:txBody>
          <a:bodyPr>
            <a:normAutofit fontScale="92500"/>
          </a:bodyPr>
          <a:lstStyle/>
          <a:p>
            <a:r>
              <a:rPr lang="en-US" dirty="0"/>
              <a:t>Purchasers of debentures (debt securities) sued under §11 of the ’33 Act with respect to material false statements and material omissions in the registration statement. The issuer had gone into bankruptcy not long after the securities offering took place. </a:t>
            </a:r>
          </a:p>
          <a:p>
            <a:r>
              <a:rPr lang="en-US" dirty="0"/>
              <a:t>The liability is for untrue statements of material facts or omissions of material facts. Materiality means  “those matters as to which an average prudent investor ought reasonably to be informed before purchasing the security.” (CB p. 432)  The court makes some assumptions about what would matter to the average prudent investor.</a:t>
            </a:r>
          </a:p>
          <a:p>
            <a:r>
              <a:rPr lang="en-US" dirty="0"/>
              <a:t>The plaintiff who knew of the untruth/omission is not entitled to a remedy under §11.</a:t>
            </a:r>
          </a:p>
          <a:p>
            <a:r>
              <a:rPr lang="en-US" dirty="0"/>
              <a:t>Query whether the “average prudent investor” reads registration statements.</a:t>
            </a:r>
          </a:p>
        </p:txBody>
      </p:sp>
      <p:pic>
        <p:nvPicPr>
          <p:cNvPr id="4" name="Audio 3">
            <a:hlinkClick r:id="" action="ppaction://media"/>
            <a:extLst>
              <a:ext uri="{FF2B5EF4-FFF2-40B4-BE49-F238E27FC236}">
                <a16:creationId xmlns:a16="http://schemas.microsoft.com/office/drawing/2014/main" id="{02487C10-3A5E-4EA5-A642-5CCE53FF56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58541063"/>
      </p:ext>
    </p:extLst>
  </p:cSld>
  <p:clrMapOvr>
    <a:masterClrMapping/>
  </p:clrMapOvr>
  <mc:AlternateContent xmlns:mc="http://schemas.openxmlformats.org/markup-compatibility/2006">
    <mc:Choice xmlns:p14="http://schemas.microsoft.com/office/powerpoint/2010/main" Requires="p14">
      <p:transition spd="slow" p14:dur="2000" advTm="146633"/>
    </mc:Choice>
    <mc:Fallback>
      <p:transition spd="slow" advTm="146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88372-1A8E-419E-AF38-43076EA27F69}"/>
              </a:ext>
            </a:extLst>
          </p:cNvPr>
          <p:cNvSpPr>
            <a:spLocks noGrp="1"/>
          </p:cNvSpPr>
          <p:nvPr>
            <p:ph type="title"/>
          </p:nvPr>
        </p:nvSpPr>
        <p:spPr>
          <a:xfrm>
            <a:off x="838200" y="365126"/>
            <a:ext cx="10515600" cy="582525"/>
          </a:xfrm>
        </p:spPr>
        <p:txBody>
          <a:bodyPr>
            <a:normAutofit fontScale="90000"/>
          </a:bodyPr>
          <a:lstStyle/>
          <a:p>
            <a:r>
              <a:rPr lang="en-US" dirty="0"/>
              <a:t>Due diligence</a:t>
            </a:r>
          </a:p>
        </p:txBody>
      </p:sp>
      <p:sp>
        <p:nvSpPr>
          <p:cNvPr id="3" name="Content Placeholder 2">
            <a:extLst>
              <a:ext uri="{FF2B5EF4-FFF2-40B4-BE49-F238E27FC236}">
                <a16:creationId xmlns:a16="http://schemas.microsoft.com/office/drawing/2014/main" id="{6FB8B871-EFE6-4738-8AD5-28D1C64DD8A0}"/>
              </a:ext>
            </a:extLst>
          </p:cNvPr>
          <p:cNvSpPr>
            <a:spLocks noGrp="1"/>
          </p:cNvSpPr>
          <p:nvPr>
            <p:ph idx="1"/>
          </p:nvPr>
        </p:nvSpPr>
        <p:spPr>
          <a:xfrm>
            <a:off x="838200" y="947652"/>
            <a:ext cx="10515600" cy="5229312"/>
          </a:xfrm>
        </p:spPr>
        <p:txBody>
          <a:bodyPr>
            <a:normAutofit fontScale="92500" lnSpcReduction="20000"/>
          </a:bodyPr>
          <a:lstStyle/>
          <a:p>
            <a:r>
              <a:rPr lang="en-US" dirty="0"/>
              <a:t>Failure to make a reasonable investigation leads to liability. With respect to information provided by experts there is liability for not having reasonable grounds to believe the information is true.</a:t>
            </a:r>
          </a:p>
          <a:p>
            <a:r>
              <a:rPr lang="en-US" dirty="0"/>
              <a:t>What is required to establish the due diligence defense varies according to the characteristics of the defendant.</a:t>
            </a:r>
          </a:p>
          <a:p>
            <a:r>
              <a:rPr lang="en-US" dirty="0"/>
              <a:t>Birnbaum: more is expected of lawyers (but not much more) - as a lawyer he should have known his obligations under the statute (p. 438).</a:t>
            </a:r>
          </a:p>
          <a:p>
            <a:r>
              <a:rPr lang="en-US" dirty="0" err="1"/>
              <a:t>Auslander</a:t>
            </a:r>
            <a:r>
              <a:rPr lang="en-US" dirty="0"/>
              <a:t>, an outside director, was required to exercise due diligence no matter how new to the role he was. </a:t>
            </a:r>
          </a:p>
          <a:p>
            <a:r>
              <a:rPr lang="en-US" dirty="0"/>
              <a:t>Grant was involved in drafting the prospectus (though it was a scissors and paste pot job): he honestly believed the registration statement was true but he was mistaken and did not do enough to check.  As to the </a:t>
            </a:r>
            <a:r>
              <a:rPr lang="en-US" dirty="0" err="1"/>
              <a:t>unexpertised</a:t>
            </a:r>
            <a:r>
              <a:rPr lang="en-US" dirty="0"/>
              <a:t> portions of the registration statement he was obliged to make a reasonable investigation which he did not do.</a:t>
            </a:r>
          </a:p>
          <a:p>
            <a:r>
              <a:rPr lang="en-US" dirty="0"/>
              <a:t>Generally it is not enough to ask questions and accept the answers: you need to verify the answers.</a:t>
            </a:r>
          </a:p>
          <a:p>
            <a:endParaRPr lang="en-US" dirty="0"/>
          </a:p>
        </p:txBody>
      </p:sp>
      <p:pic>
        <p:nvPicPr>
          <p:cNvPr id="4" name="Audio 3">
            <a:hlinkClick r:id="" action="ppaction://media"/>
            <a:extLst>
              <a:ext uri="{FF2B5EF4-FFF2-40B4-BE49-F238E27FC236}">
                <a16:creationId xmlns:a16="http://schemas.microsoft.com/office/drawing/2014/main" id="{D2B4321C-21EC-49C1-A31D-E920973926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81894010"/>
      </p:ext>
    </p:extLst>
  </p:cSld>
  <p:clrMapOvr>
    <a:masterClrMapping/>
  </p:clrMapOvr>
  <mc:AlternateContent xmlns:mc="http://schemas.openxmlformats.org/markup-compatibility/2006">
    <mc:Choice xmlns:p14="http://schemas.microsoft.com/office/powerpoint/2010/main" Requires="p14">
      <p:transition spd="slow" p14:dur="2000" advTm="201473"/>
    </mc:Choice>
    <mc:Fallback>
      <p:transition spd="slow" advTm="201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AA779-885E-4373-A653-98276D992C25}"/>
              </a:ext>
            </a:extLst>
          </p:cNvPr>
          <p:cNvSpPr>
            <a:spLocks noGrp="1"/>
          </p:cNvSpPr>
          <p:nvPr>
            <p:ph type="title"/>
          </p:nvPr>
        </p:nvSpPr>
        <p:spPr/>
        <p:txBody>
          <a:bodyPr/>
          <a:lstStyle/>
          <a:p>
            <a:r>
              <a:rPr lang="en-US" dirty="0"/>
              <a:t>Relationship of this material to themes of our course</a:t>
            </a:r>
          </a:p>
        </p:txBody>
      </p:sp>
      <p:sp>
        <p:nvSpPr>
          <p:cNvPr id="3" name="Content Placeholder 2">
            <a:extLst>
              <a:ext uri="{FF2B5EF4-FFF2-40B4-BE49-F238E27FC236}">
                <a16:creationId xmlns:a16="http://schemas.microsoft.com/office/drawing/2014/main" id="{B33F2625-DBF9-4A7E-9050-D6285CD7F869}"/>
              </a:ext>
            </a:extLst>
          </p:cNvPr>
          <p:cNvSpPr>
            <a:spLocks noGrp="1"/>
          </p:cNvSpPr>
          <p:nvPr>
            <p:ph idx="1"/>
          </p:nvPr>
        </p:nvSpPr>
        <p:spPr/>
        <p:txBody>
          <a:bodyPr/>
          <a:lstStyle/>
          <a:p>
            <a:r>
              <a:rPr lang="en-US" dirty="0"/>
              <a:t>Fuzzy v bright line rules. Doran is a really good example of fuzzy rules. </a:t>
            </a:r>
          </a:p>
          <a:p>
            <a:r>
              <a:rPr lang="en-US" dirty="0"/>
              <a:t>Litigation v compliance.</a:t>
            </a:r>
          </a:p>
          <a:p>
            <a:r>
              <a:rPr lang="en-US" dirty="0"/>
              <a:t>How to think about liability and business judgment: there’s a distinction between the standards that apply here where directors and officers are raising money from investors and directors making business decisions where there is more leeway.</a:t>
            </a:r>
          </a:p>
        </p:txBody>
      </p:sp>
      <p:pic>
        <p:nvPicPr>
          <p:cNvPr id="4" name="Audio 3">
            <a:hlinkClick r:id="" action="ppaction://media"/>
            <a:extLst>
              <a:ext uri="{FF2B5EF4-FFF2-40B4-BE49-F238E27FC236}">
                <a16:creationId xmlns:a16="http://schemas.microsoft.com/office/drawing/2014/main" id="{BB351496-0971-445B-A0DC-F86A1189EF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27855651"/>
      </p:ext>
    </p:extLst>
  </p:cSld>
  <p:clrMapOvr>
    <a:masterClrMapping/>
  </p:clrMapOvr>
  <mc:AlternateContent xmlns:mc="http://schemas.openxmlformats.org/markup-compatibility/2006">
    <mc:Choice xmlns:p14="http://schemas.microsoft.com/office/powerpoint/2010/main" Requires="p14">
      <p:transition spd="slow" p14:dur="2000" advTm="154908"/>
    </mc:Choice>
    <mc:Fallback>
      <p:transition spd="slow" advTm="154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529</TotalTime>
  <Words>1122</Words>
  <Application>Microsoft Office PowerPoint</Application>
  <PresentationFormat>Widescreen</PresentationFormat>
  <Paragraphs>39</Paragraphs>
  <Slides>9</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Bradley Business Associations 2020</vt:lpstr>
      <vt:lpstr>The Registration Requirement</vt:lpstr>
      <vt:lpstr>SEC Proposals: Facilitating Capital Formation and Expanding Investment Opportunities by Improving Access to Capital in Private Markets (March 2020)</vt:lpstr>
      <vt:lpstr>Doran v Petroleum Management Corp (5th Cir. 1977)</vt:lpstr>
      <vt:lpstr>Doran and compliance</vt:lpstr>
      <vt:lpstr>Escott v Bar-Chris (SDNY 1968)</vt:lpstr>
      <vt:lpstr>Escott v Bar-Chris</vt:lpstr>
      <vt:lpstr>Due diligence</vt:lpstr>
      <vt:lpstr>Relationship of this material to themes of our course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33</cp:revision>
  <dcterms:created xsi:type="dcterms:W3CDTF">2020-07-08T16:23:45Z</dcterms:created>
  <dcterms:modified xsi:type="dcterms:W3CDTF">2020-10-24T22:08:10Z</dcterms:modified>
</cp:coreProperties>
</file>