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1" r:id="rId10"/>
    <p:sldId id="265" r:id="rId11"/>
    <p:sldId id="266" r:id="rId12"/>
    <p:sldId id="267" r:id="rId13"/>
    <p:sldId id="269" r:id="rId14"/>
    <p:sldId id="270" r:id="rId15"/>
    <p:sldId id="271"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10/11/2020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10/11/2020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Corwin, Kahn v MF&amp;W, Tesla, Mindbody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3D9821C6-4749-44E3-AA96-AEC8D324DC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5534"/>
    </mc:Choice>
    <mc:Fallback>
      <p:transition spd="slow" advTm="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BB9E-D5B0-4F79-9D1F-AC17C76F2C58}"/>
              </a:ext>
            </a:extLst>
          </p:cNvPr>
          <p:cNvSpPr>
            <a:spLocks noGrp="1"/>
          </p:cNvSpPr>
          <p:nvPr>
            <p:ph type="title"/>
          </p:nvPr>
        </p:nvSpPr>
        <p:spPr>
          <a:xfrm>
            <a:off x="838200" y="365126"/>
            <a:ext cx="10515600" cy="723842"/>
          </a:xfrm>
        </p:spPr>
        <p:txBody>
          <a:bodyPr/>
          <a:lstStyle/>
          <a:p>
            <a:r>
              <a:rPr lang="en-US" dirty="0"/>
              <a:t>In Re Mindbody Stockholders Litigation</a:t>
            </a:r>
          </a:p>
        </p:txBody>
      </p:sp>
      <p:sp>
        <p:nvSpPr>
          <p:cNvPr id="3" name="Content Placeholder 2">
            <a:extLst>
              <a:ext uri="{FF2B5EF4-FFF2-40B4-BE49-F238E27FC236}">
                <a16:creationId xmlns:a16="http://schemas.microsoft.com/office/drawing/2014/main" id="{1BC1B219-92CF-41A4-93D1-E18A8D62FFFF}"/>
              </a:ext>
            </a:extLst>
          </p:cNvPr>
          <p:cNvSpPr>
            <a:spLocks noGrp="1"/>
          </p:cNvSpPr>
          <p:nvPr>
            <p:ph idx="1"/>
          </p:nvPr>
        </p:nvSpPr>
        <p:spPr>
          <a:xfrm>
            <a:off x="838200" y="1088968"/>
            <a:ext cx="10515600" cy="5087995"/>
          </a:xfrm>
        </p:spPr>
        <p:txBody>
          <a:bodyPr/>
          <a:lstStyle/>
          <a:p>
            <a:r>
              <a:rPr lang="en-US" dirty="0"/>
              <a:t>According to the complaint, </a:t>
            </a:r>
            <a:r>
              <a:rPr lang="en-US" dirty="0" err="1"/>
              <a:t>Stollmeyer</a:t>
            </a:r>
            <a:r>
              <a:rPr lang="en-US" dirty="0"/>
              <a:t> controlled 19.8% of the voting power in Mindbody through ownership of class A shares (1 vote per share)  and class B shares (10 votes per share). IVP (</a:t>
            </a:r>
            <a:r>
              <a:rPr lang="en-US" dirty="0" err="1"/>
              <a:t>Liaw</a:t>
            </a:r>
            <a:r>
              <a:rPr lang="en-US" dirty="0"/>
              <a:t> was the general partner of IVP) controlled 24.6% of the voting power (class A and B shares). The board comprised </a:t>
            </a:r>
            <a:r>
              <a:rPr lang="en-US" dirty="0" err="1"/>
              <a:t>Stollmeyer</a:t>
            </a:r>
            <a:r>
              <a:rPr lang="en-US" dirty="0"/>
              <a:t>, </a:t>
            </a:r>
            <a:r>
              <a:rPr lang="en-US" dirty="0" err="1"/>
              <a:t>Liaw</a:t>
            </a:r>
            <a:r>
              <a:rPr lang="en-US" dirty="0"/>
              <a:t> and 6 directors who are not defendants in the lawsuit.</a:t>
            </a:r>
          </a:p>
          <a:p>
            <a:r>
              <a:rPr lang="en-US" dirty="0"/>
              <a:t>The Transaction Committee was </a:t>
            </a:r>
            <a:r>
              <a:rPr lang="en-US" dirty="0" err="1"/>
              <a:t>Stollmeyer</a:t>
            </a:r>
            <a:r>
              <a:rPr lang="en-US" dirty="0"/>
              <a:t>, </a:t>
            </a:r>
            <a:r>
              <a:rPr lang="en-US" dirty="0" err="1"/>
              <a:t>Liaw</a:t>
            </a:r>
            <a:r>
              <a:rPr lang="en-US" dirty="0"/>
              <a:t> and 2 other directors. </a:t>
            </a:r>
            <a:r>
              <a:rPr lang="en-US" dirty="0" err="1"/>
              <a:t>Stollmeyer</a:t>
            </a:r>
            <a:r>
              <a:rPr lang="en-US" dirty="0"/>
              <a:t> encouraged the hiring of </a:t>
            </a:r>
            <a:r>
              <a:rPr lang="en-US" dirty="0" err="1"/>
              <a:t>Qatalyst</a:t>
            </a:r>
            <a:r>
              <a:rPr lang="en-US" dirty="0"/>
              <a:t> as financial advisor as it had proven results with the most likely suitors. Plaintiffs argued that the committee treated Vista more favorably than other possible acquirors.</a:t>
            </a:r>
          </a:p>
        </p:txBody>
      </p:sp>
      <p:pic>
        <p:nvPicPr>
          <p:cNvPr id="4" name="Audio 3">
            <a:hlinkClick r:id="" action="ppaction://media"/>
            <a:extLst>
              <a:ext uri="{FF2B5EF4-FFF2-40B4-BE49-F238E27FC236}">
                <a16:creationId xmlns:a16="http://schemas.microsoft.com/office/drawing/2014/main" id="{8DB41879-CC45-4A5C-B00A-964266EC9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8153993"/>
      </p:ext>
    </p:extLst>
  </p:cSld>
  <p:clrMapOvr>
    <a:masterClrMapping/>
  </p:clrMapOvr>
  <mc:AlternateContent xmlns:mc="http://schemas.openxmlformats.org/markup-compatibility/2006">
    <mc:Choice xmlns:p14="http://schemas.microsoft.com/office/powerpoint/2010/main" Requires="p14">
      <p:transition spd="slow" p14:dur="2000" advTm="76108"/>
    </mc:Choice>
    <mc:Fallback>
      <p:transition spd="slow" advTm="76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186-2769-4D3A-AA10-FD903B114E52}"/>
              </a:ext>
            </a:extLst>
          </p:cNvPr>
          <p:cNvSpPr>
            <a:spLocks noGrp="1"/>
          </p:cNvSpPr>
          <p:nvPr>
            <p:ph type="title"/>
          </p:nvPr>
        </p:nvSpPr>
        <p:spPr>
          <a:xfrm>
            <a:off x="838200" y="365125"/>
            <a:ext cx="10515600" cy="682279"/>
          </a:xfrm>
        </p:spPr>
        <p:txBody>
          <a:bodyPr>
            <a:normAutofit fontScale="90000"/>
          </a:bodyPr>
          <a:lstStyle/>
          <a:p>
            <a:r>
              <a:rPr lang="en-US" dirty="0"/>
              <a:t>In Re Mindbody: </a:t>
            </a:r>
            <a:r>
              <a:rPr lang="en-US" dirty="0" err="1"/>
              <a:t>Stollmeyer</a:t>
            </a:r>
            <a:endParaRPr lang="en-US" dirty="0"/>
          </a:p>
        </p:txBody>
      </p:sp>
      <p:sp>
        <p:nvSpPr>
          <p:cNvPr id="3" name="Content Placeholder 2">
            <a:extLst>
              <a:ext uri="{FF2B5EF4-FFF2-40B4-BE49-F238E27FC236}">
                <a16:creationId xmlns:a16="http://schemas.microsoft.com/office/drawing/2014/main" id="{B03E2821-BE07-459F-AB9E-EB8D1DE0748B}"/>
              </a:ext>
            </a:extLst>
          </p:cNvPr>
          <p:cNvSpPr>
            <a:spLocks noGrp="1"/>
          </p:cNvSpPr>
          <p:nvPr>
            <p:ph idx="1"/>
          </p:nvPr>
        </p:nvSpPr>
        <p:spPr>
          <a:xfrm>
            <a:off x="838200" y="1047405"/>
            <a:ext cx="10515600" cy="5129558"/>
          </a:xfrm>
        </p:spPr>
        <p:txBody>
          <a:bodyPr>
            <a:normAutofit lnSpcReduction="10000"/>
          </a:bodyPr>
          <a:lstStyle/>
          <a:p>
            <a:r>
              <a:rPr lang="en-US" dirty="0"/>
              <a:t>The board of directors was subject to </a:t>
            </a:r>
            <a:r>
              <a:rPr lang="en-US" i="1" dirty="0"/>
              <a:t>Revlon</a:t>
            </a:r>
            <a:r>
              <a:rPr lang="en-US" dirty="0"/>
              <a:t> duties to maximize the sale price of the corporation, but a </a:t>
            </a:r>
            <a:r>
              <a:rPr lang="en-US" i="1" dirty="0"/>
              <a:t>Revlon</a:t>
            </a:r>
            <a:r>
              <a:rPr lang="en-US" dirty="0"/>
              <a:t> claim can be stated based on the actions of a single conflicted fiduciary (p 34).</a:t>
            </a:r>
          </a:p>
          <a:p>
            <a:r>
              <a:rPr lang="en-US" dirty="0"/>
              <a:t>VC McCormick writes : “Plaintiffs’ liquidity-driven and prospective-employment theories of conflicts work in combination to land a powerful one-two punch on </a:t>
            </a:r>
            <a:r>
              <a:rPr lang="en-US" dirty="0" err="1"/>
              <a:t>Stollmeyer</a:t>
            </a:r>
            <a:r>
              <a:rPr lang="en-US" dirty="0"/>
              <a:t>, rendering it reasonably conceivable that  </a:t>
            </a:r>
            <a:r>
              <a:rPr lang="en-US" dirty="0" err="1"/>
              <a:t>Stollmeyer</a:t>
            </a:r>
            <a:r>
              <a:rPr lang="en-US" dirty="0"/>
              <a:t> subjectively harbored interests in conflict with those of the Mindbody stockholders.” (p. 38)</a:t>
            </a:r>
          </a:p>
          <a:p>
            <a:r>
              <a:rPr lang="en-US" dirty="0"/>
              <a:t>It is reasonably conceivable that </a:t>
            </a:r>
            <a:r>
              <a:rPr lang="en-US" dirty="0" err="1"/>
              <a:t>Stollmeyer</a:t>
            </a:r>
            <a:r>
              <a:rPr lang="en-US" dirty="0"/>
              <a:t> tilted the sale process in Vista’s favor: that he provided lower guidance on revenue “for reasons unrelated to business expectations” (p. 51) (“strategically tanked” the stock price (p52)) and gave informational and strategic advantages to Vista over other potential bidders (p 53).</a:t>
            </a:r>
          </a:p>
          <a:p>
            <a:endParaRPr lang="en-US" dirty="0"/>
          </a:p>
        </p:txBody>
      </p:sp>
      <p:pic>
        <p:nvPicPr>
          <p:cNvPr id="4" name="Audio 3">
            <a:hlinkClick r:id="" action="ppaction://media"/>
            <a:extLst>
              <a:ext uri="{FF2B5EF4-FFF2-40B4-BE49-F238E27FC236}">
                <a16:creationId xmlns:a16="http://schemas.microsoft.com/office/drawing/2014/main" id="{BC3F7B4F-C68A-4F59-8845-0EAC95AFF2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4784496"/>
      </p:ext>
    </p:extLst>
  </p:cSld>
  <p:clrMapOvr>
    <a:masterClrMapping/>
  </p:clrMapOvr>
  <mc:AlternateContent xmlns:mc="http://schemas.openxmlformats.org/markup-compatibility/2006">
    <mc:Choice xmlns:p14="http://schemas.microsoft.com/office/powerpoint/2010/main" Requires="p14">
      <p:transition spd="slow" p14:dur="2000" advTm="107745"/>
    </mc:Choice>
    <mc:Fallback>
      <p:transition spd="slow" advTm="10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D796-BB85-4E3C-94E7-69E6EA7684BF}"/>
              </a:ext>
            </a:extLst>
          </p:cNvPr>
          <p:cNvSpPr>
            <a:spLocks noGrp="1"/>
          </p:cNvSpPr>
          <p:nvPr>
            <p:ph type="title"/>
          </p:nvPr>
        </p:nvSpPr>
        <p:spPr>
          <a:xfrm>
            <a:off x="838200" y="365126"/>
            <a:ext cx="10515600" cy="989850"/>
          </a:xfrm>
        </p:spPr>
        <p:txBody>
          <a:bodyPr/>
          <a:lstStyle/>
          <a:p>
            <a:r>
              <a:rPr lang="en-US" dirty="0"/>
              <a:t>In Re Mindbody: fraud on the board</a:t>
            </a:r>
          </a:p>
        </p:txBody>
      </p:sp>
      <p:sp>
        <p:nvSpPr>
          <p:cNvPr id="3" name="Content Placeholder 2">
            <a:extLst>
              <a:ext uri="{FF2B5EF4-FFF2-40B4-BE49-F238E27FC236}">
                <a16:creationId xmlns:a16="http://schemas.microsoft.com/office/drawing/2014/main" id="{A9149351-6DB7-46DF-A093-92169BAB32DC}"/>
              </a:ext>
            </a:extLst>
          </p:cNvPr>
          <p:cNvSpPr>
            <a:spLocks noGrp="1"/>
          </p:cNvSpPr>
          <p:nvPr>
            <p:ph idx="1"/>
          </p:nvPr>
        </p:nvSpPr>
        <p:spPr>
          <a:xfrm>
            <a:off x="838200" y="1354976"/>
            <a:ext cx="10515600" cy="4821987"/>
          </a:xfrm>
        </p:spPr>
        <p:txBody>
          <a:bodyPr>
            <a:normAutofit lnSpcReduction="10000"/>
          </a:bodyPr>
          <a:lstStyle/>
          <a:p>
            <a:r>
              <a:rPr lang="en-US" dirty="0"/>
              <a:t>Defendants argued that to proceed plaintiffs would need to allege that a majority of the board that approved the merger was interested or lacked independence.  The court follows a </a:t>
            </a:r>
            <a:r>
              <a:rPr lang="en-US" i="1" dirty="0"/>
              <a:t>City of Fort Myers General Employees Pension Fund v Haley</a:t>
            </a:r>
            <a:r>
              <a:rPr lang="en-US" dirty="0"/>
              <a:t> (Del. 2020) where the Delaware Supreme Court found that a CEO’s failure to disclose post-merger compensation was material. </a:t>
            </a:r>
          </a:p>
          <a:p>
            <a:r>
              <a:rPr lang="en-US" dirty="0"/>
              <a:t>VC McCormick writes: “As Haley illustrates, fraud-on-the-board theories frequently involve two materiality inquiries—the first is whether the key fiduciary’s alleged conflicts were material to him, and the second is whether the board would have viewed information concerning those alleged conflicts as material.”(p 59) Mindbody may be a more serious case as there are allegations supporting an inference </a:t>
            </a:r>
            <a:r>
              <a:rPr lang="en-US" dirty="0" err="1"/>
              <a:t>Stollmeyer</a:t>
            </a:r>
            <a:r>
              <a:rPr lang="en-US" dirty="0"/>
              <a:t> affirmatively courted Vista.</a:t>
            </a:r>
          </a:p>
        </p:txBody>
      </p:sp>
      <p:pic>
        <p:nvPicPr>
          <p:cNvPr id="4" name="Audio 3">
            <a:hlinkClick r:id="" action="ppaction://media"/>
            <a:extLst>
              <a:ext uri="{FF2B5EF4-FFF2-40B4-BE49-F238E27FC236}">
                <a16:creationId xmlns:a16="http://schemas.microsoft.com/office/drawing/2014/main" id="{863CE2B6-1069-455D-A036-81C1898C9A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7380394"/>
      </p:ext>
    </p:extLst>
  </p:cSld>
  <p:clrMapOvr>
    <a:masterClrMapping/>
  </p:clrMapOvr>
  <mc:AlternateContent xmlns:mc="http://schemas.openxmlformats.org/markup-compatibility/2006">
    <mc:Choice xmlns:p14="http://schemas.microsoft.com/office/powerpoint/2010/main" Requires="p14">
      <p:transition spd="slow" p14:dur="2000" advTm="205791"/>
    </mc:Choice>
    <mc:Fallback>
      <p:transition spd="slow" advTm="20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221A-941C-4DB1-8E8C-72164B15CBDA}"/>
              </a:ext>
            </a:extLst>
          </p:cNvPr>
          <p:cNvSpPr>
            <a:spLocks noGrp="1"/>
          </p:cNvSpPr>
          <p:nvPr>
            <p:ph type="title"/>
          </p:nvPr>
        </p:nvSpPr>
        <p:spPr/>
        <p:txBody>
          <a:bodyPr/>
          <a:lstStyle/>
          <a:p>
            <a:r>
              <a:rPr lang="en-US" dirty="0"/>
              <a:t>In Re Mindbody: the transaction committee</a:t>
            </a:r>
          </a:p>
        </p:txBody>
      </p:sp>
      <p:sp>
        <p:nvSpPr>
          <p:cNvPr id="3" name="Content Placeholder 2">
            <a:extLst>
              <a:ext uri="{FF2B5EF4-FFF2-40B4-BE49-F238E27FC236}">
                <a16:creationId xmlns:a16="http://schemas.microsoft.com/office/drawing/2014/main" id="{E5F21361-E88F-4A38-A723-42676D92A986}"/>
              </a:ext>
            </a:extLst>
          </p:cNvPr>
          <p:cNvSpPr>
            <a:spLocks noGrp="1"/>
          </p:cNvSpPr>
          <p:nvPr>
            <p:ph idx="1"/>
          </p:nvPr>
        </p:nvSpPr>
        <p:spPr/>
        <p:txBody>
          <a:bodyPr/>
          <a:lstStyle/>
          <a:p>
            <a:r>
              <a:rPr lang="en-US" dirty="0"/>
              <a:t>The mere existence of the committee is not helpful especially given allegations that the date of formation is unclear (no Board minutes to memorialize it)(p. 62); that the committee’s mandate was narrow and did not include strategic alternatives until November 26 by which time Mindbody had hired </a:t>
            </a:r>
            <a:r>
              <a:rPr lang="en-US" dirty="0" err="1"/>
              <a:t>Qatalyst</a:t>
            </a:r>
            <a:r>
              <a:rPr lang="en-US" dirty="0"/>
              <a:t> at </a:t>
            </a:r>
            <a:r>
              <a:rPr lang="en-US" dirty="0" err="1"/>
              <a:t>Stollmeyer’s</a:t>
            </a:r>
            <a:r>
              <a:rPr lang="en-US" dirty="0"/>
              <a:t> urging and they had selected potential bidders, and the rest of the committee took a back seat while </a:t>
            </a:r>
            <a:r>
              <a:rPr lang="en-US" dirty="0" err="1"/>
              <a:t>Stollmeyer</a:t>
            </a:r>
            <a:r>
              <a:rPr lang="en-US" dirty="0"/>
              <a:t> made decisions about outreach and information to bidders and potential bidders: “it is reasonably conceivable that the Board lacked material information and failed to adequately oversee </a:t>
            </a:r>
            <a:r>
              <a:rPr lang="en-US" dirty="0" err="1"/>
              <a:t>Stollmeyer</a:t>
            </a:r>
            <a:r>
              <a:rPr lang="en-US" dirty="0"/>
              <a:t>.” (p. 63)</a:t>
            </a:r>
          </a:p>
        </p:txBody>
      </p:sp>
      <p:pic>
        <p:nvPicPr>
          <p:cNvPr id="4" name="Audio 3">
            <a:hlinkClick r:id="" action="ppaction://media"/>
            <a:extLst>
              <a:ext uri="{FF2B5EF4-FFF2-40B4-BE49-F238E27FC236}">
                <a16:creationId xmlns:a16="http://schemas.microsoft.com/office/drawing/2014/main" id="{CB6D4B62-1A4A-4E2D-BABD-D4B47DFE2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6773716"/>
      </p:ext>
    </p:extLst>
  </p:cSld>
  <p:clrMapOvr>
    <a:masterClrMapping/>
  </p:clrMapOvr>
  <mc:AlternateContent xmlns:mc="http://schemas.openxmlformats.org/markup-compatibility/2006">
    <mc:Choice xmlns:p14="http://schemas.microsoft.com/office/powerpoint/2010/main" Requires="p14">
      <p:transition spd="slow" p14:dur="2000" advTm="88303"/>
    </mc:Choice>
    <mc:Fallback>
      <p:transition spd="slow" advTm="8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124A-ED43-454D-BF58-DBECF938D067}"/>
              </a:ext>
            </a:extLst>
          </p:cNvPr>
          <p:cNvSpPr>
            <a:spLocks noGrp="1"/>
          </p:cNvSpPr>
          <p:nvPr>
            <p:ph type="title"/>
          </p:nvPr>
        </p:nvSpPr>
        <p:spPr/>
        <p:txBody>
          <a:bodyPr/>
          <a:lstStyle/>
          <a:p>
            <a:r>
              <a:rPr lang="en-US" dirty="0"/>
              <a:t>In Re Mindbody: stockholder vote </a:t>
            </a:r>
          </a:p>
        </p:txBody>
      </p:sp>
      <p:sp>
        <p:nvSpPr>
          <p:cNvPr id="3" name="Content Placeholder 2">
            <a:extLst>
              <a:ext uri="{FF2B5EF4-FFF2-40B4-BE49-F238E27FC236}">
                <a16:creationId xmlns:a16="http://schemas.microsoft.com/office/drawing/2014/main" id="{B076D94F-9D7D-4F46-85E3-012451FFEEF8}"/>
              </a:ext>
            </a:extLst>
          </p:cNvPr>
          <p:cNvSpPr>
            <a:spLocks noGrp="1"/>
          </p:cNvSpPr>
          <p:nvPr>
            <p:ph idx="1"/>
          </p:nvPr>
        </p:nvSpPr>
        <p:spPr>
          <a:xfrm>
            <a:off x="838200" y="1845425"/>
            <a:ext cx="10515600" cy="4331538"/>
          </a:xfrm>
        </p:spPr>
        <p:txBody>
          <a:bodyPr/>
          <a:lstStyle/>
          <a:p>
            <a:r>
              <a:rPr lang="en-US" dirty="0"/>
              <a:t>Defendants argued the stockholder vote satisfied Corwin. Plaintiffs argued stockholders were uninformed, The VC says the plaintiff has the burden to plead disclosure deficiencies  but that one sufficiently alleged disclosure deficiency will defeat a motion to dismiss under Corwin. Here based on lack of disclosure about  </a:t>
            </a:r>
            <a:r>
              <a:rPr lang="en-US" dirty="0" err="1"/>
              <a:t>Stollmeyer’s</a:t>
            </a:r>
            <a:r>
              <a:rPr lang="en-US" dirty="0"/>
              <a:t> conflicts and dealings with Vista and the lowered revenue guidance there was more than enough to defeat a Corwin defense at the pleading stage.</a:t>
            </a:r>
          </a:p>
        </p:txBody>
      </p:sp>
      <p:pic>
        <p:nvPicPr>
          <p:cNvPr id="4" name="Audio 3">
            <a:hlinkClick r:id="" action="ppaction://media"/>
            <a:extLst>
              <a:ext uri="{FF2B5EF4-FFF2-40B4-BE49-F238E27FC236}">
                <a16:creationId xmlns:a16="http://schemas.microsoft.com/office/drawing/2014/main" id="{6C050AB0-EBBC-4534-A641-2E3B4565C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181469"/>
      </p:ext>
    </p:extLst>
  </p:cSld>
  <p:clrMapOvr>
    <a:masterClrMapping/>
  </p:clrMapOvr>
  <mc:AlternateContent xmlns:mc="http://schemas.openxmlformats.org/markup-compatibility/2006">
    <mc:Choice xmlns:p14="http://schemas.microsoft.com/office/powerpoint/2010/main" Requires="p14">
      <p:transition spd="slow" p14:dur="2000" advTm="38387"/>
    </mc:Choice>
    <mc:Fallback>
      <p:transition spd="slow" advTm="3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C51B-B17B-432E-8B66-64C4008DDE35}"/>
              </a:ext>
            </a:extLst>
          </p:cNvPr>
          <p:cNvSpPr>
            <a:spLocks noGrp="1"/>
          </p:cNvSpPr>
          <p:nvPr>
            <p:ph type="title"/>
          </p:nvPr>
        </p:nvSpPr>
        <p:spPr/>
        <p:txBody>
          <a:bodyPr/>
          <a:lstStyle/>
          <a:p>
            <a:r>
              <a:rPr lang="en-US" dirty="0"/>
              <a:t>In Re Mindbody: White and </a:t>
            </a:r>
            <a:r>
              <a:rPr lang="en-US" dirty="0" err="1"/>
              <a:t>Liaw</a:t>
            </a:r>
            <a:endParaRPr lang="en-US" dirty="0"/>
          </a:p>
        </p:txBody>
      </p:sp>
      <p:sp>
        <p:nvSpPr>
          <p:cNvPr id="3" name="Content Placeholder 2">
            <a:extLst>
              <a:ext uri="{FF2B5EF4-FFF2-40B4-BE49-F238E27FC236}">
                <a16:creationId xmlns:a16="http://schemas.microsoft.com/office/drawing/2014/main" id="{021F4CEE-10AB-47D8-B4CA-BF10D91C1EED}"/>
              </a:ext>
            </a:extLst>
          </p:cNvPr>
          <p:cNvSpPr>
            <a:spLocks noGrp="1"/>
          </p:cNvSpPr>
          <p:nvPr>
            <p:ph idx="1"/>
          </p:nvPr>
        </p:nvSpPr>
        <p:spPr/>
        <p:txBody>
          <a:bodyPr/>
          <a:lstStyle/>
          <a:p>
            <a:r>
              <a:rPr lang="en-US" dirty="0"/>
              <a:t>White was an officer and not a director and does not benefit from exculpation under DGCL §102(b)(7) (p. 80). The court found it was reasonably conceivable he acted with gross negligence (his involvement with the lowered earnings guidance and giving advantages to Vista).</a:t>
            </a:r>
          </a:p>
          <a:p>
            <a:r>
              <a:rPr lang="en-US" dirty="0"/>
              <a:t>The liquidity-driven conflicts argument as to </a:t>
            </a:r>
            <a:r>
              <a:rPr lang="en-US" dirty="0" err="1"/>
              <a:t>Liaw</a:t>
            </a:r>
            <a:r>
              <a:rPr lang="en-US" dirty="0"/>
              <a:t> is rejected, and even if he was conflicted the complaint does not support an inference that he took any action to tilt the process towards his personal interest. The complaint is dismissed with respect to </a:t>
            </a:r>
            <a:r>
              <a:rPr lang="en-US" dirty="0" err="1"/>
              <a:t>Liaw</a:t>
            </a:r>
            <a:r>
              <a:rPr lang="en-US" dirty="0"/>
              <a:t>.</a:t>
            </a:r>
          </a:p>
        </p:txBody>
      </p:sp>
      <p:pic>
        <p:nvPicPr>
          <p:cNvPr id="4" name="Audio 3">
            <a:hlinkClick r:id="" action="ppaction://media"/>
            <a:extLst>
              <a:ext uri="{FF2B5EF4-FFF2-40B4-BE49-F238E27FC236}">
                <a16:creationId xmlns:a16="http://schemas.microsoft.com/office/drawing/2014/main" id="{D16A83DF-FD1E-43DA-A3D6-2E7729BE89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1751103"/>
      </p:ext>
    </p:extLst>
  </p:cSld>
  <p:clrMapOvr>
    <a:masterClrMapping/>
  </p:clrMapOvr>
  <mc:AlternateContent xmlns:mc="http://schemas.openxmlformats.org/markup-compatibility/2006">
    <mc:Choice xmlns:p14="http://schemas.microsoft.com/office/powerpoint/2010/main" Requires="p14">
      <p:transition spd="slow" p14:dur="2000" advTm="109088"/>
    </mc:Choice>
    <mc:Fallback>
      <p:transition spd="slow" advTm="10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1FBB-8E7B-4D0B-A1F2-91DDEE4B7E2E}"/>
              </a:ext>
            </a:extLst>
          </p:cNvPr>
          <p:cNvSpPr>
            <a:spLocks noGrp="1"/>
          </p:cNvSpPr>
          <p:nvPr>
            <p:ph type="title"/>
          </p:nvPr>
        </p:nvSpPr>
        <p:spPr>
          <a:xfrm>
            <a:off x="838200" y="365126"/>
            <a:ext cx="10515600" cy="557588"/>
          </a:xfrm>
        </p:spPr>
        <p:txBody>
          <a:bodyPr>
            <a:normAutofit fontScale="90000"/>
          </a:bodyPr>
          <a:lstStyle/>
          <a:p>
            <a:r>
              <a:rPr lang="en-US" dirty="0"/>
              <a:t>Some thoughts/conclusions</a:t>
            </a:r>
          </a:p>
        </p:txBody>
      </p:sp>
      <p:sp>
        <p:nvSpPr>
          <p:cNvPr id="3" name="Content Placeholder 2">
            <a:extLst>
              <a:ext uri="{FF2B5EF4-FFF2-40B4-BE49-F238E27FC236}">
                <a16:creationId xmlns:a16="http://schemas.microsoft.com/office/drawing/2014/main" id="{127A8AFE-A0B8-447C-8803-F4C2A1E7C7DC}"/>
              </a:ext>
            </a:extLst>
          </p:cNvPr>
          <p:cNvSpPr>
            <a:spLocks noGrp="1"/>
          </p:cNvSpPr>
          <p:nvPr>
            <p:ph idx="1"/>
          </p:nvPr>
        </p:nvSpPr>
        <p:spPr>
          <a:xfrm>
            <a:off x="838200" y="1030778"/>
            <a:ext cx="10515600" cy="5146185"/>
          </a:xfrm>
        </p:spPr>
        <p:txBody>
          <a:bodyPr>
            <a:normAutofit fontScale="92500" lnSpcReduction="20000"/>
          </a:bodyPr>
          <a:lstStyle/>
          <a:p>
            <a:r>
              <a:rPr lang="en-US" dirty="0"/>
              <a:t>It is a long opinion, but counteracts the impression we get of some of the cases reading only very edited excerpts of opinions focused on the details of the doctrine.</a:t>
            </a:r>
          </a:p>
          <a:p>
            <a:r>
              <a:rPr lang="en-US" dirty="0"/>
              <a:t>Compare this case with Smith v Van </a:t>
            </a:r>
            <a:r>
              <a:rPr lang="en-US" dirty="0" err="1"/>
              <a:t>Gorkom</a:t>
            </a:r>
            <a:r>
              <a:rPr lang="en-US" dirty="0"/>
              <a:t> (e.g. p 46 liquidity is complicated as a source of conflict though “rational economic actors sometimes do place greater value on being able to access their wealth than on accumulating their wealth).</a:t>
            </a:r>
          </a:p>
          <a:p>
            <a:r>
              <a:rPr lang="en-US" dirty="0"/>
              <a:t>Notice the very detailed story, supported with specific factual allegations, the plaintiffs produce to substantiate their claims.</a:t>
            </a:r>
          </a:p>
          <a:p>
            <a:r>
              <a:rPr lang="en-US" dirty="0"/>
              <a:t>Notice also how the VC makes clear that the results in different cases are affected by the specific factual context of the decisions (e.g. the discussion of In re Synthes on pp 41-44 noting that in that case </a:t>
            </a:r>
            <a:r>
              <a:rPr lang="en-US" dirty="0" err="1"/>
              <a:t>Strine</a:t>
            </a:r>
            <a:r>
              <a:rPr lang="en-US" dirty="0"/>
              <a:t> was reacting to a very poorly drafted complaint).</a:t>
            </a:r>
          </a:p>
          <a:p>
            <a:r>
              <a:rPr lang="en-US" dirty="0"/>
              <a:t>The case illustrates the importance of disclosure with respect to board decisions and stockholder votes.</a:t>
            </a:r>
          </a:p>
        </p:txBody>
      </p:sp>
      <p:pic>
        <p:nvPicPr>
          <p:cNvPr id="4" name="Audio 3">
            <a:hlinkClick r:id="" action="ppaction://media"/>
            <a:extLst>
              <a:ext uri="{FF2B5EF4-FFF2-40B4-BE49-F238E27FC236}">
                <a16:creationId xmlns:a16="http://schemas.microsoft.com/office/drawing/2014/main" id="{704CD545-57D4-4EC5-A387-C5519F4151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3512685"/>
      </p:ext>
    </p:extLst>
  </p:cSld>
  <p:clrMapOvr>
    <a:masterClrMapping/>
  </p:clrMapOvr>
  <mc:AlternateContent xmlns:mc="http://schemas.openxmlformats.org/markup-compatibility/2006">
    <mc:Choice xmlns:p14="http://schemas.microsoft.com/office/powerpoint/2010/main" Requires="p14">
      <p:transition spd="slow" p14:dur="2000" advTm="325051"/>
    </mc:Choice>
    <mc:Fallback>
      <p:transition spd="slow" advTm="325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0C1-CE9E-40F4-A50A-87BF0983AB53}"/>
              </a:ext>
            </a:extLst>
          </p:cNvPr>
          <p:cNvSpPr>
            <a:spLocks noGrp="1"/>
          </p:cNvSpPr>
          <p:nvPr>
            <p:ph type="title"/>
          </p:nvPr>
        </p:nvSpPr>
        <p:spPr>
          <a:xfrm>
            <a:off x="838200" y="365126"/>
            <a:ext cx="10515600" cy="449522"/>
          </a:xfrm>
        </p:spPr>
        <p:txBody>
          <a:bodyPr>
            <a:normAutofit fontScale="90000"/>
          </a:bodyPr>
          <a:lstStyle/>
          <a:p>
            <a:r>
              <a:rPr lang="en-US" dirty="0"/>
              <a:t>Corwin and Kahn v MF&amp;W </a:t>
            </a:r>
          </a:p>
        </p:txBody>
      </p:sp>
      <p:sp>
        <p:nvSpPr>
          <p:cNvPr id="3" name="Content Placeholder 2">
            <a:extLst>
              <a:ext uri="{FF2B5EF4-FFF2-40B4-BE49-F238E27FC236}">
                <a16:creationId xmlns:a16="http://schemas.microsoft.com/office/drawing/2014/main" id="{77F00564-BD12-472D-A706-DC7605ED795B}"/>
              </a:ext>
            </a:extLst>
          </p:cNvPr>
          <p:cNvSpPr>
            <a:spLocks noGrp="1"/>
          </p:cNvSpPr>
          <p:nvPr>
            <p:ph idx="1"/>
          </p:nvPr>
        </p:nvSpPr>
        <p:spPr>
          <a:xfrm>
            <a:off x="838200" y="814648"/>
            <a:ext cx="10515600" cy="5362315"/>
          </a:xfrm>
        </p:spPr>
        <p:txBody>
          <a:bodyPr>
            <a:normAutofit fontScale="92500" lnSpcReduction="10000"/>
          </a:bodyPr>
          <a:lstStyle/>
          <a:p>
            <a:r>
              <a:rPr lang="en-US" dirty="0"/>
              <a:t>In these cases, both involving going private transactions, the Delaware Supreme Court held that the Business Judgment standard of review was applicable. The cases illustrate that the procedural preconditions for BJR review are different, depending on whether the transaction involves a controlling stockholder. They are also new examples (for us) of the importance of process. And the approach does not just apply in the going private context.</a:t>
            </a:r>
          </a:p>
          <a:p>
            <a:r>
              <a:rPr lang="en-US" dirty="0"/>
              <a:t>Under Corwin, provided there is no conflicted controlling stockholder, and a board’s transaction decision is approved by a majority of disinterested, fully informed and uncoerced stockholders the BJR will apply. </a:t>
            </a:r>
          </a:p>
          <a:p>
            <a:r>
              <a:rPr lang="en-US" dirty="0"/>
              <a:t>Under Kahn, where a transaction involves a controlling stockholder, and the transaction is negotiated by a fully empowered, well-functioning special committee of independent directors and conditioned on the approval of a majority of the minority stockholders (disinterested, fully informed and uncoerced), the BJR will apply. </a:t>
            </a:r>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68D65F66-E87A-4A67-A567-4D60863994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7356934"/>
      </p:ext>
    </p:extLst>
  </p:cSld>
  <p:clrMapOvr>
    <a:masterClrMapping/>
  </p:clrMapOvr>
  <mc:AlternateContent xmlns:mc="http://schemas.openxmlformats.org/markup-compatibility/2006">
    <mc:Choice xmlns:p14="http://schemas.microsoft.com/office/powerpoint/2010/main" Requires="p14">
      <p:transition spd="slow" p14:dur="2000" advTm="171831"/>
    </mc:Choice>
    <mc:Fallback>
      <p:transition spd="slow" advTm="17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2F7A-5850-418E-BC49-25FD6C80B3C1}"/>
              </a:ext>
            </a:extLst>
          </p:cNvPr>
          <p:cNvSpPr>
            <a:spLocks noGrp="1"/>
          </p:cNvSpPr>
          <p:nvPr>
            <p:ph type="title"/>
          </p:nvPr>
        </p:nvSpPr>
        <p:spPr>
          <a:xfrm>
            <a:off x="838200" y="365125"/>
            <a:ext cx="10515600" cy="682279"/>
          </a:xfrm>
        </p:spPr>
        <p:txBody>
          <a:bodyPr>
            <a:normAutofit fontScale="90000"/>
          </a:bodyPr>
          <a:lstStyle/>
          <a:p>
            <a:r>
              <a:rPr lang="en-US" dirty="0"/>
              <a:t> In re Tesla Motors, Inc. Stockholder Litigation (Del. Ch. 2020): the background</a:t>
            </a:r>
          </a:p>
        </p:txBody>
      </p:sp>
      <p:sp>
        <p:nvSpPr>
          <p:cNvPr id="3" name="Content Placeholder 2">
            <a:extLst>
              <a:ext uri="{FF2B5EF4-FFF2-40B4-BE49-F238E27FC236}">
                <a16:creationId xmlns:a16="http://schemas.microsoft.com/office/drawing/2014/main" id="{1BD072C8-993E-4E01-B773-65864CB42B0D}"/>
              </a:ext>
            </a:extLst>
          </p:cNvPr>
          <p:cNvSpPr>
            <a:spLocks noGrp="1"/>
          </p:cNvSpPr>
          <p:nvPr>
            <p:ph idx="1"/>
          </p:nvPr>
        </p:nvSpPr>
        <p:spPr>
          <a:xfrm>
            <a:off x="838200" y="1180407"/>
            <a:ext cx="10515600" cy="4996556"/>
          </a:xfrm>
        </p:spPr>
        <p:txBody>
          <a:bodyPr>
            <a:normAutofit fontScale="85000" lnSpcReduction="10000"/>
          </a:bodyPr>
          <a:lstStyle/>
          <a:p>
            <a:r>
              <a:rPr lang="en-US" dirty="0"/>
              <a:t>Shareholders filed direct and derivative suits arising out of Tesla’s acquisition of </a:t>
            </a:r>
            <a:r>
              <a:rPr lang="en-US" dirty="0" err="1"/>
              <a:t>Solarcity</a:t>
            </a:r>
            <a:r>
              <a:rPr lang="en-US" dirty="0"/>
              <a:t>, a company in the business of leasing solar panels that had been set up by Elon Musk and 2 of his cousins, Peter and Lyndon Rive. Shareholders sued members of the Tesla board for breach of fiduciary duties in approving the transaction, and Musk for breaches of duty as a controlling stockholder.</a:t>
            </a:r>
          </a:p>
          <a:p>
            <a:r>
              <a:rPr lang="en-US" dirty="0"/>
              <a:t>The defendants filed for a motion to dismiss on the basis that the transaction had been approved by an uncoerced, fully informed vote of disinterested stockholders such that the transaction decision was protected by the BJR.</a:t>
            </a:r>
          </a:p>
          <a:p>
            <a:r>
              <a:rPr lang="en-US" dirty="0"/>
              <a:t>In 2018 VC Slights found that it was reasonably conceivable that Musk, as a controlling stockholder, had controlled the board when it approved the </a:t>
            </a:r>
            <a:r>
              <a:rPr lang="en-US" dirty="0" err="1"/>
              <a:t>Solarcity</a:t>
            </a:r>
            <a:r>
              <a:rPr lang="en-US" dirty="0"/>
              <a:t> acquisition. Musk might be the minority </a:t>
            </a:r>
            <a:r>
              <a:rPr lang="en-US" dirty="0" err="1"/>
              <a:t>blockholder</a:t>
            </a:r>
            <a:r>
              <a:rPr lang="en-US" dirty="0"/>
              <a:t> who could rally the other stockholders to bridge the gap between his 22.1% holding and a majority holding; plaintiffs argued investment in Tesla was in Musk; in the past he had ousted people in management; no steps were taken to separate him from the board’s consideration of the acquisition.</a:t>
            </a:r>
          </a:p>
        </p:txBody>
      </p:sp>
      <p:pic>
        <p:nvPicPr>
          <p:cNvPr id="4" name="Audio 3">
            <a:hlinkClick r:id="" action="ppaction://media"/>
            <a:extLst>
              <a:ext uri="{FF2B5EF4-FFF2-40B4-BE49-F238E27FC236}">
                <a16:creationId xmlns:a16="http://schemas.microsoft.com/office/drawing/2014/main" id="{F762C751-E5CF-4FD7-95AD-3003507503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1418849"/>
      </p:ext>
    </p:extLst>
  </p:cSld>
  <p:clrMapOvr>
    <a:masterClrMapping/>
  </p:clrMapOvr>
  <mc:AlternateContent xmlns:mc="http://schemas.openxmlformats.org/markup-compatibility/2006">
    <mc:Choice xmlns:p14="http://schemas.microsoft.com/office/powerpoint/2010/main" Requires="p14">
      <p:transition spd="slow" p14:dur="2000" advTm="205103"/>
    </mc:Choice>
    <mc:Fallback>
      <p:transition spd="slow" advTm="20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FF77-81FF-4BDB-BFB9-316FAE1552D8}"/>
              </a:ext>
            </a:extLst>
          </p:cNvPr>
          <p:cNvSpPr>
            <a:spLocks noGrp="1"/>
          </p:cNvSpPr>
          <p:nvPr>
            <p:ph type="title"/>
          </p:nvPr>
        </p:nvSpPr>
        <p:spPr>
          <a:xfrm>
            <a:off x="838200" y="365126"/>
            <a:ext cx="10515600" cy="998162"/>
          </a:xfrm>
        </p:spPr>
        <p:txBody>
          <a:bodyPr/>
          <a:lstStyle/>
          <a:p>
            <a:r>
              <a:rPr lang="en-US" dirty="0"/>
              <a:t>In Re Tesla Stockholder Litigation (2020) </a:t>
            </a:r>
          </a:p>
        </p:txBody>
      </p:sp>
      <p:sp>
        <p:nvSpPr>
          <p:cNvPr id="3" name="Content Placeholder 2">
            <a:extLst>
              <a:ext uri="{FF2B5EF4-FFF2-40B4-BE49-F238E27FC236}">
                <a16:creationId xmlns:a16="http://schemas.microsoft.com/office/drawing/2014/main" id="{CCE33AE6-BBB5-4C88-B289-C3872D5546C4}"/>
              </a:ext>
            </a:extLst>
          </p:cNvPr>
          <p:cNvSpPr>
            <a:spLocks noGrp="1"/>
          </p:cNvSpPr>
          <p:nvPr>
            <p:ph idx="1"/>
          </p:nvPr>
        </p:nvSpPr>
        <p:spPr>
          <a:xfrm>
            <a:off x="838200" y="1188720"/>
            <a:ext cx="10515600" cy="4988243"/>
          </a:xfrm>
        </p:spPr>
        <p:txBody>
          <a:bodyPr>
            <a:normAutofit fontScale="92500" lnSpcReduction="20000"/>
          </a:bodyPr>
          <a:lstStyle/>
          <a:p>
            <a:r>
              <a:rPr lang="en-US" dirty="0"/>
              <a:t>Both sides asked for summary judgment and VC Slights declines in this judgment to order summary judgment for either side. There were issues of fact as to whether Musk was a controlling stockholder and whether the stockholder vote was fully informed.</a:t>
            </a:r>
          </a:p>
          <a:p>
            <a:r>
              <a:rPr lang="en-US" dirty="0"/>
              <a:t>As to control, what mattered was whether Musk had the ability to control, rather than the exercise of control, in recognition that a controller’s influence is inherently coercive. Minority stockholders might be affected by the idea that the controlling stockholder might retaliate against them. The idea of inherent coercion had been criticized by some prominent jurists, though it is embedded in Delaware law and the VC says he is following Delaware Supreme Court precedent.</a:t>
            </a:r>
          </a:p>
          <a:p>
            <a:r>
              <a:rPr lang="en-US" dirty="0"/>
              <a:t>Entire fairness review is not a pre-judgment that fiduciary misconduct occurred but a recognition that conflicted controller transactions have such a strong potential for self-dealing that an independent judge should thoroughly examine the transaction’s substantive fairness.</a:t>
            </a:r>
          </a:p>
        </p:txBody>
      </p:sp>
      <p:pic>
        <p:nvPicPr>
          <p:cNvPr id="4" name="Audio 3">
            <a:hlinkClick r:id="" action="ppaction://media"/>
            <a:extLst>
              <a:ext uri="{FF2B5EF4-FFF2-40B4-BE49-F238E27FC236}">
                <a16:creationId xmlns:a16="http://schemas.microsoft.com/office/drawing/2014/main" id="{7D0002BD-B7BA-4DDA-872C-08D5432A88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6983962"/>
      </p:ext>
    </p:extLst>
  </p:cSld>
  <p:clrMapOvr>
    <a:masterClrMapping/>
  </p:clrMapOvr>
  <mc:AlternateContent xmlns:mc="http://schemas.openxmlformats.org/markup-compatibility/2006">
    <mc:Choice xmlns:p14="http://schemas.microsoft.com/office/powerpoint/2010/main" Requires="p14">
      <p:transition spd="slow" p14:dur="2000" advTm="126015"/>
    </mc:Choice>
    <mc:Fallback>
      <p:transition spd="slow" advTm="12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36E3-5AB3-4343-B196-EEF75FEB78F8}"/>
              </a:ext>
            </a:extLst>
          </p:cNvPr>
          <p:cNvSpPr>
            <a:spLocks noGrp="1"/>
          </p:cNvSpPr>
          <p:nvPr>
            <p:ph type="title"/>
          </p:nvPr>
        </p:nvSpPr>
        <p:spPr>
          <a:xfrm>
            <a:off x="838200" y="365126"/>
            <a:ext cx="10515600" cy="657339"/>
          </a:xfrm>
        </p:spPr>
        <p:txBody>
          <a:bodyPr>
            <a:normAutofit fontScale="90000"/>
          </a:bodyPr>
          <a:lstStyle/>
          <a:p>
            <a:r>
              <a:rPr lang="en-US" dirty="0"/>
              <a:t>Tesla litigation and disclosure to shareholders </a:t>
            </a:r>
          </a:p>
        </p:txBody>
      </p:sp>
      <p:sp>
        <p:nvSpPr>
          <p:cNvPr id="3" name="Content Placeholder 2">
            <a:extLst>
              <a:ext uri="{FF2B5EF4-FFF2-40B4-BE49-F238E27FC236}">
                <a16:creationId xmlns:a16="http://schemas.microsoft.com/office/drawing/2014/main" id="{C542652A-0504-4104-96F4-BE2C486639B7}"/>
              </a:ext>
            </a:extLst>
          </p:cNvPr>
          <p:cNvSpPr>
            <a:spLocks noGrp="1"/>
          </p:cNvSpPr>
          <p:nvPr>
            <p:ph idx="1"/>
          </p:nvPr>
        </p:nvSpPr>
        <p:spPr>
          <a:xfrm>
            <a:off x="838200" y="1122218"/>
            <a:ext cx="10515600" cy="5054745"/>
          </a:xfrm>
        </p:spPr>
        <p:txBody>
          <a:bodyPr>
            <a:normAutofit lnSpcReduction="10000"/>
          </a:bodyPr>
          <a:lstStyle/>
          <a:p>
            <a:r>
              <a:rPr lang="en-US" dirty="0"/>
              <a:t>P. 20: directors have a duty to disclose fully and fairly all material information in their control when they seek shareholder approval. An omitted fact is material if there is a substantial likelihood a reasonable shareholder would consider it important in deciding how to vote or if it would have significantly altered the total mix of information available.</a:t>
            </a:r>
          </a:p>
          <a:p>
            <a:r>
              <a:rPr lang="en-US" dirty="0"/>
              <a:t>A failure to disclose material information has 2 consequences: directors are liable for breach of duty and the stockholder vote does not have a ratifying effect.</a:t>
            </a:r>
          </a:p>
          <a:p>
            <a:r>
              <a:rPr lang="en-US" dirty="0"/>
              <a:t>We have seen issues relating to disclosure before (e.g. </a:t>
            </a:r>
            <a:r>
              <a:rPr lang="en-US" dirty="0" err="1"/>
              <a:t>Meinhard</a:t>
            </a:r>
            <a:r>
              <a:rPr lang="en-US" dirty="0"/>
              <a:t> v Salmon, Benihana). Here shareholders were given some information about the </a:t>
            </a:r>
            <a:r>
              <a:rPr lang="en-US" dirty="0" err="1"/>
              <a:t>Solarcity</a:t>
            </a:r>
            <a:r>
              <a:rPr lang="en-US" dirty="0"/>
              <a:t> acquisition, but there is an issue whether they were given all material information.</a:t>
            </a:r>
          </a:p>
        </p:txBody>
      </p:sp>
      <p:pic>
        <p:nvPicPr>
          <p:cNvPr id="4" name="Audio 3">
            <a:hlinkClick r:id="" action="ppaction://media"/>
            <a:extLst>
              <a:ext uri="{FF2B5EF4-FFF2-40B4-BE49-F238E27FC236}">
                <a16:creationId xmlns:a16="http://schemas.microsoft.com/office/drawing/2014/main" id="{A6334295-E4E0-4BDA-A52E-67F6D68DC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0298686"/>
      </p:ext>
    </p:extLst>
  </p:cSld>
  <p:clrMapOvr>
    <a:masterClrMapping/>
  </p:clrMapOvr>
  <mc:AlternateContent xmlns:mc="http://schemas.openxmlformats.org/markup-compatibility/2006">
    <mc:Choice xmlns:p14="http://schemas.microsoft.com/office/powerpoint/2010/main" Requires="p14">
      <p:transition spd="slow" p14:dur="2000" advTm="165034"/>
    </mc:Choice>
    <mc:Fallback>
      <p:transition spd="slow" advTm="16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E1C3D-D655-40AA-9C67-54DE0FFF07E0}"/>
              </a:ext>
            </a:extLst>
          </p:cNvPr>
          <p:cNvSpPr>
            <a:spLocks noGrp="1"/>
          </p:cNvSpPr>
          <p:nvPr>
            <p:ph type="title"/>
          </p:nvPr>
        </p:nvSpPr>
        <p:spPr>
          <a:xfrm>
            <a:off x="838200" y="365126"/>
            <a:ext cx="10515600" cy="607464"/>
          </a:xfrm>
        </p:spPr>
        <p:txBody>
          <a:bodyPr>
            <a:normAutofit fontScale="90000"/>
          </a:bodyPr>
          <a:lstStyle/>
          <a:p>
            <a:r>
              <a:rPr lang="en-US" dirty="0"/>
              <a:t>Tesla litigation: disclosure 2</a:t>
            </a:r>
          </a:p>
        </p:txBody>
      </p:sp>
      <p:sp>
        <p:nvSpPr>
          <p:cNvPr id="3" name="Content Placeholder 2">
            <a:extLst>
              <a:ext uri="{FF2B5EF4-FFF2-40B4-BE49-F238E27FC236}">
                <a16:creationId xmlns:a16="http://schemas.microsoft.com/office/drawing/2014/main" id="{AF20CD7B-0D8B-4EBA-8579-7D4AFF11C946}"/>
              </a:ext>
            </a:extLst>
          </p:cNvPr>
          <p:cNvSpPr>
            <a:spLocks noGrp="1"/>
          </p:cNvSpPr>
          <p:nvPr>
            <p:ph idx="1"/>
          </p:nvPr>
        </p:nvSpPr>
        <p:spPr>
          <a:xfrm>
            <a:off x="838200" y="1055716"/>
            <a:ext cx="10515600" cy="5121247"/>
          </a:xfrm>
        </p:spPr>
        <p:txBody>
          <a:bodyPr>
            <a:normAutofit fontScale="92500"/>
          </a:bodyPr>
          <a:lstStyle/>
          <a:p>
            <a:r>
              <a:rPr lang="en-US" dirty="0"/>
              <a:t>The VC finds some disclosure issues are issues of fact whose materiality needs to be determined.</a:t>
            </a:r>
          </a:p>
          <a:p>
            <a:r>
              <a:rPr lang="en-US" dirty="0"/>
              <a:t>For example, whether </a:t>
            </a:r>
            <a:r>
              <a:rPr lang="en-US" dirty="0" err="1"/>
              <a:t>Solarcity</a:t>
            </a:r>
            <a:r>
              <a:rPr lang="en-US" dirty="0"/>
              <a:t> was facing insolvency, whether information about the solar roofs was materially misleading, and whether Musk recused himself from involvement in the process. If Musk was a controller, whether or not he was involved in the process was material; if not a controller his involvement is less likely to be material.</a:t>
            </a:r>
          </a:p>
          <a:p>
            <a:r>
              <a:rPr lang="en-US" dirty="0"/>
              <a:t>Whether a majority of the board was subject to conflicts of interest is a question of fact. Some board members were dual fiduciaries (though there were issues of fact as to whether this created a conflict).</a:t>
            </a:r>
          </a:p>
          <a:p>
            <a:r>
              <a:rPr lang="en-US" dirty="0"/>
              <a:t>Waste claims are difficult, but not impossible, to prove. If </a:t>
            </a:r>
            <a:r>
              <a:rPr lang="en-US" dirty="0" err="1"/>
              <a:t>Solarcity</a:t>
            </a:r>
            <a:r>
              <a:rPr lang="en-US" dirty="0"/>
              <a:t> was insolvent when Tesla acquired it that could establish a waste claim.</a:t>
            </a:r>
          </a:p>
        </p:txBody>
      </p:sp>
      <p:pic>
        <p:nvPicPr>
          <p:cNvPr id="4" name="Audio 3">
            <a:hlinkClick r:id="" action="ppaction://media"/>
            <a:extLst>
              <a:ext uri="{FF2B5EF4-FFF2-40B4-BE49-F238E27FC236}">
                <a16:creationId xmlns:a16="http://schemas.microsoft.com/office/drawing/2014/main" id="{DBD237EC-6389-4623-A3AB-BE09F3A0CC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105957"/>
      </p:ext>
    </p:extLst>
  </p:cSld>
  <p:clrMapOvr>
    <a:masterClrMapping/>
  </p:clrMapOvr>
  <mc:AlternateContent xmlns:mc="http://schemas.openxmlformats.org/markup-compatibility/2006">
    <mc:Choice xmlns:p14="http://schemas.microsoft.com/office/powerpoint/2010/main" Requires="p14">
      <p:transition spd="slow" p14:dur="2000" advTm="119656"/>
    </mc:Choice>
    <mc:Fallback>
      <p:transition spd="slow" advTm="1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3543-E343-4541-81F5-DEC942A982D2}"/>
              </a:ext>
            </a:extLst>
          </p:cNvPr>
          <p:cNvSpPr>
            <a:spLocks noGrp="1"/>
          </p:cNvSpPr>
          <p:nvPr>
            <p:ph type="title"/>
          </p:nvPr>
        </p:nvSpPr>
        <p:spPr>
          <a:xfrm>
            <a:off x="838200" y="365126"/>
            <a:ext cx="10515600" cy="906722"/>
          </a:xfrm>
        </p:spPr>
        <p:txBody>
          <a:bodyPr/>
          <a:lstStyle/>
          <a:p>
            <a:r>
              <a:rPr lang="en-US" dirty="0"/>
              <a:t>Tesla litigation: disclosure 3</a:t>
            </a:r>
          </a:p>
        </p:txBody>
      </p:sp>
      <p:sp>
        <p:nvSpPr>
          <p:cNvPr id="3" name="Content Placeholder 2">
            <a:extLst>
              <a:ext uri="{FF2B5EF4-FFF2-40B4-BE49-F238E27FC236}">
                <a16:creationId xmlns:a16="http://schemas.microsoft.com/office/drawing/2014/main" id="{44121736-366D-407C-B513-5AD59AEA1621}"/>
              </a:ext>
            </a:extLst>
          </p:cNvPr>
          <p:cNvSpPr>
            <a:spLocks noGrp="1"/>
          </p:cNvSpPr>
          <p:nvPr>
            <p:ph idx="1"/>
          </p:nvPr>
        </p:nvSpPr>
        <p:spPr>
          <a:xfrm>
            <a:off x="838200" y="1354975"/>
            <a:ext cx="10515600" cy="4821988"/>
          </a:xfrm>
        </p:spPr>
        <p:txBody>
          <a:bodyPr/>
          <a:lstStyle/>
          <a:p>
            <a:r>
              <a:rPr lang="en-US" dirty="0"/>
              <a:t>Shareholders are entitled to a fair summary of the work of the investment bankers, and not all of the details. </a:t>
            </a:r>
          </a:p>
          <a:p>
            <a:r>
              <a:rPr lang="en-US" dirty="0"/>
              <a:t>Evercore did disclose the growth rate used to determine </a:t>
            </a:r>
            <a:r>
              <a:rPr lang="en-US" dirty="0" err="1"/>
              <a:t>Solarcity’s</a:t>
            </a:r>
            <a:r>
              <a:rPr lang="en-US" dirty="0"/>
              <a:t> value. If shareholders thought this was wrong they could reject the valuation. A failure to disclose the tax assumptions on which the growth rate was based was not material as a matter of law.</a:t>
            </a:r>
          </a:p>
          <a:p>
            <a:r>
              <a:rPr lang="en-US" dirty="0"/>
              <a:t>In addition, financial projections were accurately described and appropriately qualified.</a:t>
            </a:r>
          </a:p>
        </p:txBody>
      </p:sp>
      <p:pic>
        <p:nvPicPr>
          <p:cNvPr id="4" name="Audio 3">
            <a:hlinkClick r:id="" action="ppaction://media"/>
            <a:extLst>
              <a:ext uri="{FF2B5EF4-FFF2-40B4-BE49-F238E27FC236}">
                <a16:creationId xmlns:a16="http://schemas.microsoft.com/office/drawing/2014/main" id="{4E5A37B6-8880-43EF-838B-0A0AF47C1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519502"/>
      </p:ext>
    </p:extLst>
  </p:cSld>
  <p:clrMapOvr>
    <a:masterClrMapping/>
  </p:clrMapOvr>
  <mc:AlternateContent xmlns:mc="http://schemas.openxmlformats.org/markup-compatibility/2006">
    <mc:Choice xmlns:p14="http://schemas.microsoft.com/office/powerpoint/2010/main" Requires="p14">
      <p:transition spd="slow" p14:dur="2000" advTm="77733"/>
    </mc:Choice>
    <mc:Fallback>
      <p:transition spd="slow" advTm="7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938B-D2A5-40A6-A3AB-C7BD9FA8EEA5}"/>
              </a:ext>
            </a:extLst>
          </p:cNvPr>
          <p:cNvSpPr>
            <a:spLocks noGrp="1"/>
          </p:cNvSpPr>
          <p:nvPr>
            <p:ph type="title"/>
          </p:nvPr>
        </p:nvSpPr>
        <p:spPr>
          <a:xfrm>
            <a:off x="838200" y="365126"/>
            <a:ext cx="10515600" cy="723842"/>
          </a:xfrm>
        </p:spPr>
        <p:txBody>
          <a:bodyPr/>
          <a:lstStyle/>
          <a:p>
            <a:r>
              <a:rPr lang="en-US" dirty="0"/>
              <a:t>Some conclusions</a:t>
            </a:r>
          </a:p>
        </p:txBody>
      </p:sp>
      <p:sp>
        <p:nvSpPr>
          <p:cNvPr id="3" name="Content Placeholder 2">
            <a:extLst>
              <a:ext uri="{FF2B5EF4-FFF2-40B4-BE49-F238E27FC236}">
                <a16:creationId xmlns:a16="http://schemas.microsoft.com/office/drawing/2014/main" id="{F4F8887E-7421-45AA-8E4F-49618F4ACEF9}"/>
              </a:ext>
            </a:extLst>
          </p:cNvPr>
          <p:cNvSpPr>
            <a:spLocks noGrp="1"/>
          </p:cNvSpPr>
          <p:nvPr>
            <p:ph idx="1"/>
          </p:nvPr>
        </p:nvSpPr>
        <p:spPr>
          <a:xfrm>
            <a:off x="838200" y="1088968"/>
            <a:ext cx="10515600" cy="5087995"/>
          </a:xfrm>
        </p:spPr>
        <p:txBody>
          <a:bodyPr>
            <a:normAutofit/>
          </a:bodyPr>
          <a:lstStyle/>
          <a:p>
            <a:r>
              <a:rPr lang="en-US" dirty="0"/>
              <a:t>The procedures boards need to adopt for the approval of transactions vary depending on whether the transaction is a controlling shareholder transaction or not.</a:t>
            </a:r>
          </a:p>
          <a:p>
            <a:r>
              <a:rPr lang="en-US" dirty="0"/>
              <a:t>Deciding whether a transaction is a controlling shareholder transaction is not a simple matter. The Delaware courts are focused on whether the circumstances require entire fairness review, and this involves a flexible view of what constitutes control.</a:t>
            </a:r>
          </a:p>
          <a:p>
            <a:r>
              <a:rPr lang="en-US" dirty="0"/>
              <a:t>The risk averse approach would be to follow the 2 step approach in Kahn v M&amp;F W.</a:t>
            </a:r>
          </a:p>
          <a:p>
            <a:r>
              <a:rPr lang="en-US" dirty="0"/>
              <a:t>The directors other than Musk settled the claims against them for $60m funded by insurers. The claims against Musk are due to be tried in March 2021 (postponed from March 2020 due to the pandemic).</a:t>
            </a:r>
          </a:p>
        </p:txBody>
      </p:sp>
      <p:pic>
        <p:nvPicPr>
          <p:cNvPr id="4" name="Audio 3">
            <a:hlinkClick r:id="" action="ppaction://media"/>
            <a:extLst>
              <a:ext uri="{FF2B5EF4-FFF2-40B4-BE49-F238E27FC236}">
                <a16:creationId xmlns:a16="http://schemas.microsoft.com/office/drawing/2014/main" id="{F4F53329-96FE-4EB0-B82F-95888714C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0481647"/>
      </p:ext>
    </p:extLst>
  </p:cSld>
  <p:clrMapOvr>
    <a:masterClrMapping/>
  </p:clrMapOvr>
  <mc:AlternateContent xmlns:mc="http://schemas.openxmlformats.org/markup-compatibility/2006">
    <mc:Choice xmlns:p14="http://schemas.microsoft.com/office/powerpoint/2010/main" Requires="p14">
      <p:transition spd="slow" p14:dur="2000" advTm="235812"/>
    </mc:Choice>
    <mc:Fallback>
      <p:transition spd="slow" advTm="23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D3BB-7E38-439F-AD52-D844495FCB5A}"/>
              </a:ext>
            </a:extLst>
          </p:cNvPr>
          <p:cNvSpPr>
            <a:spLocks noGrp="1"/>
          </p:cNvSpPr>
          <p:nvPr>
            <p:ph type="title"/>
          </p:nvPr>
        </p:nvSpPr>
        <p:spPr>
          <a:xfrm>
            <a:off x="838200" y="365126"/>
            <a:ext cx="10515600" cy="989850"/>
          </a:xfrm>
        </p:spPr>
        <p:txBody>
          <a:bodyPr>
            <a:normAutofit fontScale="90000"/>
          </a:bodyPr>
          <a:lstStyle/>
          <a:p>
            <a:r>
              <a:rPr lang="en-US" dirty="0"/>
              <a:t>In Re Mindbody, Inc. Stockholders Litigation (Del. Ch. 2020): the claims</a:t>
            </a:r>
          </a:p>
        </p:txBody>
      </p:sp>
      <p:sp>
        <p:nvSpPr>
          <p:cNvPr id="3" name="Content Placeholder 2">
            <a:extLst>
              <a:ext uri="{FF2B5EF4-FFF2-40B4-BE49-F238E27FC236}">
                <a16:creationId xmlns:a16="http://schemas.microsoft.com/office/drawing/2014/main" id="{3E3912BF-6C26-4DC1-8BCB-59B008E6977B}"/>
              </a:ext>
            </a:extLst>
          </p:cNvPr>
          <p:cNvSpPr>
            <a:spLocks noGrp="1"/>
          </p:cNvSpPr>
          <p:nvPr>
            <p:ph idx="1"/>
          </p:nvPr>
        </p:nvSpPr>
        <p:spPr>
          <a:xfrm>
            <a:off x="838200" y="1479665"/>
            <a:ext cx="10515600" cy="4697298"/>
          </a:xfrm>
        </p:spPr>
        <p:txBody>
          <a:bodyPr>
            <a:normAutofit lnSpcReduction="10000"/>
          </a:bodyPr>
          <a:lstStyle/>
          <a:p>
            <a:r>
              <a:rPr lang="en-US" dirty="0"/>
              <a:t>The Mindbody acquisition led to an appraisal action and class action claims for breach of fiduciary duties against 3 officers/directors. Vista Equity Partners acquired Mindbody in a merger transaction for $36.50 per share. The plaintiff shareholders argued that the defendant officer/directors tilted the sale process in Vista’s favor because of their conflicts of interest: </a:t>
            </a:r>
            <a:r>
              <a:rPr lang="en-US" dirty="0" err="1"/>
              <a:t>Stollmeyer</a:t>
            </a:r>
            <a:r>
              <a:rPr lang="en-US" dirty="0"/>
              <a:t>, the CEO and Chairman was motivated by a need for liquidity  (sucking through a very small straw) and </a:t>
            </a:r>
            <a:r>
              <a:rPr lang="en-US" dirty="0" err="1"/>
              <a:t>Stollmeyer</a:t>
            </a:r>
            <a:r>
              <a:rPr lang="en-US" dirty="0"/>
              <a:t> and White, the CFO and COO were motivated by future employment with Vista, whereas </a:t>
            </a:r>
            <a:r>
              <a:rPr lang="en-US" dirty="0" err="1"/>
              <a:t>Liaw</a:t>
            </a:r>
            <a:r>
              <a:rPr lang="en-US" dirty="0"/>
              <a:t>, a nominee to the board for a venture capital investor was motivated by the investor’s wish to exit the Mindbody investment. The Court denies the motion to dismiss (except as to </a:t>
            </a:r>
            <a:r>
              <a:rPr lang="en-US" dirty="0" err="1"/>
              <a:t>Liaw</a:t>
            </a:r>
            <a:r>
              <a:rPr lang="en-US" dirty="0"/>
              <a:t>).</a:t>
            </a:r>
          </a:p>
        </p:txBody>
      </p:sp>
      <p:pic>
        <p:nvPicPr>
          <p:cNvPr id="4" name="Audio 3">
            <a:hlinkClick r:id="" action="ppaction://media"/>
            <a:extLst>
              <a:ext uri="{FF2B5EF4-FFF2-40B4-BE49-F238E27FC236}">
                <a16:creationId xmlns:a16="http://schemas.microsoft.com/office/drawing/2014/main" id="{24A96E42-C0FF-441E-8C82-595544CB4B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757262"/>
      </p:ext>
    </p:extLst>
  </p:cSld>
  <p:clrMapOvr>
    <a:masterClrMapping/>
  </p:clrMapOvr>
  <mc:AlternateContent xmlns:mc="http://schemas.openxmlformats.org/markup-compatibility/2006">
    <mc:Choice xmlns:p14="http://schemas.microsoft.com/office/powerpoint/2010/main" Requires="p14">
      <p:transition spd="slow" p14:dur="2000" advTm="223989"/>
    </mc:Choice>
    <mc:Fallback>
      <p:transition spd="slow" advTm="22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2122</Words>
  <Application>Microsoft Office PowerPoint</Application>
  <PresentationFormat>Widescreen</PresentationFormat>
  <Paragraphs>58</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Bradley Business Associations 2020</vt:lpstr>
      <vt:lpstr>Corwin and Kahn v MF&amp;W </vt:lpstr>
      <vt:lpstr> In re Tesla Motors, Inc. Stockholder Litigation (Del. Ch. 2020): the background</vt:lpstr>
      <vt:lpstr>In Re Tesla Stockholder Litigation (2020) </vt:lpstr>
      <vt:lpstr>Tesla litigation and disclosure to shareholders </vt:lpstr>
      <vt:lpstr>Tesla litigation: disclosure 2</vt:lpstr>
      <vt:lpstr>Tesla litigation: disclosure 3</vt:lpstr>
      <vt:lpstr>Some conclusions</vt:lpstr>
      <vt:lpstr>In Re Mindbody, Inc. Stockholders Litigation (Del. Ch. 2020): the claims</vt:lpstr>
      <vt:lpstr>In Re Mindbody Stockholders Litigation</vt:lpstr>
      <vt:lpstr>In Re Mindbody: Stollmeyer</vt:lpstr>
      <vt:lpstr>In Re Mindbody: fraud on the board</vt:lpstr>
      <vt:lpstr>In Re Mindbody: the transaction committee</vt:lpstr>
      <vt:lpstr>In Re Mindbody: stockholder vote </vt:lpstr>
      <vt:lpstr>In Re Mindbody: White and Liaw</vt:lpstr>
      <vt:lpstr>Some thoughts/conclusions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66</cp:revision>
  <dcterms:created xsi:type="dcterms:W3CDTF">2020-07-08T16:23:45Z</dcterms:created>
  <dcterms:modified xsi:type="dcterms:W3CDTF">2020-10-12T00:13:18Z</dcterms:modified>
</cp:coreProperties>
</file>