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68" r:id="rId4"/>
    <p:sldId id="263" r:id="rId5"/>
    <p:sldId id="264" r:id="rId6"/>
    <p:sldId id="266" r:id="rId7"/>
    <p:sldId id="265" r:id="rId8"/>
    <p:sldId id="257" r:id="rId9"/>
    <p:sldId id="269" r:id="rId10"/>
    <p:sldId id="270" r:id="rId11"/>
    <p:sldId id="258" r:id="rId12"/>
    <p:sldId id="271" r:id="rId13"/>
    <p:sldId id="272" r:id="rId14"/>
    <p:sldId id="259" r:id="rId15"/>
    <p:sldId id="273" r:id="rId16"/>
    <p:sldId id="274" r:id="rId17"/>
    <p:sldId id="260" r:id="rId18"/>
    <p:sldId id="26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10/3/2020</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10/3/2020</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10/3/2020</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10/3/2020</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10/3/2020</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10/3/2020</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10/3/2020</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10/3/2020</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10/3/2020</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10/3/2020</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10/3/2020</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10/3/2020</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2020</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Loyalty: Conflicting Interest Transactions and Corporate Opportunities</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BCF4514D-08F3-4DE4-B9AE-A01CC2D06E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43693"/>
    </mc:Choice>
    <mc:Fallback>
      <p:transition spd="slow" advTm="43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1A429-231F-43AA-953B-DE0DA8881189}"/>
              </a:ext>
            </a:extLst>
          </p:cNvPr>
          <p:cNvSpPr>
            <a:spLocks noGrp="1"/>
          </p:cNvSpPr>
          <p:nvPr>
            <p:ph type="title"/>
          </p:nvPr>
        </p:nvSpPr>
        <p:spPr>
          <a:xfrm>
            <a:off x="838200" y="365126"/>
            <a:ext cx="10515600" cy="840219"/>
          </a:xfrm>
        </p:spPr>
        <p:txBody>
          <a:bodyPr/>
          <a:lstStyle/>
          <a:p>
            <a:r>
              <a:rPr lang="en-US" dirty="0"/>
              <a:t>The lack of a formal Board resolution</a:t>
            </a:r>
          </a:p>
        </p:txBody>
      </p:sp>
      <p:sp>
        <p:nvSpPr>
          <p:cNvPr id="3" name="Content Placeholder 2">
            <a:extLst>
              <a:ext uri="{FF2B5EF4-FFF2-40B4-BE49-F238E27FC236}">
                <a16:creationId xmlns:a16="http://schemas.microsoft.com/office/drawing/2014/main" id="{26BE4B3D-DBE0-425E-BA4A-740367A3DC94}"/>
              </a:ext>
            </a:extLst>
          </p:cNvPr>
          <p:cNvSpPr>
            <a:spLocks noGrp="1"/>
          </p:cNvSpPr>
          <p:nvPr>
            <p:ph idx="1"/>
          </p:nvPr>
        </p:nvSpPr>
        <p:spPr>
          <a:xfrm>
            <a:off x="838200" y="1205345"/>
            <a:ext cx="10515600" cy="4971618"/>
          </a:xfrm>
        </p:spPr>
        <p:txBody>
          <a:bodyPr/>
          <a:lstStyle/>
          <a:p>
            <a:r>
              <a:rPr lang="en-US" dirty="0"/>
              <a:t>The general rule is that the Board acts collectively: action should be deliberately taken after an opportunity for discussion and an exchange of views and directors as agents of the stockholders only have the power to act as a Board.</a:t>
            </a:r>
          </a:p>
          <a:p>
            <a:r>
              <a:rPr lang="en-US" dirty="0"/>
              <a:t>It is desirable to follow the regular procedure, especially where a number of the shareholders are members of the public. In future the Board should act with more formality (though the company had thrived under the system of loose procedure).</a:t>
            </a:r>
          </a:p>
          <a:p>
            <a:r>
              <a:rPr lang="en-US" dirty="0"/>
              <a:t>The subsequent Board resolution, and the acceptance and retention of the benefits of the program constituted ratification.</a:t>
            </a:r>
          </a:p>
          <a:p>
            <a:endParaRPr lang="en-US" dirty="0"/>
          </a:p>
        </p:txBody>
      </p:sp>
      <p:pic>
        <p:nvPicPr>
          <p:cNvPr id="4" name="Audio 3">
            <a:hlinkClick r:id="" action="ppaction://media"/>
            <a:extLst>
              <a:ext uri="{FF2B5EF4-FFF2-40B4-BE49-F238E27FC236}">
                <a16:creationId xmlns:a16="http://schemas.microsoft.com/office/drawing/2014/main" id="{283ACEA2-B542-4822-AF6D-85958477EB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51309874"/>
      </p:ext>
    </p:extLst>
  </p:cSld>
  <p:clrMapOvr>
    <a:masterClrMapping/>
  </p:clrMapOvr>
  <mc:AlternateContent xmlns:mc="http://schemas.openxmlformats.org/markup-compatibility/2006">
    <mc:Choice xmlns:p14="http://schemas.microsoft.com/office/powerpoint/2010/main" Requires="p14">
      <p:transition spd="slow" p14:dur="2000" advTm="171662"/>
    </mc:Choice>
    <mc:Fallback>
      <p:transition spd="slow" advTm="171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5A8AE-E81B-45D5-9030-6F11833EA03B}"/>
              </a:ext>
            </a:extLst>
          </p:cNvPr>
          <p:cNvSpPr>
            <a:spLocks noGrp="1"/>
          </p:cNvSpPr>
          <p:nvPr>
            <p:ph type="title"/>
          </p:nvPr>
        </p:nvSpPr>
        <p:spPr/>
        <p:txBody>
          <a:bodyPr/>
          <a:lstStyle/>
          <a:p>
            <a:r>
              <a:rPr lang="en-US" dirty="0"/>
              <a:t>Benihana of Tokyo Inc v Benihana Inc (Delaware 2006)</a:t>
            </a:r>
          </a:p>
        </p:txBody>
      </p:sp>
      <p:sp>
        <p:nvSpPr>
          <p:cNvPr id="3" name="Content Placeholder 2">
            <a:extLst>
              <a:ext uri="{FF2B5EF4-FFF2-40B4-BE49-F238E27FC236}">
                <a16:creationId xmlns:a16="http://schemas.microsoft.com/office/drawing/2014/main" id="{7F2F5BCF-9947-49FE-B551-B8E02C0627EC}"/>
              </a:ext>
            </a:extLst>
          </p:cNvPr>
          <p:cNvSpPr>
            <a:spLocks noGrp="1"/>
          </p:cNvSpPr>
          <p:nvPr>
            <p:ph idx="1"/>
          </p:nvPr>
        </p:nvSpPr>
        <p:spPr/>
        <p:txBody>
          <a:bodyPr>
            <a:normAutofit lnSpcReduction="10000"/>
          </a:bodyPr>
          <a:lstStyle/>
          <a:p>
            <a:r>
              <a:rPr lang="en-US" dirty="0"/>
              <a:t>Benihana meets its needs for financing by issuing preferred stock to BFC Financial. John Abdo was on the Benihana board’s executive committee and was also a director and vice chairman of BFC and owned 30% of its stock.</a:t>
            </a:r>
          </a:p>
          <a:p>
            <a:r>
              <a:rPr lang="en-US" dirty="0"/>
              <a:t>BOT sues the Benihana directors (except Kevin Aoki) and BFC for breaches of duty and aiding and abetting the breaches. </a:t>
            </a:r>
          </a:p>
          <a:p>
            <a:r>
              <a:rPr lang="en-US" dirty="0"/>
              <a:t>The transaction is an interested transaction under DGCL §144 (CB p. 312) but the board had the relevant knowledge of Abdo’s involvement: “although no one ever said “Abdo negotiated this deal for </a:t>
            </a:r>
            <a:r>
              <a:rPr lang="en-US" dirty="0" err="1"/>
              <a:t>BFC,”the</a:t>
            </a:r>
            <a:r>
              <a:rPr lang="en-US" dirty="0"/>
              <a:t> directors understood that he was BFC’s representative in the transaction.” (p. 312)</a:t>
            </a:r>
          </a:p>
        </p:txBody>
      </p:sp>
      <p:pic>
        <p:nvPicPr>
          <p:cNvPr id="4" name="Audio 3">
            <a:hlinkClick r:id="" action="ppaction://media"/>
            <a:extLst>
              <a:ext uri="{FF2B5EF4-FFF2-40B4-BE49-F238E27FC236}">
                <a16:creationId xmlns:a16="http://schemas.microsoft.com/office/drawing/2014/main" id="{7F14BFB1-A705-43F1-A614-393A4A99CE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74752217"/>
      </p:ext>
    </p:extLst>
  </p:cSld>
  <p:clrMapOvr>
    <a:masterClrMapping/>
  </p:clrMapOvr>
  <mc:AlternateContent xmlns:mc="http://schemas.openxmlformats.org/markup-compatibility/2006">
    <mc:Choice xmlns:p14="http://schemas.microsoft.com/office/powerpoint/2010/main" Requires="p14">
      <p:transition spd="slow" p14:dur="2000" advTm="163948"/>
    </mc:Choice>
    <mc:Fallback>
      <p:transition spd="slow" advTm="163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94CC5-57B6-4C7E-AEAE-69BAD1F861A8}"/>
              </a:ext>
            </a:extLst>
          </p:cNvPr>
          <p:cNvSpPr>
            <a:spLocks noGrp="1"/>
          </p:cNvSpPr>
          <p:nvPr>
            <p:ph type="title"/>
          </p:nvPr>
        </p:nvSpPr>
        <p:spPr/>
        <p:txBody>
          <a:bodyPr/>
          <a:lstStyle/>
          <a:p>
            <a:r>
              <a:rPr lang="en-US" dirty="0"/>
              <a:t>Benihana: duty of loyalty</a:t>
            </a:r>
          </a:p>
        </p:txBody>
      </p:sp>
      <p:sp>
        <p:nvSpPr>
          <p:cNvPr id="3" name="Content Placeholder 2">
            <a:extLst>
              <a:ext uri="{FF2B5EF4-FFF2-40B4-BE49-F238E27FC236}">
                <a16:creationId xmlns:a16="http://schemas.microsoft.com/office/drawing/2014/main" id="{01A2F1C6-0485-4B08-9AE4-7127E33767D1}"/>
              </a:ext>
            </a:extLst>
          </p:cNvPr>
          <p:cNvSpPr>
            <a:spLocks noGrp="1"/>
          </p:cNvSpPr>
          <p:nvPr>
            <p:ph idx="1"/>
          </p:nvPr>
        </p:nvSpPr>
        <p:spPr/>
        <p:txBody>
          <a:bodyPr/>
          <a:lstStyle/>
          <a:p>
            <a:r>
              <a:rPr lang="en-US" dirty="0"/>
              <a:t>As to the claim that Abdo breached his duty of loyalty in this transaction the Court finds the record does not support the claim: Abdo did not use confidential information (he knew the terms a buyer could expect in a deal like this anyway); he did not set the terms of the deal, he did not deceive the board and he did not dominate or control the other directors’ approval of the transaction.</a:t>
            </a:r>
          </a:p>
          <a:p>
            <a:r>
              <a:rPr lang="en-US" dirty="0"/>
              <a:t>Notice that the evaluation of fairness involves a focus on the question whether the corporation was harmed.</a:t>
            </a:r>
          </a:p>
          <a:p>
            <a:r>
              <a:rPr lang="en-US" dirty="0"/>
              <a:t>The approach to conflicting interest transactions does not reflect the aspirational approach to fiduciary duties. </a:t>
            </a:r>
          </a:p>
        </p:txBody>
      </p:sp>
      <p:pic>
        <p:nvPicPr>
          <p:cNvPr id="4" name="Audio 3">
            <a:hlinkClick r:id="" action="ppaction://media"/>
            <a:extLst>
              <a:ext uri="{FF2B5EF4-FFF2-40B4-BE49-F238E27FC236}">
                <a16:creationId xmlns:a16="http://schemas.microsoft.com/office/drawing/2014/main" id="{13C810A6-673F-4A49-A320-C1664D86B5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84864993"/>
      </p:ext>
    </p:extLst>
  </p:cSld>
  <p:clrMapOvr>
    <a:masterClrMapping/>
  </p:clrMapOvr>
  <mc:AlternateContent xmlns:mc="http://schemas.openxmlformats.org/markup-compatibility/2006">
    <mc:Choice xmlns:p14="http://schemas.microsoft.com/office/powerpoint/2010/main" Requires="p14">
      <p:transition spd="slow" p14:dur="2000" advTm="149418"/>
    </mc:Choice>
    <mc:Fallback>
      <p:transition spd="slow" advTm="149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42831-3958-47DE-B17F-CE8039FBA2EC}"/>
              </a:ext>
            </a:extLst>
          </p:cNvPr>
          <p:cNvSpPr>
            <a:spLocks noGrp="1"/>
          </p:cNvSpPr>
          <p:nvPr>
            <p:ph type="title"/>
          </p:nvPr>
        </p:nvSpPr>
        <p:spPr/>
        <p:txBody>
          <a:bodyPr/>
          <a:lstStyle/>
          <a:p>
            <a:r>
              <a:rPr lang="en-US" dirty="0"/>
              <a:t>Benihana: dilution</a:t>
            </a:r>
          </a:p>
        </p:txBody>
      </p:sp>
      <p:sp>
        <p:nvSpPr>
          <p:cNvPr id="3" name="Content Placeholder 2">
            <a:extLst>
              <a:ext uri="{FF2B5EF4-FFF2-40B4-BE49-F238E27FC236}">
                <a16:creationId xmlns:a16="http://schemas.microsoft.com/office/drawing/2014/main" id="{4CC3856E-8FEF-4BC7-8C0F-44D312190A29}"/>
              </a:ext>
            </a:extLst>
          </p:cNvPr>
          <p:cNvSpPr>
            <a:spLocks noGrp="1"/>
          </p:cNvSpPr>
          <p:nvPr>
            <p:ph idx="1"/>
          </p:nvPr>
        </p:nvSpPr>
        <p:spPr/>
        <p:txBody>
          <a:bodyPr/>
          <a:lstStyle/>
          <a:p>
            <a:r>
              <a:rPr lang="en-US" dirty="0"/>
              <a:t>BOT argued that the purpose of the transaction was to dilute BOT’s voting control of Benihana. </a:t>
            </a:r>
          </a:p>
          <a:p>
            <a:r>
              <a:rPr lang="en-US" dirty="0"/>
              <a:t>The court says the trial court’s determination that the primary purpose of the transaction was the best financing vehicle to meet Benihana’s needs had ample support in the record. </a:t>
            </a:r>
          </a:p>
          <a:p>
            <a:r>
              <a:rPr lang="en-US" dirty="0"/>
              <a:t>But notice that the court does state that it is settled law that corporate action may not be taken for the sole or primary purpose of entrenchment. </a:t>
            </a:r>
          </a:p>
          <a:p>
            <a:endParaRPr lang="en-US" dirty="0"/>
          </a:p>
        </p:txBody>
      </p:sp>
      <p:pic>
        <p:nvPicPr>
          <p:cNvPr id="4" name="Audio 3">
            <a:hlinkClick r:id="" action="ppaction://media"/>
            <a:extLst>
              <a:ext uri="{FF2B5EF4-FFF2-40B4-BE49-F238E27FC236}">
                <a16:creationId xmlns:a16="http://schemas.microsoft.com/office/drawing/2014/main" id="{F5BCCE92-0A1A-457C-AA5A-C23E081E74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73047690"/>
      </p:ext>
    </p:extLst>
  </p:cSld>
  <p:clrMapOvr>
    <a:masterClrMapping/>
  </p:clrMapOvr>
  <mc:AlternateContent xmlns:mc="http://schemas.openxmlformats.org/markup-compatibility/2006">
    <mc:Choice xmlns:p14="http://schemas.microsoft.com/office/powerpoint/2010/main" Requires="p14">
      <p:transition spd="slow" p14:dur="2000" advTm="83064"/>
    </mc:Choice>
    <mc:Fallback>
      <p:transition spd="slow" advTm="83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B87F3-696E-42BB-9EA6-5ECABBE99303}"/>
              </a:ext>
            </a:extLst>
          </p:cNvPr>
          <p:cNvSpPr>
            <a:spLocks noGrp="1"/>
          </p:cNvSpPr>
          <p:nvPr>
            <p:ph type="title"/>
          </p:nvPr>
        </p:nvSpPr>
        <p:spPr/>
        <p:txBody>
          <a:bodyPr/>
          <a:lstStyle/>
          <a:p>
            <a:r>
              <a:rPr lang="en-US" dirty="0"/>
              <a:t>Broz v Cellular Information Systems Inc (Delaware 1996)</a:t>
            </a:r>
          </a:p>
        </p:txBody>
      </p:sp>
      <p:sp>
        <p:nvSpPr>
          <p:cNvPr id="3" name="Content Placeholder 2">
            <a:extLst>
              <a:ext uri="{FF2B5EF4-FFF2-40B4-BE49-F238E27FC236}">
                <a16:creationId xmlns:a16="http://schemas.microsoft.com/office/drawing/2014/main" id="{EA4AFEB1-22E2-431B-99FE-A0634E430506}"/>
              </a:ext>
            </a:extLst>
          </p:cNvPr>
          <p:cNvSpPr>
            <a:spLocks noGrp="1"/>
          </p:cNvSpPr>
          <p:nvPr>
            <p:ph idx="1"/>
          </p:nvPr>
        </p:nvSpPr>
        <p:spPr/>
        <p:txBody>
          <a:bodyPr>
            <a:normAutofit fontScale="92500" lnSpcReduction="20000"/>
          </a:bodyPr>
          <a:lstStyle/>
          <a:p>
            <a:r>
              <a:rPr lang="en-US" dirty="0"/>
              <a:t>Broz, the President and sole shareholder of RFBC and a director of CIS (two competing corporations in the cellphone business) acquired a license. After </a:t>
            </a:r>
            <a:r>
              <a:rPr lang="en-US" dirty="0" err="1"/>
              <a:t>Pricellular</a:t>
            </a:r>
            <a:r>
              <a:rPr lang="en-US" dirty="0"/>
              <a:t> acquired CIS it sued Broz on the basis that the </a:t>
            </a:r>
            <a:r>
              <a:rPr lang="en-US" dirty="0" err="1"/>
              <a:t>licence</a:t>
            </a:r>
            <a:r>
              <a:rPr lang="en-US" dirty="0"/>
              <a:t> was a corporate opportunity of CIS.  The Delaware Supreme Court finds that Broz did not take a corporate opportunity.</a:t>
            </a:r>
          </a:p>
          <a:p>
            <a:r>
              <a:rPr lang="en-US" dirty="0" err="1"/>
              <a:t>Guth</a:t>
            </a:r>
            <a:r>
              <a:rPr lang="en-US" dirty="0"/>
              <a:t> v Loft test: “if there is presented to a corporate officer or director a business opportunity which the corporation is financially able to undertake, is, from its nature, in the line of the corporation's business and is of practical advantage to it, is one in which the corporation has an interest or a reasonable expectancy, and, by embracing the opportunity, the self-interest of the officer or director will be brought into conflict with that of the corporation, the law will not permit him to seize the opportunity for himself.” (p. 317) (the test is sometimes described as  cumulative, sometimes disjunctive: no one factor is dispositive).</a:t>
            </a:r>
          </a:p>
        </p:txBody>
      </p:sp>
      <p:pic>
        <p:nvPicPr>
          <p:cNvPr id="4" name="Audio 3">
            <a:hlinkClick r:id="" action="ppaction://media"/>
            <a:extLst>
              <a:ext uri="{FF2B5EF4-FFF2-40B4-BE49-F238E27FC236}">
                <a16:creationId xmlns:a16="http://schemas.microsoft.com/office/drawing/2014/main" id="{6760AA05-AD6C-412D-B92D-AFDB58AB0E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63200754"/>
      </p:ext>
    </p:extLst>
  </p:cSld>
  <p:clrMapOvr>
    <a:masterClrMapping/>
  </p:clrMapOvr>
  <mc:AlternateContent xmlns:mc="http://schemas.openxmlformats.org/markup-compatibility/2006">
    <mc:Choice xmlns:p14="http://schemas.microsoft.com/office/powerpoint/2010/main" Requires="p14">
      <p:transition spd="slow" p14:dur="2000" advTm="249019"/>
    </mc:Choice>
    <mc:Fallback>
      <p:transition spd="slow" advTm="249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817CC-ADBB-422C-914E-38AF82FD87D1}"/>
              </a:ext>
            </a:extLst>
          </p:cNvPr>
          <p:cNvSpPr>
            <a:spLocks noGrp="1"/>
          </p:cNvSpPr>
          <p:nvPr>
            <p:ph type="title"/>
          </p:nvPr>
        </p:nvSpPr>
        <p:spPr/>
        <p:txBody>
          <a:bodyPr/>
          <a:lstStyle/>
          <a:p>
            <a:r>
              <a:rPr lang="en-US" dirty="0"/>
              <a:t>Broz v CIS</a:t>
            </a:r>
          </a:p>
        </p:txBody>
      </p:sp>
      <p:sp>
        <p:nvSpPr>
          <p:cNvPr id="3" name="Content Placeholder 2">
            <a:extLst>
              <a:ext uri="{FF2B5EF4-FFF2-40B4-BE49-F238E27FC236}">
                <a16:creationId xmlns:a16="http://schemas.microsoft.com/office/drawing/2014/main" id="{0852CE6A-DF42-41EF-B3AB-AEE84060E44B}"/>
              </a:ext>
            </a:extLst>
          </p:cNvPr>
          <p:cNvSpPr>
            <a:spLocks noGrp="1"/>
          </p:cNvSpPr>
          <p:nvPr>
            <p:ph idx="1"/>
          </p:nvPr>
        </p:nvSpPr>
        <p:spPr/>
        <p:txBody>
          <a:bodyPr>
            <a:normAutofit fontScale="92500" lnSpcReduction="20000"/>
          </a:bodyPr>
          <a:lstStyle/>
          <a:p>
            <a:r>
              <a:rPr lang="en-US" dirty="0"/>
              <a:t>Many of the fundamental corporate opportunities concerns were not present in this case: Broz was aware of the opportunity in his individual capacity; the opportunity was not offered to CIS, CIS was in financial difficulties; the opportunity was within CIS’ line of business but CIS did not have an interest or expectancy in the opportunity because it was divesting itself of licenses and the business plan did not include new acquisitions. There was no conflict. Broz was competing with </a:t>
            </a:r>
            <a:r>
              <a:rPr lang="en-US" dirty="0" err="1"/>
              <a:t>Pricellular</a:t>
            </a:r>
            <a:r>
              <a:rPr lang="en-US" dirty="0"/>
              <a:t>, an outside entity, and had no duty to consider the contingent and uncertain plans of </a:t>
            </a:r>
            <a:r>
              <a:rPr lang="en-US" dirty="0" err="1"/>
              <a:t>Pricellular</a:t>
            </a:r>
            <a:r>
              <a:rPr lang="en-US" dirty="0"/>
              <a:t>.</a:t>
            </a:r>
          </a:p>
          <a:p>
            <a:r>
              <a:rPr lang="en-US" dirty="0"/>
              <a:t>[There were only 9 days between Broz taking the opportunity and </a:t>
            </a:r>
            <a:r>
              <a:rPr lang="en-US" dirty="0" err="1"/>
              <a:t>Pricellular</a:t>
            </a:r>
            <a:r>
              <a:rPr lang="en-US" dirty="0"/>
              <a:t> acquiring CIS.]</a:t>
            </a:r>
          </a:p>
          <a:p>
            <a:r>
              <a:rPr lang="en-US" dirty="0"/>
              <a:t>If Broz had been an officer the answer could have been different: the factual context matters in these cases. </a:t>
            </a:r>
          </a:p>
        </p:txBody>
      </p:sp>
      <p:pic>
        <p:nvPicPr>
          <p:cNvPr id="4" name="Audio 3">
            <a:hlinkClick r:id="" action="ppaction://media"/>
            <a:extLst>
              <a:ext uri="{FF2B5EF4-FFF2-40B4-BE49-F238E27FC236}">
                <a16:creationId xmlns:a16="http://schemas.microsoft.com/office/drawing/2014/main" id="{950232C6-2D6C-43F1-A706-5935207B51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94592525"/>
      </p:ext>
    </p:extLst>
  </p:cSld>
  <p:clrMapOvr>
    <a:masterClrMapping/>
  </p:clrMapOvr>
  <mc:AlternateContent xmlns:mc="http://schemas.openxmlformats.org/markup-compatibility/2006">
    <mc:Choice xmlns:p14="http://schemas.microsoft.com/office/powerpoint/2010/main" Requires="p14">
      <p:transition spd="slow" p14:dur="2000" advTm="262866"/>
    </mc:Choice>
    <mc:Fallback>
      <p:transition spd="slow" advTm="262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78A7C-D181-4054-97EA-0B3E853512AC}"/>
              </a:ext>
            </a:extLst>
          </p:cNvPr>
          <p:cNvSpPr>
            <a:spLocks noGrp="1"/>
          </p:cNvSpPr>
          <p:nvPr>
            <p:ph type="title"/>
          </p:nvPr>
        </p:nvSpPr>
        <p:spPr/>
        <p:txBody>
          <a:bodyPr/>
          <a:lstStyle/>
          <a:p>
            <a:r>
              <a:rPr lang="en-US" dirty="0"/>
              <a:t>The duty to offer corporate opportunities to the corporation; conflict of duties</a:t>
            </a:r>
          </a:p>
        </p:txBody>
      </p:sp>
      <p:sp>
        <p:nvSpPr>
          <p:cNvPr id="3" name="Content Placeholder 2">
            <a:extLst>
              <a:ext uri="{FF2B5EF4-FFF2-40B4-BE49-F238E27FC236}">
                <a16:creationId xmlns:a16="http://schemas.microsoft.com/office/drawing/2014/main" id="{63A693A1-D81E-47DE-8DC8-60E110087DC9}"/>
              </a:ext>
            </a:extLst>
          </p:cNvPr>
          <p:cNvSpPr>
            <a:spLocks noGrp="1"/>
          </p:cNvSpPr>
          <p:nvPr>
            <p:ph idx="1"/>
          </p:nvPr>
        </p:nvSpPr>
        <p:spPr/>
        <p:txBody>
          <a:bodyPr/>
          <a:lstStyle/>
          <a:p>
            <a:r>
              <a:rPr lang="en-US" dirty="0"/>
              <a:t>Broz did not need to make the offer here as the opportunity was not a corporate opportunity.</a:t>
            </a:r>
          </a:p>
          <a:p>
            <a:r>
              <a:rPr lang="en-US" dirty="0"/>
              <a:t>If the director/officer does offer a corporate opportunity there is a possibility the Board may decide the corporation should take it.</a:t>
            </a:r>
          </a:p>
          <a:p>
            <a:r>
              <a:rPr lang="en-US" dirty="0"/>
              <a:t>Broz is a dual fiduciary and owes duties to RFBC as well as CIS. How can he reconcile his duties to both entities?</a:t>
            </a:r>
          </a:p>
          <a:p>
            <a:r>
              <a:rPr lang="en-US" dirty="0"/>
              <a:t>This dual fiduciary issue arises often in the venture capital context.  Officers of VC firms may be directors of multiple investee companies: they are directors to protect the investor’s interests but also owe duties to the investee corporation. </a:t>
            </a:r>
          </a:p>
        </p:txBody>
      </p:sp>
      <p:pic>
        <p:nvPicPr>
          <p:cNvPr id="4" name="Audio 3">
            <a:hlinkClick r:id="" action="ppaction://media"/>
            <a:extLst>
              <a:ext uri="{FF2B5EF4-FFF2-40B4-BE49-F238E27FC236}">
                <a16:creationId xmlns:a16="http://schemas.microsoft.com/office/drawing/2014/main" id="{4F34F002-3953-4FD3-B69B-3BC96130B6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77689986"/>
      </p:ext>
    </p:extLst>
  </p:cSld>
  <p:clrMapOvr>
    <a:masterClrMapping/>
  </p:clrMapOvr>
  <mc:AlternateContent xmlns:mc="http://schemas.openxmlformats.org/markup-compatibility/2006">
    <mc:Choice xmlns:p14="http://schemas.microsoft.com/office/powerpoint/2010/main" Requires="p14">
      <p:transition spd="slow" p14:dur="2000" advTm="250150"/>
    </mc:Choice>
    <mc:Fallback>
      <p:transition spd="slow" advTm="250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CBB24-8B36-4600-8468-89ED8BBF43D6}"/>
              </a:ext>
            </a:extLst>
          </p:cNvPr>
          <p:cNvSpPr>
            <a:spLocks noGrp="1"/>
          </p:cNvSpPr>
          <p:nvPr>
            <p:ph type="title"/>
          </p:nvPr>
        </p:nvSpPr>
        <p:spPr>
          <a:xfrm>
            <a:off x="838200" y="365125"/>
            <a:ext cx="10515600" cy="989850"/>
          </a:xfrm>
        </p:spPr>
        <p:txBody>
          <a:bodyPr>
            <a:normAutofit fontScale="90000"/>
          </a:bodyPr>
          <a:lstStyle/>
          <a:p>
            <a:r>
              <a:rPr lang="en-US" dirty="0"/>
              <a:t>In Re eBay Inc Shareholders Litigation (Delaware Ch. 2004)</a:t>
            </a:r>
          </a:p>
        </p:txBody>
      </p:sp>
      <p:sp>
        <p:nvSpPr>
          <p:cNvPr id="3" name="Content Placeholder 2">
            <a:extLst>
              <a:ext uri="{FF2B5EF4-FFF2-40B4-BE49-F238E27FC236}">
                <a16:creationId xmlns:a16="http://schemas.microsoft.com/office/drawing/2014/main" id="{90C49AFA-81F8-404F-AAF0-C1842C0EDF6E}"/>
              </a:ext>
            </a:extLst>
          </p:cNvPr>
          <p:cNvSpPr>
            <a:spLocks noGrp="1"/>
          </p:cNvSpPr>
          <p:nvPr>
            <p:ph idx="1"/>
          </p:nvPr>
        </p:nvSpPr>
        <p:spPr>
          <a:xfrm>
            <a:off x="838200" y="1280160"/>
            <a:ext cx="10515600" cy="4896803"/>
          </a:xfrm>
        </p:spPr>
        <p:txBody>
          <a:bodyPr>
            <a:normAutofit fontScale="85000" lnSpcReduction="10000"/>
          </a:bodyPr>
          <a:lstStyle/>
          <a:p>
            <a:r>
              <a:rPr lang="en-US" dirty="0"/>
              <a:t>This is a decision on a motion to dismiss, rather than a final determination of the issues. Shareholders claimed that when directors and officers of eBay received allocations of shares in Initial Public Offerings (IPOs)  underwritten by Goldman Sachs they breached their fiduciary duty not to take corporate opportunities.</a:t>
            </a:r>
          </a:p>
          <a:p>
            <a:r>
              <a:rPr lang="en-US" dirty="0"/>
              <a:t>Chancellor Chandler said investing in securities was a line of business of eBay:  investing was integral to eBay’s cash management and a significant part of its business. There is a conflict of interest because the IPO allocations could be seen as a commercial discount or rebate for past or future investment banking services.</a:t>
            </a:r>
          </a:p>
          <a:p>
            <a:r>
              <a:rPr lang="en-US" dirty="0"/>
              <a:t>In addition, even if not taking a corporate opportunity the investing could be a breach of the duty of loyalty (because of the inducement to maintain the business relationship in future).</a:t>
            </a:r>
          </a:p>
          <a:p>
            <a:r>
              <a:rPr lang="en-US" dirty="0"/>
              <a:t>In 2005 a settlement was announced: the defendants agreed to pay $3m to eBay and Goldman Sachs would pay $395,000 (the shareholders claimed they had knowingly participated in the directors’ breach of duty). </a:t>
            </a:r>
          </a:p>
          <a:p>
            <a:pPr marL="0" indent="0">
              <a:buNone/>
            </a:pPr>
            <a:endParaRPr lang="en-US" dirty="0"/>
          </a:p>
          <a:p>
            <a:endParaRPr lang="en-US" dirty="0"/>
          </a:p>
        </p:txBody>
      </p:sp>
      <p:pic>
        <p:nvPicPr>
          <p:cNvPr id="4" name="Audio 3">
            <a:hlinkClick r:id="" action="ppaction://media"/>
            <a:extLst>
              <a:ext uri="{FF2B5EF4-FFF2-40B4-BE49-F238E27FC236}">
                <a16:creationId xmlns:a16="http://schemas.microsoft.com/office/drawing/2014/main" id="{517F78F8-0EE6-4D76-861D-B77ED41209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96297726"/>
      </p:ext>
    </p:extLst>
  </p:cSld>
  <p:clrMapOvr>
    <a:masterClrMapping/>
  </p:clrMapOvr>
  <mc:AlternateContent xmlns:mc="http://schemas.openxmlformats.org/markup-compatibility/2006">
    <mc:Choice xmlns:p14="http://schemas.microsoft.com/office/powerpoint/2010/main" Requires="p14">
      <p:transition spd="slow" p14:dur="2000" advTm="342870"/>
    </mc:Choice>
    <mc:Fallback>
      <p:transition spd="slow" advTm="342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D0CAF-B824-497A-99EB-89F17BE9AB9E}"/>
              </a:ext>
            </a:extLst>
          </p:cNvPr>
          <p:cNvSpPr>
            <a:spLocks noGrp="1"/>
          </p:cNvSpPr>
          <p:nvPr>
            <p:ph type="title"/>
          </p:nvPr>
        </p:nvSpPr>
        <p:spPr/>
        <p:txBody>
          <a:bodyPr/>
          <a:lstStyle/>
          <a:p>
            <a:r>
              <a:rPr lang="en-US" dirty="0"/>
              <a:t>Corporate opportunity waivers: DGCL §122(17) (enacted 2000)</a:t>
            </a:r>
          </a:p>
        </p:txBody>
      </p:sp>
      <p:sp>
        <p:nvSpPr>
          <p:cNvPr id="3" name="Content Placeholder 2">
            <a:extLst>
              <a:ext uri="{FF2B5EF4-FFF2-40B4-BE49-F238E27FC236}">
                <a16:creationId xmlns:a16="http://schemas.microsoft.com/office/drawing/2014/main" id="{095B980B-47D2-4E7B-8746-EC5399A5290C}"/>
              </a:ext>
            </a:extLst>
          </p:cNvPr>
          <p:cNvSpPr>
            <a:spLocks noGrp="1"/>
          </p:cNvSpPr>
          <p:nvPr>
            <p:ph idx="1"/>
          </p:nvPr>
        </p:nvSpPr>
        <p:spPr/>
        <p:txBody>
          <a:bodyPr>
            <a:normAutofit lnSpcReduction="10000"/>
          </a:bodyPr>
          <a:lstStyle/>
          <a:p>
            <a:r>
              <a:rPr lang="en-US" dirty="0"/>
              <a:t>“Every corporation created under this chapter shall have power to:…  Renounce, in its certificate of incorporation or by action of its board of directors, any interest or expectancy of the corporation in, or in being offered an opportunity to participate in, specified business opportunities or specified classes or categories of business opportunities that are presented to the corporation or 1 or more of its officers, directors or stockholders.”</a:t>
            </a:r>
          </a:p>
          <a:p>
            <a:r>
              <a:rPr lang="en-US" dirty="0"/>
              <a:t>In Alarm.com Holdings Inc v ABS Capital Partners Inc, the Chancery Court (VC Laster), applying a waiver provision that contemplated what happened, noted that it was not opining on the validity of a broad and general renunciation of corporate opportunities.</a:t>
            </a:r>
          </a:p>
        </p:txBody>
      </p:sp>
      <p:pic>
        <p:nvPicPr>
          <p:cNvPr id="4" name="Audio 3">
            <a:hlinkClick r:id="" action="ppaction://media"/>
            <a:extLst>
              <a:ext uri="{FF2B5EF4-FFF2-40B4-BE49-F238E27FC236}">
                <a16:creationId xmlns:a16="http://schemas.microsoft.com/office/drawing/2014/main" id="{6E8FA176-DEEA-49D6-A768-5C9A72564E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76367072"/>
      </p:ext>
    </p:extLst>
  </p:cSld>
  <p:clrMapOvr>
    <a:masterClrMapping/>
  </p:clrMapOvr>
  <mc:AlternateContent xmlns:mc="http://schemas.openxmlformats.org/markup-compatibility/2006">
    <mc:Choice xmlns:p14="http://schemas.microsoft.com/office/powerpoint/2010/main" Requires="p14">
      <p:transition spd="slow" p14:dur="2000" advTm="152289"/>
    </mc:Choice>
    <mc:Fallback>
      <p:transition spd="slow" advTm="152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B0502-F62E-4653-94C9-D7AC266B9FFE}"/>
              </a:ext>
            </a:extLst>
          </p:cNvPr>
          <p:cNvSpPr>
            <a:spLocks noGrp="1"/>
          </p:cNvSpPr>
          <p:nvPr>
            <p:ph type="title"/>
          </p:nvPr>
        </p:nvSpPr>
        <p:spPr>
          <a:xfrm>
            <a:off x="838200" y="365126"/>
            <a:ext cx="10515600" cy="657340"/>
          </a:xfrm>
        </p:spPr>
        <p:txBody>
          <a:bodyPr>
            <a:normAutofit fontScale="90000"/>
          </a:bodyPr>
          <a:lstStyle/>
          <a:p>
            <a:r>
              <a:rPr lang="en-US" dirty="0"/>
              <a:t>Directors and Officers and the Duty of Loyalty</a:t>
            </a:r>
          </a:p>
        </p:txBody>
      </p:sp>
      <p:sp>
        <p:nvSpPr>
          <p:cNvPr id="3" name="Content Placeholder 2">
            <a:extLst>
              <a:ext uri="{FF2B5EF4-FFF2-40B4-BE49-F238E27FC236}">
                <a16:creationId xmlns:a16="http://schemas.microsoft.com/office/drawing/2014/main" id="{BA421590-D5C8-4484-8598-AF7A233BEE40}"/>
              </a:ext>
            </a:extLst>
          </p:cNvPr>
          <p:cNvSpPr>
            <a:spLocks noGrp="1"/>
          </p:cNvSpPr>
          <p:nvPr>
            <p:ph idx="1"/>
          </p:nvPr>
        </p:nvSpPr>
        <p:spPr>
          <a:xfrm>
            <a:off x="838200" y="1022466"/>
            <a:ext cx="10515600" cy="5154498"/>
          </a:xfrm>
        </p:spPr>
        <p:txBody>
          <a:bodyPr>
            <a:normAutofit fontScale="92500" lnSpcReduction="10000"/>
          </a:bodyPr>
          <a:lstStyle/>
          <a:p>
            <a:r>
              <a:rPr lang="en-US" dirty="0"/>
              <a:t>Directors and Officers are fiduciaries and subject to a fiduciary duty of loyalty to the corporation. There is a general duty to act in good faith in the best interest of the corporation. The fiduciary duties are also implicated by competing with the corporation; using corporate property for the fiduciary’s own benefit; and taking opportunities which are corporate opportunities.</a:t>
            </a:r>
          </a:p>
          <a:p>
            <a:r>
              <a:rPr lang="en-US" dirty="0"/>
              <a:t>In December 2019, Joseph Ashton, an official with UAW (who also served as a director of GM), pleaded guilty to taking bribes and kickbacks. In September 2020 GM sued him for breach of his duties as director including claims that the kickbacks were from a GM funded program to educate employees and that Ashton also received bribes from </a:t>
            </a:r>
            <a:r>
              <a:rPr lang="en-US" dirty="0" err="1"/>
              <a:t>FiatChrysler</a:t>
            </a:r>
            <a:r>
              <a:rPr lang="en-US" dirty="0"/>
              <a:t> to act against GM’s interests. In the complaint GM asks for damages including “recoupment of monies paid by GM to Ashton for service as a director on GM’s Board.”</a:t>
            </a:r>
          </a:p>
        </p:txBody>
      </p:sp>
      <p:pic>
        <p:nvPicPr>
          <p:cNvPr id="4" name="Audio 3">
            <a:hlinkClick r:id="" action="ppaction://media"/>
            <a:extLst>
              <a:ext uri="{FF2B5EF4-FFF2-40B4-BE49-F238E27FC236}">
                <a16:creationId xmlns:a16="http://schemas.microsoft.com/office/drawing/2014/main" id="{563B2EDE-D641-479A-A956-253C4D8E49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17657136"/>
      </p:ext>
    </p:extLst>
  </p:cSld>
  <p:clrMapOvr>
    <a:masterClrMapping/>
  </p:clrMapOvr>
  <mc:AlternateContent xmlns:mc="http://schemas.openxmlformats.org/markup-compatibility/2006">
    <mc:Choice xmlns:p14="http://schemas.microsoft.com/office/powerpoint/2010/main" Requires="p14">
      <p:transition spd="slow" p14:dur="2000" advTm="181439"/>
    </mc:Choice>
    <mc:Fallback>
      <p:transition spd="slow" advTm="181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3EC0F-1324-46E6-A38C-C386A87F71EB}"/>
              </a:ext>
            </a:extLst>
          </p:cNvPr>
          <p:cNvSpPr>
            <a:spLocks noGrp="1"/>
          </p:cNvSpPr>
          <p:nvPr>
            <p:ph type="title"/>
          </p:nvPr>
        </p:nvSpPr>
        <p:spPr/>
        <p:txBody>
          <a:bodyPr/>
          <a:lstStyle/>
          <a:p>
            <a:r>
              <a:rPr lang="en-US" dirty="0"/>
              <a:t>Conflicting Interest Transactions</a:t>
            </a:r>
          </a:p>
        </p:txBody>
      </p:sp>
      <p:sp>
        <p:nvSpPr>
          <p:cNvPr id="3" name="Content Placeholder 2">
            <a:extLst>
              <a:ext uri="{FF2B5EF4-FFF2-40B4-BE49-F238E27FC236}">
                <a16:creationId xmlns:a16="http://schemas.microsoft.com/office/drawing/2014/main" id="{BFEFCBE9-F7DD-4585-A1E0-D8BEFC56FBCC}"/>
              </a:ext>
            </a:extLst>
          </p:cNvPr>
          <p:cNvSpPr>
            <a:spLocks noGrp="1"/>
          </p:cNvSpPr>
          <p:nvPr>
            <p:ph idx="1"/>
          </p:nvPr>
        </p:nvSpPr>
        <p:spPr/>
        <p:txBody>
          <a:bodyPr>
            <a:normAutofit fontScale="92500" lnSpcReduction="20000"/>
          </a:bodyPr>
          <a:lstStyle/>
          <a:p>
            <a:r>
              <a:rPr lang="en-US" dirty="0"/>
              <a:t>One context where the director/officer’s fiduciary duties are important relates to contracts between the director/officer and the corporation, or in which the director/officer has an interest. For example, the director sells assets to or buys assets from the corporation. </a:t>
            </a:r>
          </a:p>
          <a:p>
            <a:r>
              <a:rPr lang="en-US" dirty="0"/>
              <a:t>Traditionally conflicting interest transactions were voidable by the corporation but statutes now focus on the process by which the transactions were approved and on whether the transaction was fair to the corporation.</a:t>
            </a:r>
          </a:p>
          <a:p>
            <a:r>
              <a:rPr lang="en-US" dirty="0"/>
              <a:t>If the transaction is approved by a process that satisfies the criteria in the statute a shareholder can still challenge the transaction as unfair but the shareholder has the burden of proof. If the transaction is not approved in a procedure that satisfies the statute the director has the burden of establishing the transaction was fair to the corporation.</a:t>
            </a:r>
          </a:p>
          <a:p>
            <a:endParaRPr lang="en-US" dirty="0"/>
          </a:p>
        </p:txBody>
      </p:sp>
      <p:pic>
        <p:nvPicPr>
          <p:cNvPr id="4" name="Audio 3">
            <a:hlinkClick r:id="" action="ppaction://media"/>
            <a:extLst>
              <a:ext uri="{FF2B5EF4-FFF2-40B4-BE49-F238E27FC236}">
                <a16:creationId xmlns:a16="http://schemas.microsoft.com/office/drawing/2014/main" id="{2EE83508-6A1D-4273-831C-11AD1E8058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66957652"/>
      </p:ext>
    </p:extLst>
  </p:cSld>
  <p:clrMapOvr>
    <a:masterClrMapping/>
  </p:clrMapOvr>
  <mc:AlternateContent xmlns:mc="http://schemas.openxmlformats.org/markup-compatibility/2006">
    <mc:Choice xmlns:p14="http://schemas.microsoft.com/office/powerpoint/2010/main" Requires="p14">
      <p:transition spd="slow" p14:dur="2000" advTm="189197"/>
    </mc:Choice>
    <mc:Fallback>
      <p:transition spd="slow" advTm="189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186CC-25CA-4EDE-BC4D-8C90FEAA27F1}"/>
              </a:ext>
            </a:extLst>
          </p:cNvPr>
          <p:cNvSpPr>
            <a:spLocks noGrp="1"/>
          </p:cNvSpPr>
          <p:nvPr>
            <p:ph type="title"/>
          </p:nvPr>
        </p:nvSpPr>
        <p:spPr>
          <a:xfrm>
            <a:off x="838200" y="365126"/>
            <a:ext cx="10515600" cy="607464"/>
          </a:xfrm>
        </p:spPr>
        <p:txBody>
          <a:bodyPr>
            <a:normAutofit fontScale="90000"/>
          </a:bodyPr>
          <a:lstStyle/>
          <a:p>
            <a:r>
              <a:rPr lang="en-US" dirty="0"/>
              <a:t>DGCL § 144</a:t>
            </a:r>
          </a:p>
        </p:txBody>
      </p:sp>
      <p:sp>
        <p:nvSpPr>
          <p:cNvPr id="3" name="Content Placeholder 2">
            <a:extLst>
              <a:ext uri="{FF2B5EF4-FFF2-40B4-BE49-F238E27FC236}">
                <a16:creationId xmlns:a16="http://schemas.microsoft.com/office/drawing/2014/main" id="{711CDB25-0A3B-4A29-8669-DAF672164383}"/>
              </a:ext>
            </a:extLst>
          </p:cNvPr>
          <p:cNvSpPr>
            <a:spLocks noGrp="1"/>
          </p:cNvSpPr>
          <p:nvPr>
            <p:ph idx="1"/>
          </p:nvPr>
        </p:nvSpPr>
        <p:spPr>
          <a:xfrm>
            <a:off x="838200" y="897776"/>
            <a:ext cx="10515600" cy="5279188"/>
          </a:xfrm>
        </p:spPr>
        <p:txBody>
          <a:bodyPr>
            <a:normAutofit fontScale="70000" lnSpcReduction="20000"/>
          </a:bodyPr>
          <a:lstStyle/>
          <a:p>
            <a:r>
              <a:rPr lang="en-US" dirty="0"/>
              <a:t>(a) No contract or transaction between a corporation and 1 or more of its directors or officers, or between a corporation and any other corporation, partnership, association, or other organization in which 1 or more of its directors or officers, are directors or officers, or have a financial interest, shall be void or voidable solely for this reason, or solely because the director or officer is present at or participates in the meeting of the board or committee which authorizes the contract or transaction, or solely because any such director’s or officer’s votes are counted for such purpose, if:</a:t>
            </a:r>
          </a:p>
          <a:p>
            <a:r>
              <a:rPr lang="en-US" dirty="0"/>
              <a:t>(1) The </a:t>
            </a:r>
            <a:r>
              <a:rPr lang="en-US" b="1" dirty="0"/>
              <a:t>material facts as to the director’s or officer’s relationship or interest and as to the contract or transaction</a:t>
            </a:r>
            <a:r>
              <a:rPr lang="en-US" dirty="0"/>
              <a:t> are </a:t>
            </a:r>
            <a:r>
              <a:rPr lang="en-US" b="1" dirty="0"/>
              <a:t>disclosed or are known </a:t>
            </a:r>
            <a:r>
              <a:rPr lang="en-US" dirty="0"/>
              <a:t>to the board of directors or the committee, and the board or committee </a:t>
            </a:r>
            <a:r>
              <a:rPr lang="en-US" b="1" dirty="0"/>
              <a:t>in good faith </a:t>
            </a:r>
            <a:r>
              <a:rPr lang="en-US" dirty="0"/>
              <a:t>authorizes the contract or transaction by the </a:t>
            </a:r>
            <a:r>
              <a:rPr lang="en-US" b="1" dirty="0"/>
              <a:t>affirmative votes of a majority of the disinterested directors</a:t>
            </a:r>
            <a:r>
              <a:rPr lang="en-US" dirty="0"/>
              <a:t>, even though the disinterested directors be less than a quorum; or</a:t>
            </a:r>
          </a:p>
          <a:p>
            <a:r>
              <a:rPr lang="en-US" dirty="0"/>
              <a:t>(2) The </a:t>
            </a:r>
            <a:r>
              <a:rPr lang="en-US" b="1" dirty="0"/>
              <a:t>material facts as to the director’s or officer’s relationship or interest and as to the contract </a:t>
            </a:r>
            <a:r>
              <a:rPr lang="en-US" dirty="0"/>
              <a:t>or transaction are </a:t>
            </a:r>
            <a:r>
              <a:rPr lang="en-US" b="1" dirty="0"/>
              <a:t>disclosed or are known </a:t>
            </a:r>
            <a:r>
              <a:rPr lang="en-US" dirty="0"/>
              <a:t>to the stockholders entitled to vote thereon, and the contract or transaction is </a:t>
            </a:r>
            <a:r>
              <a:rPr lang="en-US" b="1" dirty="0"/>
              <a:t>specifically approved in good faith by vote of the stockholders</a:t>
            </a:r>
            <a:r>
              <a:rPr lang="en-US" dirty="0"/>
              <a:t>; or</a:t>
            </a:r>
          </a:p>
          <a:p>
            <a:r>
              <a:rPr lang="en-US" dirty="0"/>
              <a:t>(3) The </a:t>
            </a:r>
            <a:r>
              <a:rPr lang="en-US" b="1" dirty="0"/>
              <a:t>contract or transaction is fair as to the corporation</a:t>
            </a:r>
            <a:r>
              <a:rPr lang="en-US" dirty="0"/>
              <a:t> as of the time it is authorized, approved or ratified, by the board of directors, a committee or the stockholders.</a:t>
            </a:r>
          </a:p>
          <a:p>
            <a:r>
              <a:rPr lang="en-US" dirty="0"/>
              <a:t>(b) Common or interested directors may be counted in determining the presence of a quorum at a meeting of the board of directors or of a committee which authorizes the contract or transaction.</a:t>
            </a:r>
          </a:p>
        </p:txBody>
      </p:sp>
      <p:pic>
        <p:nvPicPr>
          <p:cNvPr id="4" name="Audio 3">
            <a:hlinkClick r:id="" action="ppaction://media"/>
            <a:extLst>
              <a:ext uri="{FF2B5EF4-FFF2-40B4-BE49-F238E27FC236}">
                <a16:creationId xmlns:a16="http://schemas.microsoft.com/office/drawing/2014/main" id="{8D771028-2463-4C78-A22D-6DFC10DA57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1335824"/>
      </p:ext>
    </p:extLst>
  </p:cSld>
  <p:clrMapOvr>
    <a:masterClrMapping/>
  </p:clrMapOvr>
  <mc:AlternateContent xmlns:mc="http://schemas.openxmlformats.org/markup-compatibility/2006">
    <mc:Choice xmlns:p14="http://schemas.microsoft.com/office/powerpoint/2010/main" Requires="p14">
      <p:transition spd="slow" p14:dur="2000" advTm="114602"/>
    </mc:Choice>
    <mc:Fallback>
      <p:transition spd="slow" advTm="114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E4694-9823-4CD1-BB3F-444BD874E8BB}"/>
              </a:ext>
            </a:extLst>
          </p:cNvPr>
          <p:cNvSpPr>
            <a:spLocks noGrp="1"/>
          </p:cNvSpPr>
          <p:nvPr>
            <p:ph type="title"/>
          </p:nvPr>
        </p:nvSpPr>
        <p:spPr/>
        <p:txBody>
          <a:bodyPr/>
          <a:lstStyle/>
          <a:p>
            <a:r>
              <a:rPr lang="en-US" dirty="0"/>
              <a:t>Fl. Stats. § 607.0832</a:t>
            </a:r>
          </a:p>
        </p:txBody>
      </p:sp>
      <p:sp>
        <p:nvSpPr>
          <p:cNvPr id="3" name="Content Placeholder 2">
            <a:extLst>
              <a:ext uri="{FF2B5EF4-FFF2-40B4-BE49-F238E27FC236}">
                <a16:creationId xmlns:a16="http://schemas.microsoft.com/office/drawing/2014/main" id="{52911668-7A28-40FF-80AB-83BEF7AB9E1C}"/>
              </a:ext>
            </a:extLst>
          </p:cNvPr>
          <p:cNvSpPr>
            <a:spLocks noGrp="1"/>
          </p:cNvSpPr>
          <p:nvPr>
            <p:ph idx="1"/>
          </p:nvPr>
        </p:nvSpPr>
        <p:spPr/>
        <p:txBody>
          <a:bodyPr>
            <a:normAutofit fontScale="92500"/>
          </a:bodyPr>
          <a:lstStyle/>
          <a:p>
            <a:r>
              <a:rPr lang="en-US" dirty="0"/>
              <a:t>(2) If a director’s conflict of interest transaction is fair to the corporation at the time it is authorized, approved, effectuated, or ratified:</a:t>
            </a:r>
          </a:p>
          <a:p>
            <a:r>
              <a:rPr lang="en-US" dirty="0"/>
              <a:t>(a) Such transaction is not void or voidable; and</a:t>
            </a:r>
          </a:p>
          <a:p>
            <a:r>
              <a:rPr lang="en-US" dirty="0"/>
              <a:t>(b) The fact that the transaction is a director’s conflict of interest transaction is not grounds for any equitable relief, an award of damages, or other sanctions,</a:t>
            </a:r>
          </a:p>
          <a:p>
            <a:r>
              <a:rPr lang="en-US" dirty="0"/>
              <a:t>because of that relationship or interest, because such director or directors are present at the meeting of the board of directors or a committee thereof which authorizes, approves, or ratifies such transaction, or because his or her or their votes are counted for such purpose.</a:t>
            </a:r>
          </a:p>
        </p:txBody>
      </p:sp>
      <p:pic>
        <p:nvPicPr>
          <p:cNvPr id="4" name="Audio 3">
            <a:hlinkClick r:id="" action="ppaction://media"/>
            <a:extLst>
              <a:ext uri="{FF2B5EF4-FFF2-40B4-BE49-F238E27FC236}">
                <a16:creationId xmlns:a16="http://schemas.microsoft.com/office/drawing/2014/main" id="{E10E8903-00A0-4C4E-995B-C3F9E59867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86799741"/>
      </p:ext>
    </p:extLst>
  </p:cSld>
  <p:clrMapOvr>
    <a:masterClrMapping/>
  </p:clrMapOvr>
  <mc:AlternateContent xmlns:mc="http://schemas.openxmlformats.org/markup-compatibility/2006">
    <mc:Choice xmlns:p14="http://schemas.microsoft.com/office/powerpoint/2010/main" Requires="p14">
      <p:transition spd="slow" p14:dur="2000" advTm="113929"/>
    </mc:Choice>
    <mc:Fallback>
      <p:transition spd="slow" advTm="113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C96B0-9774-46C4-9B65-4288DD250F83}"/>
              </a:ext>
            </a:extLst>
          </p:cNvPr>
          <p:cNvSpPr>
            <a:spLocks noGrp="1"/>
          </p:cNvSpPr>
          <p:nvPr>
            <p:ph type="title"/>
          </p:nvPr>
        </p:nvSpPr>
        <p:spPr>
          <a:xfrm>
            <a:off x="838200" y="365125"/>
            <a:ext cx="10515600" cy="590839"/>
          </a:xfrm>
        </p:spPr>
        <p:txBody>
          <a:bodyPr>
            <a:normAutofit fontScale="90000"/>
          </a:bodyPr>
          <a:lstStyle/>
          <a:p>
            <a:r>
              <a:rPr lang="en-US" dirty="0"/>
              <a:t>Fl. Stats. § 607.0832</a:t>
            </a:r>
          </a:p>
        </p:txBody>
      </p:sp>
      <p:sp>
        <p:nvSpPr>
          <p:cNvPr id="3" name="Content Placeholder 2">
            <a:extLst>
              <a:ext uri="{FF2B5EF4-FFF2-40B4-BE49-F238E27FC236}">
                <a16:creationId xmlns:a16="http://schemas.microsoft.com/office/drawing/2014/main" id="{3C0955B0-029A-4675-89B4-B5C13B80BD5F}"/>
              </a:ext>
            </a:extLst>
          </p:cNvPr>
          <p:cNvSpPr>
            <a:spLocks noGrp="1"/>
          </p:cNvSpPr>
          <p:nvPr>
            <p:ph idx="1"/>
          </p:nvPr>
        </p:nvSpPr>
        <p:spPr>
          <a:xfrm>
            <a:off x="838200" y="1039091"/>
            <a:ext cx="10515600" cy="5137872"/>
          </a:xfrm>
        </p:spPr>
        <p:txBody>
          <a:bodyPr>
            <a:normAutofit fontScale="62500" lnSpcReduction="20000"/>
          </a:bodyPr>
          <a:lstStyle/>
          <a:p>
            <a:r>
              <a:rPr lang="en-US" dirty="0"/>
              <a:t>(3)(a) In a proceeding challenging the validity of a director’s conflict of interest transaction or in a proceeding seeking equitable relief, award of damages, or other sanctions with respect to a director’s conflict of interest transaction, </a:t>
            </a:r>
            <a:r>
              <a:rPr lang="en-US" b="1" dirty="0"/>
              <a:t>the person challenging the validity or seeking equitable relief, award of damages, or other sanctions has the burden of proving the lack of fairness of the transaction </a:t>
            </a:r>
            <a:r>
              <a:rPr lang="en-US" b="1" u="sng" dirty="0"/>
              <a:t>if:</a:t>
            </a:r>
          </a:p>
          <a:p>
            <a:r>
              <a:rPr lang="en-US" dirty="0"/>
              <a:t>1. The material facts of the transaction and the director’s interest in the transaction were disclosed or known to the board of directors or committee that authorizes, approves, or ratifies the transaction and the transaction was authorized, approved, or ratified by a vote of a majority of the qualified directors even if the qualified directors constitute less than a quorum of the board or the committee; however, the transaction cannot be authorized, approved, or ratified under this subsection solely by a single director; or</a:t>
            </a:r>
          </a:p>
          <a:p>
            <a:r>
              <a:rPr lang="en-US" dirty="0"/>
              <a:t>2. The material facts of the transaction and the director’s interest in the transaction were disclosed or known to the shareholders who voted upon such transaction and the transaction was authorized, approved, or ratified </a:t>
            </a:r>
            <a:r>
              <a:rPr lang="en-US" b="1" dirty="0"/>
              <a:t>by a majority of the votes cast by disinterested shareholders </a:t>
            </a:r>
            <a:r>
              <a:rPr lang="en-US" dirty="0"/>
              <a:t>or by the written consent of disinterested shareholders representing a majority of the votes that could be cast by all disinterested shareholders. Shares owned by or voted under the control of a director who has a relationship or interest in the director’s conflict of interest transaction may not be considered shares owned by a disinterested shareholder and may not be counted in a vote of shareholders to determine whether to authorize, approve, or ratify a director’s conflict of interest transaction under this subparagraph. The vote of those shares, however, is counted in determining whether the transaction is approved under other sections of this chapter. A majority of the shares, whether or not present, that are entitled to be counted in a vote on the transaction under this subparagraph constitutes a quorum for the purpose of taking action under this section.</a:t>
            </a:r>
          </a:p>
          <a:p>
            <a:r>
              <a:rPr lang="en-US" dirty="0"/>
              <a:t>(b) </a:t>
            </a:r>
            <a:r>
              <a:rPr lang="en-US" b="1" dirty="0"/>
              <a:t>If neither of the conditions provided in paragraph (a) has been satisfied, the person defending or asserting the validity of a director’s conflict of interest transaction has the burden of proving its fairness in a proceeding challenging the validity of the transaction</a:t>
            </a:r>
            <a:r>
              <a:rPr lang="en-US" dirty="0"/>
              <a:t>.</a:t>
            </a:r>
          </a:p>
        </p:txBody>
      </p:sp>
      <p:pic>
        <p:nvPicPr>
          <p:cNvPr id="4" name="Audio 3">
            <a:hlinkClick r:id="" action="ppaction://media"/>
            <a:extLst>
              <a:ext uri="{FF2B5EF4-FFF2-40B4-BE49-F238E27FC236}">
                <a16:creationId xmlns:a16="http://schemas.microsoft.com/office/drawing/2014/main" id="{188DAB3B-A700-4057-9718-F6DE777A6E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87445259"/>
      </p:ext>
    </p:extLst>
  </p:cSld>
  <p:clrMapOvr>
    <a:masterClrMapping/>
  </p:clrMapOvr>
  <mc:AlternateContent xmlns:mc="http://schemas.openxmlformats.org/markup-compatibility/2006">
    <mc:Choice xmlns:p14="http://schemas.microsoft.com/office/powerpoint/2010/main" Requires="p14">
      <p:transition spd="slow" p14:dur="2000" advTm="51811"/>
    </mc:Choice>
    <mc:Fallback>
      <p:transition spd="slow" advTm="51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93CEB-ECC3-46C7-8F46-82D005F160E2}"/>
              </a:ext>
            </a:extLst>
          </p:cNvPr>
          <p:cNvSpPr>
            <a:spLocks noGrp="1"/>
          </p:cNvSpPr>
          <p:nvPr>
            <p:ph type="title"/>
          </p:nvPr>
        </p:nvSpPr>
        <p:spPr>
          <a:xfrm>
            <a:off x="838200" y="365126"/>
            <a:ext cx="10515600" cy="565900"/>
          </a:xfrm>
        </p:spPr>
        <p:txBody>
          <a:bodyPr>
            <a:normAutofit fontScale="90000"/>
          </a:bodyPr>
          <a:lstStyle/>
          <a:p>
            <a:r>
              <a:rPr lang="en-US" dirty="0"/>
              <a:t>Fl. Stats. § 607.0832: definitions</a:t>
            </a:r>
          </a:p>
        </p:txBody>
      </p:sp>
      <p:sp>
        <p:nvSpPr>
          <p:cNvPr id="3" name="Content Placeholder 2">
            <a:extLst>
              <a:ext uri="{FF2B5EF4-FFF2-40B4-BE49-F238E27FC236}">
                <a16:creationId xmlns:a16="http://schemas.microsoft.com/office/drawing/2014/main" id="{5DA97920-D076-46E2-BC89-17DF77BFB634}"/>
              </a:ext>
            </a:extLst>
          </p:cNvPr>
          <p:cNvSpPr>
            <a:spLocks noGrp="1"/>
          </p:cNvSpPr>
          <p:nvPr>
            <p:ph idx="1"/>
          </p:nvPr>
        </p:nvSpPr>
        <p:spPr>
          <a:xfrm>
            <a:off x="838200" y="931026"/>
            <a:ext cx="10515600" cy="5245937"/>
          </a:xfrm>
        </p:spPr>
        <p:txBody>
          <a:bodyPr>
            <a:normAutofit fontScale="62500" lnSpcReduction="20000"/>
          </a:bodyPr>
          <a:lstStyle/>
          <a:p>
            <a:r>
              <a:rPr lang="en-US" dirty="0"/>
              <a:t>(1)… (a) “Director’s conflict of interest transaction” means a transaction between a corporation and one or more of its directors, or another entity in which one or more of the corporation’s directors is directly or indirectly a party to the transaction, other than being an indirect party as a result of being a shareholder of the corporation, and has a direct or indirect material financial interest or other material interest.</a:t>
            </a:r>
          </a:p>
          <a:p>
            <a:r>
              <a:rPr lang="en-US" dirty="0"/>
              <a:t>(b) “Fair to the corporation” means that the transaction, as a whole, is beneficial to the corporation and its shareholders, taking into appropriate account whether it is: 1. Fair in terms of the director’s dealings with the corporation in connection with that transaction; and 2. Comparable to what might have been obtainable in an arm’s length transaction.</a:t>
            </a:r>
          </a:p>
          <a:p>
            <a:r>
              <a:rPr lang="en-US" dirty="0"/>
              <a:t>(c) </a:t>
            </a:r>
            <a:r>
              <a:rPr lang="en-US" b="1" dirty="0"/>
              <a:t>“Family member” includes any of the following: 1.The director’s spouse. 2. A child, stepchild, parent, stepparent, grandparent, sibling, step sibling, or half sibling of the director or the director’s spouse.</a:t>
            </a:r>
          </a:p>
          <a:p>
            <a:r>
              <a:rPr lang="en-US" dirty="0"/>
              <a:t>(d) A director is “indirectly” a party to a transaction if that director has a material financial interest in or is a director, officer, member, manager, or partner of a person, other than the corporation, who is a party to the transaction.</a:t>
            </a:r>
          </a:p>
          <a:p>
            <a:r>
              <a:rPr lang="en-US" dirty="0"/>
              <a:t>(e) A director has an “indirect material financial interest” if a family member has a material financial interest in the transaction, other than having an indirect interest as a shareholder of the corporation, or if the transaction is with an entity, other than the corporation, which has a material financial interest in the transaction and controls, or is controlled by, the director or another person specified in this subsection.</a:t>
            </a:r>
          </a:p>
          <a:p>
            <a:r>
              <a:rPr lang="en-US" dirty="0"/>
              <a:t>(f) “Material financial interest” or “other material interest” means a financial or other interest in the transaction that would reasonably be expected to impair the objectivity of the director’s judgment when participating in the action on the authorization of the transaction.</a:t>
            </a:r>
          </a:p>
        </p:txBody>
      </p:sp>
      <p:pic>
        <p:nvPicPr>
          <p:cNvPr id="4" name="Audio 3">
            <a:hlinkClick r:id="" action="ppaction://media"/>
            <a:extLst>
              <a:ext uri="{FF2B5EF4-FFF2-40B4-BE49-F238E27FC236}">
                <a16:creationId xmlns:a16="http://schemas.microsoft.com/office/drawing/2014/main" id="{C0B78E71-A423-41C4-9733-CB8C4713A8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03760259"/>
      </p:ext>
    </p:extLst>
  </p:cSld>
  <p:clrMapOvr>
    <a:masterClrMapping/>
  </p:clrMapOvr>
  <mc:AlternateContent xmlns:mc="http://schemas.openxmlformats.org/markup-compatibility/2006">
    <mc:Choice xmlns:p14="http://schemas.microsoft.com/office/powerpoint/2010/main" Requires="p14">
      <p:transition spd="slow" p14:dur="2000" advTm="213392"/>
    </mc:Choice>
    <mc:Fallback>
      <p:transition spd="slow" advTm="213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D980B-FF17-40FE-8BFC-0EB38A6A1D2A}"/>
              </a:ext>
            </a:extLst>
          </p:cNvPr>
          <p:cNvSpPr>
            <a:spLocks noGrp="1"/>
          </p:cNvSpPr>
          <p:nvPr>
            <p:ph type="title"/>
          </p:nvPr>
        </p:nvSpPr>
        <p:spPr/>
        <p:txBody>
          <a:bodyPr/>
          <a:lstStyle/>
          <a:p>
            <a:r>
              <a:rPr lang="en-US" dirty="0"/>
              <a:t>Bayer v </a:t>
            </a:r>
            <a:r>
              <a:rPr lang="en-US" dirty="0" err="1"/>
              <a:t>Beran</a:t>
            </a:r>
            <a:r>
              <a:rPr lang="en-US" dirty="0"/>
              <a:t> (New York 1944)</a:t>
            </a:r>
          </a:p>
        </p:txBody>
      </p:sp>
      <p:sp>
        <p:nvSpPr>
          <p:cNvPr id="3" name="Content Placeholder 2">
            <a:extLst>
              <a:ext uri="{FF2B5EF4-FFF2-40B4-BE49-F238E27FC236}">
                <a16:creationId xmlns:a16="http://schemas.microsoft.com/office/drawing/2014/main" id="{42A95AEA-766F-40E0-BA26-6906CF9FFBCA}"/>
              </a:ext>
            </a:extLst>
          </p:cNvPr>
          <p:cNvSpPr>
            <a:spLocks noGrp="1"/>
          </p:cNvSpPr>
          <p:nvPr>
            <p:ph idx="1"/>
          </p:nvPr>
        </p:nvSpPr>
        <p:spPr>
          <a:xfrm>
            <a:off x="838200" y="1479665"/>
            <a:ext cx="10515600" cy="4697298"/>
          </a:xfrm>
        </p:spPr>
        <p:txBody>
          <a:bodyPr>
            <a:normAutofit fontScale="92500" lnSpcReduction="20000"/>
          </a:bodyPr>
          <a:lstStyle/>
          <a:p>
            <a:r>
              <a:rPr lang="en-US" dirty="0"/>
              <a:t>Rayon was the first man-made fiber, and known as “poor man’s silk.” Manufacturers tried to use different names for the product to hide the fact that it was rayon (here </a:t>
            </a:r>
            <a:r>
              <a:rPr lang="en-US" dirty="0" err="1"/>
              <a:t>celanese</a:t>
            </a:r>
            <a:r>
              <a:rPr lang="en-US" dirty="0"/>
              <a:t>), but the FTC decided to stop this. </a:t>
            </a:r>
          </a:p>
          <a:p>
            <a:r>
              <a:rPr lang="en-US" dirty="0"/>
              <a:t>The corporation decided to pay for a “dignified program of fine music” on the radio in which Jean Tennyson, the wife of the corporation’s President, would sing. </a:t>
            </a:r>
          </a:p>
          <a:p>
            <a:r>
              <a:rPr lang="en-US" dirty="0"/>
              <a:t>The Court points out that decisions about advertising would usually be matters of business judgment, but the involvement of </a:t>
            </a:r>
            <a:r>
              <a:rPr lang="en-US" dirty="0" err="1"/>
              <a:t>Ms</a:t>
            </a:r>
            <a:r>
              <a:rPr lang="en-US" dirty="0"/>
              <a:t> Tennyson makes a difference. She is a close relative of the CEO and one of the corporation’s dominant directors, and the program is new and expensive. The Board could be in a position where selfish personal motives might conflict with duty to the corporation so the entire transaction must be subjected to “the most rigorous scrutiny.” (p. 306) The conflict of interest displaces the BJR, leading to a judicial evaluation of the fairness of the transaction to the corporation.</a:t>
            </a:r>
          </a:p>
        </p:txBody>
      </p:sp>
      <p:pic>
        <p:nvPicPr>
          <p:cNvPr id="4" name="Audio 3">
            <a:hlinkClick r:id="" action="ppaction://media"/>
            <a:extLst>
              <a:ext uri="{FF2B5EF4-FFF2-40B4-BE49-F238E27FC236}">
                <a16:creationId xmlns:a16="http://schemas.microsoft.com/office/drawing/2014/main" id="{E00E0520-3B2D-48F5-8BE4-1A0D3CD0E1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33536891"/>
      </p:ext>
    </p:extLst>
  </p:cSld>
  <p:clrMapOvr>
    <a:masterClrMapping/>
  </p:clrMapOvr>
  <mc:AlternateContent xmlns:mc="http://schemas.openxmlformats.org/markup-compatibility/2006">
    <mc:Choice xmlns:p14="http://schemas.microsoft.com/office/powerpoint/2010/main" Requires="p14">
      <p:transition spd="slow" p14:dur="2000" advTm="145827"/>
    </mc:Choice>
    <mc:Fallback>
      <p:transition spd="slow" advTm="145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F422C-1BE8-4AFF-BE6F-437A25B404D9}"/>
              </a:ext>
            </a:extLst>
          </p:cNvPr>
          <p:cNvSpPr>
            <a:spLocks noGrp="1"/>
          </p:cNvSpPr>
          <p:nvPr>
            <p:ph type="title"/>
          </p:nvPr>
        </p:nvSpPr>
        <p:spPr>
          <a:xfrm>
            <a:off x="838200" y="365126"/>
            <a:ext cx="10515600" cy="607464"/>
          </a:xfrm>
        </p:spPr>
        <p:txBody>
          <a:bodyPr>
            <a:normAutofit fontScale="90000"/>
          </a:bodyPr>
          <a:lstStyle/>
          <a:p>
            <a:r>
              <a:rPr lang="en-US" dirty="0"/>
              <a:t>Bayer v </a:t>
            </a:r>
            <a:r>
              <a:rPr lang="en-US" dirty="0" err="1"/>
              <a:t>Beran</a:t>
            </a:r>
            <a:r>
              <a:rPr lang="en-US" dirty="0"/>
              <a:t>: the transaction is fair to the corporation</a:t>
            </a:r>
          </a:p>
        </p:txBody>
      </p:sp>
      <p:sp>
        <p:nvSpPr>
          <p:cNvPr id="3" name="Content Placeholder 2">
            <a:extLst>
              <a:ext uri="{FF2B5EF4-FFF2-40B4-BE49-F238E27FC236}">
                <a16:creationId xmlns:a16="http://schemas.microsoft.com/office/drawing/2014/main" id="{B7659699-CF28-418A-9201-ABA6D3F23909}"/>
              </a:ext>
            </a:extLst>
          </p:cNvPr>
          <p:cNvSpPr>
            <a:spLocks noGrp="1"/>
          </p:cNvSpPr>
          <p:nvPr>
            <p:ph idx="1"/>
          </p:nvPr>
        </p:nvSpPr>
        <p:spPr>
          <a:xfrm>
            <a:off x="838200" y="972590"/>
            <a:ext cx="10515600" cy="5204373"/>
          </a:xfrm>
        </p:spPr>
        <p:txBody>
          <a:bodyPr/>
          <a:lstStyle/>
          <a:p>
            <a:pPr marL="0" indent="0">
              <a:buNone/>
            </a:pPr>
            <a:endParaRPr lang="en-US" dirty="0"/>
          </a:p>
          <a:p>
            <a:r>
              <a:rPr lang="en-US" dirty="0"/>
              <a:t>The evidence does not show the program was designed to foster or subsidize </a:t>
            </a:r>
            <a:r>
              <a:rPr lang="en-US" dirty="0" err="1"/>
              <a:t>Ms</a:t>
            </a:r>
            <a:r>
              <a:rPr lang="en-US" dirty="0"/>
              <a:t> Tennyson’s career. There was no evidence a different soprano would have enhanced the artistic quality of the program or its appeal. The cost of the program was not disproportionate. Her contract was on a standard form, was negotiated through her agent, and the compensation was in conformity with that paid for comparable work. </a:t>
            </a:r>
          </a:p>
          <a:p>
            <a:r>
              <a:rPr lang="en-US" dirty="0"/>
              <a:t>This evaluation shows the court looking to see whether the arrangement had the characteristics of an arm’s length transaction – one that would be reached between parties not trying to do the other any favors.</a:t>
            </a:r>
          </a:p>
        </p:txBody>
      </p:sp>
      <p:pic>
        <p:nvPicPr>
          <p:cNvPr id="4" name="Audio 3">
            <a:hlinkClick r:id="" action="ppaction://media"/>
            <a:extLst>
              <a:ext uri="{FF2B5EF4-FFF2-40B4-BE49-F238E27FC236}">
                <a16:creationId xmlns:a16="http://schemas.microsoft.com/office/drawing/2014/main" id="{EC07F116-46F6-4B5A-A18C-02EA4B59D4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44104662"/>
      </p:ext>
    </p:extLst>
  </p:cSld>
  <p:clrMapOvr>
    <a:masterClrMapping/>
  </p:clrMapOvr>
  <mc:AlternateContent xmlns:mc="http://schemas.openxmlformats.org/markup-compatibility/2006">
    <mc:Choice xmlns:p14="http://schemas.microsoft.com/office/powerpoint/2010/main" Requires="p14">
      <p:transition spd="slow" p14:dur="2000" advTm="58357"/>
    </mc:Choice>
    <mc:Fallback>
      <p:transition spd="slow" advTm="58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1331</TotalTime>
  <Words>3124</Words>
  <Application>Microsoft Office PowerPoint</Application>
  <PresentationFormat>Widescreen</PresentationFormat>
  <Paragraphs>76</Paragraphs>
  <Slides>18</Slides>
  <Notes>0</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Bradley Business Associations 2020</vt:lpstr>
      <vt:lpstr>Directors and Officers and the Duty of Loyalty</vt:lpstr>
      <vt:lpstr>Conflicting Interest Transactions</vt:lpstr>
      <vt:lpstr>DGCL § 144</vt:lpstr>
      <vt:lpstr>Fl. Stats. § 607.0832</vt:lpstr>
      <vt:lpstr>Fl. Stats. § 607.0832</vt:lpstr>
      <vt:lpstr>Fl. Stats. § 607.0832: definitions</vt:lpstr>
      <vt:lpstr>Bayer v Beran (New York 1944)</vt:lpstr>
      <vt:lpstr>Bayer v Beran: the transaction is fair to the corporation</vt:lpstr>
      <vt:lpstr>The lack of a formal Board resolution</vt:lpstr>
      <vt:lpstr>Benihana of Tokyo Inc v Benihana Inc (Delaware 2006)</vt:lpstr>
      <vt:lpstr>Benihana: duty of loyalty</vt:lpstr>
      <vt:lpstr>Benihana: dilution</vt:lpstr>
      <vt:lpstr>Broz v Cellular Information Systems Inc (Delaware 1996)</vt:lpstr>
      <vt:lpstr>Broz v CIS</vt:lpstr>
      <vt:lpstr>The duty to offer corporate opportunities to the corporation; conflict of duties</vt:lpstr>
      <vt:lpstr>In Re eBay Inc Shareholders Litigation (Delaware Ch. 2004)</vt:lpstr>
      <vt:lpstr>Corporate opportunity waivers: DGCL §122(17) (enacted 2000)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50</cp:revision>
  <dcterms:created xsi:type="dcterms:W3CDTF">2020-07-08T16:23:45Z</dcterms:created>
  <dcterms:modified xsi:type="dcterms:W3CDTF">2020-10-03T22:39:44Z</dcterms:modified>
</cp:coreProperties>
</file>