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4" r:id="rId5"/>
    <p:sldId id="265" r:id="rId6"/>
    <p:sldId id="258" r:id="rId7"/>
    <p:sldId id="259" r:id="rId8"/>
    <p:sldId id="260" r:id="rId9"/>
    <p:sldId id="261" r:id="rId10"/>
    <p:sldId id="266" r:id="rId11"/>
    <p:sldId id="267" r:id="rId12"/>
    <p:sldId id="268" r:id="rId13"/>
    <p:sldId id="262"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9/27/2020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9/27/2020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Duty of Care</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8D8FC6E0-DDB2-4188-AB15-8615841764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738"/>
    </mc:Choice>
    <mc:Fallback>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A47E-B8D3-45BF-AA37-B24F7E589520}"/>
              </a:ext>
            </a:extLst>
          </p:cNvPr>
          <p:cNvSpPr>
            <a:spLocks noGrp="1"/>
          </p:cNvSpPr>
          <p:nvPr>
            <p:ph type="title"/>
          </p:nvPr>
        </p:nvSpPr>
        <p:spPr/>
        <p:txBody>
          <a:bodyPr/>
          <a:lstStyle/>
          <a:p>
            <a:r>
              <a:rPr lang="en-US" dirty="0"/>
              <a:t>Smith v Van </a:t>
            </a:r>
            <a:r>
              <a:rPr lang="en-US" dirty="0" err="1"/>
              <a:t>Gorkom</a:t>
            </a:r>
            <a:r>
              <a:rPr lang="en-US" dirty="0"/>
              <a:t>: What should the Board have done?</a:t>
            </a:r>
          </a:p>
        </p:txBody>
      </p:sp>
      <p:sp>
        <p:nvSpPr>
          <p:cNvPr id="3" name="Content Placeholder 2">
            <a:extLst>
              <a:ext uri="{FF2B5EF4-FFF2-40B4-BE49-F238E27FC236}">
                <a16:creationId xmlns:a16="http://schemas.microsoft.com/office/drawing/2014/main" id="{5D883C50-2C34-4D41-AD46-9083F220D232}"/>
              </a:ext>
            </a:extLst>
          </p:cNvPr>
          <p:cNvSpPr>
            <a:spLocks noGrp="1"/>
          </p:cNvSpPr>
          <p:nvPr>
            <p:ph idx="1"/>
          </p:nvPr>
        </p:nvSpPr>
        <p:spPr/>
        <p:txBody>
          <a:bodyPr>
            <a:normAutofit fontScale="92500" lnSpcReduction="10000"/>
          </a:bodyPr>
          <a:lstStyle/>
          <a:p>
            <a:r>
              <a:rPr lang="en-US" dirty="0"/>
              <a:t>The Board failed to ask itself the right question. The court says the Board should have focused on the intrinsic value of the company (p. 286) or on the highest price that could be obtained (p 284), instead focusing on whether the $55 price was a fair price shareholders should be given the opportunity to accept or reject.</a:t>
            </a:r>
          </a:p>
          <a:p>
            <a:r>
              <a:rPr lang="en-US" dirty="0"/>
              <a:t>Van </a:t>
            </a:r>
            <a:r>
              <a:rPr lang="en-US" dirty="0" err="1"/>
              <a:t>Gorkom’s</a:t>
            </a:r>
            <a:r>
              <a:rPr lang="en-US" dirty="0"/>
              <a:t> oral presentation and Romans’ statement about his preliminary study were not the sort of reports Directors could rely on under DGCL §141(e) to protect them from liability. (cf. RMBCA §8.30 (e)).</a:t>
            </a:r>
          </a:p>
          <a:p>
            <a:r>
              <a:rPr lang="en-US" dirty="0"/>
              <a:t>It was grossly negligent to approve the deal on the basis of a 2 hour meeting without prior notice and where there was no emergency. [The Board members don’t even read the agreement; Van </a:t>
            </a:r>
            <a:r>
              <a:rPr lang="en-US" dirty="0" err="1"/>
              <a:t>Gorkom</a:t>
            </a:r>
            <a:r>
              <a:rPr lang="en-US" dirty="0"/>
              <a:t> doesn’t read it, signing it at a social event for the Opera.]</a:t>
            </a:r>
          </a:p>
        </p:txBody>
      </p:sp>
      <p:pic>
        <p:nvPicPr>
          <p:cNvPr id="4" name="Audio 3">
            <a:hlinkClick r:id="" action="ppaction://media"/>
            <a:extLst>
              <a:ext uri="{FF2B5EF4-FFF2-40B4-BE49-F238E27FC236}">
                <a16:creationId xmlns:a16="http://schemas.microsoft.com/office/drawing/2014/main" id="{45A554A4-A0B4-4ECA-9FBC-4FF4CD854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6897475"/>
      </p:ext>
    </p:extLst>
  </p:cSld>
  <p:clrMapOvr>
    <a:masterClrMapping/>
  </p:clrMapOvr>
  <mc:AlternateContent xmlns:mc="http://schemas.openxmlformats.org/markup-compatibility/2006">
    <mc:Choice xmlns:p14="http://schemas.microsoft.com/office/powerpoint/2010/main" Requires="p14">
      <p:transition spd="slow" p14:dur="2000" advTm="145466"/>
    </mc:Choice>
    <mc:Fallback>
      <p:transition spd="slow" advTm="14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A569-F087-4850-A7C0-EE1F0D32DCE8}"/>
              </a:ext>
            </a:extLst>
          </p:cNvPr>
          <p:cNvSpPr>
            <a:spLocks noGrp="1"/>
          </p:cNvSpPr>
          <p:nvPr>
            <p:ph type="title"/>
          </p:nvPr>
        </p:nvSpPr>
        <p:spPr/>
        <p:txBody>
          <a:bodyPr/>
          <a:lstStyle/>
          <a:p>
            <a:r>
              <a:rPr lang="en-US" dirty="0"/>
              <a:t>Smith v Van </a:t>
            </a:r>
            <a:r>
              <a:rPr lang="en-US" dirty="0" err="1"/>
              <a:t>Gorkom</a:t>
            </a:r>
            <a:r>
              <a:rPr lang="en-US" dirty="0"/>
              <a:t>: the directors’ arguments</a:t>
            </a:r>
          </a:p>
        </p:txBody>
      </p:sp>
      <p:sp>
        <p:nvSpPr>
          <p:cNvPr id="3" name="Content Placeholder 2">
            <a:extLst>
              <a:ext uri="{FF2B5EF4-FFF2-40B4-BE49-F238E27FC236}">
                <a16:creationId xmlns:a16="http://schemas.microsoft.com/office/drawing/2014/main" id="{AB42388C-BC74-466C-B877-1AE44BF70CB4}"/>
              </a:ext>
            </a:extLst>
          </p:cNvPr>
          <p:cNvSpPr>
            <a:spLocks noGrp="1"/>
          </p:cNvSpPr>
          <p:nvPr>
            <p:ph idx="1"/>
          </p:nvPr>
        </p:nvSpPr>
        <p:spPr/>
        <p:txBody>
          <a:bodyPr>
            <a:normAutofit fontScale="92500"/>
          </a:bodyPr>
          <a:lstStyle/>
          <a:p>
            <a:r>
              <a:rPr lang="en-US" dirty="0"/>
              <a:t>Premium; market test; collective experience and sophistication; Brennan’s legal advice that they might be sued if they rejected the proposal.</a:t>
            </a:r>
          </a:p>
          <a:p>
            <a:r>
              <a:rPr lang="en-US" dirty="0"/>
              <a:t>The Court dismisses these arguments (although note the support in the dissent for the idea of the relevance of the credentials and experience of the Board members).</a:t>
            </a:r>
          </a:p>
          <a:p>
            <a:r>
              <a:rPr lang="en-US" dirty="0"/>
              <a:t>Note there was no separate determination of individual directors’ liability.</a:t>
            </a:r>
          </a:p>
          <a:p>
            <a:r>
              <a:rPr lang="en-US" dirty="0"/>
              <a:t>There is no distinction between the inside and outside directors. The duty of care is typically framed in terms of a mix of subjective and objective elements (e.g. the care that an ordinary prudent person in a like position would reasonably believe appropriate under similar circumstances.)</a:t>
            </a:r>
          </a:p>
        </p:txBody>
      </p:sp>
      <p:pic>
        <p:nvPicPr>
          <p:cNvPr id="4" name="Audio 3">
            <a:hlinkClick r:id="" action="ppaction://media"/>
            <a:extLst>
              <a:ext uri="{FF2B5EF4-FFF2-40B4-BE49-F238E27FC236}">
                <a16:creationId xmlns:a16="http://schemas.microsoft.com/office/drawing/2014/main" id="{9046BF3F-FC0D-4BD3-A959-EEB735D69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1925456"/>
      </p:ext>
    </p:extLst>
  </p:cSld>
  <p:clrMapOvr>
    <a:masterClrMapping/>
  </p:clrMapOvr>
  <mc:AlternateContent xmlns:mc="http://schemas.openxmlformats.org/markup-compatibility/2006">
    <mc:Choice xmlns:p14="http://schemas.microsoft.com/office/powerpoint/2010/main" Requires="p14">
      <p:transition spd="slow" p14:dur="2000" advTm="314348"/>
    </mc:Choice>
    <mc:Fallback>
      <p:transition spd="slow" advTm="31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C857-E6FB-4E16-AA4B-10A7181CED41}"/>
              </a:ext>
            </a:extLst>
          </p:cNvPr>
          <p:cNvSpPr>
            <a:spLocks noGrp="1"/>
          </p:cNvSpPr>
          <p:nvPr>
            <p:ph type="title"/>
          </p:nvPr>
        </p:nvSpPr>
        <p:spPr/>
        <p:txBody>
          <a:bodyPr/>
          <a:lstStyle/>
          <a:p>
            <a:r>
              <a:rPr lang="en-US" dirty="0"/>
              <a:t>DGCL §102(b)(7)</a:t>
            </a:r>
          </a:p>
        </p:txBody>
      </p:sp>
      <p:sp>
        <p:nvSpPr>
          <p:cNvPr id="3" name="Content Placeholder 2">
            <a:extLst>
              <a:ext uri="{FF2B5EF4-FFF2-40B4-BE49-F238E27FC236}">
                <a16:creationId xmlns:a16="http://schemas.microsoft.com/office/drawing/2014/main" id="{A2E28DE4-6DF1-4119-B590-C72394CE5111}"/>
              </a:ext>
            </a:extLst>
          </p:cNvPr>
          <p:cNvSpPr>
            <a:spLocks noGrp="1"/>
          </p:cNvSpPr>
          <p:nvPr>
            <p:ph idx="1"/>
          </p:nvPr>
        </p:nvSpPr>
        <p:spPr/>
        <p:txBody>
          <a:bodyPr>
            <a:normAutofit/>
          </a:bodyPr>
          <a:lstStyle/>
          <a:p>
            <a:r>
              <a:rPr lang="en-US" dirty="0"/>
              <a:t>Certificate of incorporation may include: A provision eliminating or limiting the </a:t>
            </a:r>
            <a:r>
              <a:rPr lang="en-US" b="1" dirty="0"/>
              <a:t>personal liability of a director </a:t>
            </a:r>
            <a:r>
              <a:rPr lang="en-US" dirty="0"/>
              <a:t>to the corporation or its stockholders for </a:t>
            </a:r>
            <a:r>
              <a:rPr lang="en-US" b="1" dirty="0"/>
              <a:t>monetary damages </a:t>
            </a:r>
            <a:r>
              <a:rPr lang="en-US" dirty="0"/>
              <a:t>for breach of fiduciary duty as a director, provided that such provision shall not eliminate or limit the liability of a director: (</a:t>
            </a:r>
            <a:r>
              <a:rPr lang="en-US" dirty="0" err="1"/>
              <a:t>i</a:t>
            </a:r>
            <a:r>
              <a:rPr lang="en-US" dirty="0"/>
              <a:t>) For any </a:t>
            </a:r>
            <a:r>
              <a:rPr lang="en-US" b="1" dirty="0"/>
              <a:t>breach of the director’s duty of loyalty </a:t>
            </a:r>
            <a:r>
              <a:rPr lang="en-US" dirty="0"/>
              <a:t>to the corporation or its stockholders; (ii) for </a:t>
            </a:r>
            <a:r>
              <a:rPr lang="en-US" b="1" dirty="0"/>
              <a:t>acts or omissions not in good faith or which involve intentional misconduct or a knowing violation of law</a:t>
            </a:r>
            <a:r>
              <a:rPr lang="en-US" dirty="0"/>
              <a:t>; (iii) under § 174 of this title; or (iv) for any transaction from which the </a:t>
            </a:r>
            <a:r>
              <a:rPr lang="en-US" b="1" dirty="0"/>
              <a:t>director derived an improper personal benefit</a:t>
            </a:r>
            <a:r>
              <a:rPr lang="en-US" dirty="0"/>
              <a:t>...</a:t>
            </a:r>
          </a:p>
        </p:txBody>
      </p:sp>
      <p:pic>
        <p:nvPicPr>
          <p:cNvPr id="4" name="Audio 3">
            <a:hlinkClick r:id="" action="ppaction://media"/>
            <a:extLst>
              <a:ext uri="{FF2B5EF4-FFF2-40B4-BE49-F238E27FC236}">
                <a16:creationId xmlns:a16="http://schemas.microsoft.com/office/drawing/2014/main" id="{F520B500-1217-4459-901D-DE50F891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7587560"/>
      </p:ext>
    </p:extLst>
  </p:cSld>
  <p:clrMapOvr>
    <a:masterClrMapping/>
  </p:clrMapOvr>
  <mc:AlternateContent xmlns:mc="http://schemas.openxmlformats.org/markup-compatibility/2006">
    <mc:Choice xmlns:p14="http://schemas.microsoft.com/office/powerpoint/2010/main" Requires="p14">
      <p:transition spd="slow" p14:dur="2000" advTm="229916"/>
    </mc:Choice>
    <mc:Fallback>
      <p:transition spd="slow" advTm="2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190C-F6BB-4A05-B244-5A485F8D4055}"/>
              </a:ext>
            </a:extLst>
          </p:cNvPr>
          <p:cNvSpPr>
            <a:spLocks noGrp="1"/>
          </p:cNvSpPr>
          <p:nvPr>
            <p:ph type="title"/>
          </p:nvPr>
        </p:nvSpPr>
        <p:spPr/>
        <p:txBody>
          <a:bodyPr/>
          <a:lstStyle/>
          <a:p>
            <a:r>
              <a:rPr lang="en-US" dirty="0"/>
              <a:t>Francis v United Jersey Bank (NJ 1981)</a:t>
            </a:r>
          </a:p>
        </p:txBody>
      </p:sp>
      <p:sp>
        <p:nvSpPr>
          <p:cNvPr id="3" name="Content Placeholder 2">
            <a:extLst>
              <a:ext uri="{FF2B5EF4-FFF2-40B4-BE49-F238E27FC236}">
                <a16:creationId xmlns:a16="http://schemas.microsoft.com/office/drawing/2014/main" id="{DF5425D3-D3EA-41D8-9665-3B70F15A491A}"/>
              </a:ext>
            </a:extLst>
          </p:cNvPr>
          <p:cNvSpPr>
            <a:spLocks noGrp="1"/>
          </p:cNvSpPr>
          <p:nvPr>
            <p:ph idx="1"/>
          </p:nvPr>
        </p:nvSpPr>
        <p:spPr>
          <a:xfrm>
            <a:off x="838200" y="1371600"/>
            <a:ext cx="10515600" cy="4805363"/>
          </a:xfrm>
        </p:spPr>
        <p:txBody>
          <a:bodyPr>
            <a:normAutofit lnSpcReduction="10000"/>
          </a:bodyPr>
          <a:lstStyle/>
          <a:p>
            <a:r>
              <a:rPr lang="en-US" dirty="0"/>
              <a:t>Lilian Pritchard is liable for her breach of her duty as a director to monitor the actions of her sons, who were also directors.</a:t>
            </a:r>
          </a:p>
          <a:p>
            <a:r>
              <a:rPr lang="en-US" dirty="0"/>
              <a:t>A director has a duty to exercise their duties in good faith and with the care and skill an ordinarily prudent man would use in similar circumstances in a like position.</a:t>
            </a:r>
          </a:p>
          <a:p>
            <a:r>
              <a:rPr lang="en-US" dirty="0"/>
              <a:t>A director needs to have a rudimentary understanding of the business, and cannot shut their eyes to misconduct. Here a cursory reading of the financial statements would have revealed the pillage. She had a duty to object, perhaps to resign, and sometimes a director might need to take the advice of counsel and even threaten a lawsuit. </a:t>
            </a:r>
          </a:p>
          <a:p>
            <a:r>
              <a:rPr lang="en-US" dirty="0" err="1"/>
              <a:t>Mrs</a:t>
            </a:r>
            <a:r>
              <a:rPr lang="en-US" dirty="0"/>
              <a:t> Pritchard’s breach of duty was the proximate cause of the loss: they spawned their fraud in the backwater of her neglect (p. 301). </a:t>
            </a:r>
          </a:p>
        </p:txBody>
      </p:sp>
      <p:pic>
        <p:nvPicPr>
          <p:cNvPr id="4" name="Audio 3">
            <a:hlinkClick r:id="" action="ppaction://media"/>
            <a:extLst>
              <a:ext uri="{FF2B5EF4-FFF2-40B4-BE49-F238E27FC236}">
                <a16:creationId xmlns:a16="http://schemas.microsoft.com/office/drawing/2014/main" id="{085F21DA-7E09-400E-8765-89ED9CB08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568959"/>
      </p:ext>
    </p:extLst>
  </p:cSld>
  <p:clrMapOvr>
    <a:masterClrMapping/>
  </p:clrMapOvr>
  <mc:AlternateContent xmlns:mc="http://schemas.openxmlformats.org/markup-compatibility/2006">
    <mc:Choice xmlns:p14="http://schemas.microsoft.com/office/powerpoint/2010/main" Requires="p14">
      <p:transition spd="slow" p14:dur="2000" advTm="224929"/>
    </mc:Choice>
    <mc:Fallback>
      <p:transition spd="slow" advTm="22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04B8-A14C-4FC1-A6BC-1A967BE61221}"/>
              </a:ext>
            </a:extLst>
          </p:cNvPr>
          <p:cNvSpPr>
            <a:spLocks noGrp="1"/>
          </p:cNvSpPr>
          <p:nvPr>
            <p:ph type="title"/>
          </p:nvPr>
        </p:nvSpPr>
        <p:spPr/>
        <p:txBody>
          <a:bodyPr/>
          <a:lstStyle/>
          <a:p>
            <a:r>
              <a:rPr lang="en-US" dirty="0"/>
              <a:t>Francis v United Jersey Bank: an unusual case</a:t>
            </a:r>
          </a:p>
        </p:txBody>
      </p:sp>
      <p:sp>
        <p:nvSpPr>
          <p:cNvPr id="3" name="Content Placeholder 2">
            <a:extLst>
              <a:ext uri="{FF2B5EF4-FFF2-40B4-BE49-F238E27FC236}">
                <a16:creationId xmlns:a16="http://schemas.microsoft.com/office/drawing/2014/main" id="{2C7638DC-E361-4A34-8619-83B031E4627E}"/>
              </a:ext>
            </a:extLst>
          </p:cNvPr>
          <p:cNvSpPr>
            <a:spLocks noGrp="1"/>
          </p:cNvSpPr>
          <p:nvPr>
            <p:ph idx="1"/>
          </p:nvPr>
        </p:nvSpPr>
        <p:spPr/>
        <p:txBody>
          <a:bodyPr/>
          <a:lstStyle/>
          <a:p>
            <a:r>
              <a:rPr lang="en-US" dirty="0"/>
              <a:t>The decision is influenced by the fact that Pritchard and Baird was a reinsurance company, in a business that depends on trust. This seems to have an impact on what is required of </a:t>
            </a:r>
            <a:r>
              <a:rPr lang="en-US" dirty="0" err="1"/>
              <a:t>Mrs</a:t>
            </a:r>
            <a:r>
              <a:rPr lang="en-US" dirty="0"/>
              <a:t> Pritchard and is also the basis of finding that she owed duties not just to the corporation but to its creditors.</a:t>
            </a:r>
          </a:p>
          <a:p>
            <a:r>
              <a:rPr lang="en-US" dirty="0"/>
              <a:t>P 299: While directors may owe a fiduciary duty to creditors…that obligation generally has not been recognized in the absence of insolvency…With certain corporations, however, directors are deemed to owe a duty to creditors and other third parties even when the corporation is solvent.”</a:t>
            </a:r>
          </a:p>
        </p:txBody>
      </p:sp>
      <p:pic>
        <p:nvPicPr>
          <p:cNvPr id="4" name="Audio 3">
            <a:hlinkClick r:id="" action="ppaction://media"/>
            <a:extLst>
              <a:ext uri="{FF2B5EF4-FFF2-40B4-BE49-F238E27FC236}">
                <a16:creationId xmlns:a16="http://schemas.microsoft.com/office/drawing/2014/main" id="{F6B51F34-FCCC-4461-9B9B-3981D2FEE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625937"/>
      </p:ext>
    </p:extLst>
  </p:cSld>
  <p:clrMapOvr>
    <a:masterClrMapping/>
  </p:clrMapOvr>
  <mc:AlternateContent xmlns:mc="http://schemas.openxmlformats.org/markup-compatibility/2006">
    <mc:Choice xmlns:p14="http://schemas.microsoft.com/office/powerpoint/2010/main" Requires="p14">
      <p:transition spd="slow" p14:dur="2000" advTm="128878"/>
    </mc:Choice>
    <mc:Fallback>
      <p:transition spd="slow" advTm="12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38F7-246A-4B7B-A400-352918B267F7}"/>
              </a:ext>
            </a:extLst>
          </p:cNvPr>
          <p:cNvSpPr>
            <a:spLocks noGrp="1"/>
          </p:cNvSpPr>
          <p:nvPr>
            <p:ph type="title"/>
          </p:nvPr>
        </p:nvSpPr>
        <p:spPr/>
        <p:txBody>
          <a:bodyPr/>
          <a:lstStyle/>
          <a:p>
            <a:r>
              <a:rPr lang="en-US" dirty="0"/>
              <a:t>Contrast NACEPF v </a:t>
            </a:r>
            <a:r>
              <a:rPr lang="en-US" dirty="0" err="1"/>
              <a:t>Gheewalla</a:t>
            </a:r>
            <a:r>
              <a:rPr lang="en-US" dirty="0"/>
              <a:t> (Delaware Supreme Court 2007) </a:t>
            </a:r>
          </a:p>
        </p:txBody>
      </p:sp>
      <p:sp>
        <p:nvSpPr>
          <p:cNvPr id="3" name="Content Placeholder 2">
            <a:extLst>
              <a:ext uri="{FF2B5EF4-FFF2-40B4-BE49-F238E27FC236}">
                <a16:creationId xmlns:a16="http://schemas.microsoft.com/office/drawing/2014/main" id="{04EF5EBB-05BF-406B-A29A-4701CE1CC6E4}"/>
              </a:ext>
            </a:extLst>
          </p:cNvPr>
          <p:cNvSpPr>
            <a:spLocks noGrp="1"/>
          </p:cNvSpPr>
          <p:nvPr>
            <p:ph idx="1"/>
          </p:nvPr>
        </p:nvSpPr>
        <p:spPr/>
        <p:txBody>
          <a:bodyPr>
            <a:normAutofit fontScale="92500" lnSpcReduction="10000"/>
          </a:bodyPr>
          <a:lstStyle/>
          <a:p>
            <a:r>
              <a:rPr lang="en-US" dirty="0"/>
              <a:t>Individual creditors of an insolvent corporation have no right to assert direct claims for breach of fiduciary duty against corporate directors, although they may bring derivative claims on behalf of the insolvent corporation or any other direct non-fiduciary claim that may be available for individual creditors. </a:t>
            </a:r>
          </a:p>
          <a:p>
            <a:r>
              <a:rPr lang="en-US" dirty="0"/>
              <a:t>The Court also stated that in the zone of insolvency directors owe duties to the corporation and to shareholders, a duty to exercise their business judgment in the best interests of the corporation for the benefit of its shareholder owners. </a:t>
            </a:r>
          </a:p>
          <a:p>
            <a:r>
              <a:rPr lang="en-US" dirty="0"/>
              <a:t>When the corporation is insolvent the directors’ duties to the corporation mean they should consider the interests of the residual claimants (the creditors). </a:t>
            </a:r>
          </a:p>
        </p:txBody>
      </p:sp>
      <p:pic>
        <p:nvPicPr>
          <p:cNvPr id="4" name="Audio 3">
            <a:hlinkClick r:id="" action="ppaction://media"/>
            <a:extLst>
              <a:ext uri="{FF2B5EF4-FFF2-40B4-BE49-F238E27FC236}">
                <a16:creationId xmlns:a16="http://schemas.microsoft.com/office/drawing/2014/main" id="{EE3E30C4-9066-40B0-8E10-65E2E056B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1102076"/>
      </p:ext>
    </p:extLst>
  </p:cSld>
  <p:clrMapOvr>
    <a:masterClrMapping/>
  </p:clrMapOvr>
  <mc:AlternateContent xmlns:mc="http://schemas.openxmlformats.org/markup-compatibility/2006">
    <mc:Choice xmlns:p14="http://schemas.microsoft.com/office/powerpoint/2010/main" Requires="p14">
      <p:transition spd="slow" p14:dur="2000" advTm="121794"/>
    </mc:Choice>
    <mc:Fallback>
      <p:transition spd="slow" advTm="1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82A5-AD0F-4621-8FA2-D24A2C96B739}"/>
              </a:ext>
            </a:extLst>
          </p:cNvPr>
          <p:cNvSpPr>
            <a:spLocks noGrp="1"/>
          </p:cNvSpPr>
          <p:nvPr>
            <p:ph type="title"/>
          </p:nvPr>
        </p:nvSpPr>
        <p:spPr>
          <a:xfrm>
            <a:off x="838200" y="365125"/>
            <a:ext cx="10515600" cy="798657"/>
          </a:xfrm>
        </p:spPr>
        <p:txBody>
          <a:bodyPr>
            <a:normAutofit fontScale="90000"/>
          </a:bodyPr>
          <a:lstStyle/>
          <a:p>
            <a:r>
              <a:rPr lang="en-US" dirty="0"/>
              <a:t>Florida Statutes §607.0830: General standards for directors</a:t>
            </a:r>
          </a:p>
        </p:txBody>
      </p:sp>
      <p:sp>
        <p:nvSpPr>
          <p:cNvPr id="3" name="Content Placeholder 2">
            <a:extLst>
              <a:ext uri="{FF2B5EF4-FFF2-40B4-BE49-F238E27FC236}">
                <a16:creationId xmlns:a16="http://schemas.microsoft.com/office/drawing/2014/main" id="{5399A648-8359-4461-895D-C7685054C73B}"/>
              </a:ext>
            </a:extLst>
          </p:cNvPr>
          <p:cNvSpPr>
            <a:spLocks noGrp="1"/>
          </p:cNvSpPr>
          <p:nvPr>
            <p:ph idx="1"/>
          </p:nvPr>
        </p:nvSpPr>
        <p:spPr>
          <a:xfrm>
            <a:off x="838200" y="1296785"/>
            <a:ext cx="10515600" cy="4880178"/>
          </a:xfrm>
        </p:spPr>
        <p:txBody>
          <a:bodyPr>
            <a:normAutofit fontScale="55000" lnSpcReduction="20000"/>
          </a:bodyPr>
          <a:lstStyle/>
          <a:p>
            <a:r>
              <a:rPr lang="en-US" dirty="0"/>
              <a:t>(1) Each member of the board of directors, when discharging the duties of a director, including in discharging his or her duties as a member of a board committee, must act: (a) </a:t>
            </a:r>
            <a:r>
              <a:rPr lang="en-US" b="1" dirty="0"/>
              <a:t>In good faith</a:t>
            </a:r>
            <a:r>
              <a:rPr lang="en-US" dirty="0"/>
              <a:t>; and (b</a:t>
            </a:r>
            <a:r>
              <a:rPr lang="en-US" b="1" dirty="0"/>
              <a:t>) In a manner he or she reasonably believes to be in the best interests of the corporation</a:t>
            </a:r>
            <a:r>
              <a:rPr lang="en-US" dirty="0"/>
              <a:t>.</a:t>
            </a:r>
          </a:p>
          <a:p>
            <a:r>
              <a:rPr lang="en-US" dirty="0"/>
              <a:t>(2) The members of the board of directors or a board committee, when becoming informed in connection with a </a:t>
            </a:r>
            <a:r>
              <a:rPr lang="en-US" dirty="0" err="1"/>
              <a:t>decisionmaking</a:t>
            </a:r>
            <a:r>
              <a:rPr lang="en-US" dirty="0"/>
              <a:t> function or devoting attention to an oversight function, shall discharge their duties </a:t>
            </a:r>
            <a:r>
              <a:rPr lang="en-US" b="1" dirty="0"/>
              <a:t>with the care that an ordinary prudent person in a like position would reasonably believe appropriate under similar circumstances</a:t>
            </a:r>
            <a:r>
              <a:rPr lang="en-US" dirty="0"/>
              <a:t>.</a:t>
            </a:r>
          </a:p>
          <a:p>
            <a:r>
              <a:rPr lang="en-US" dirty="0"/>
              <a:t>(3) In discharging board or board committee duties, a director who does not have knowledge that makes reliance unwarranted is entitled to rely on the performance by any of the persons specified in paragraph (5)(a) or paragraph (5)(b) to whom the board may have delegated, formally or informally by course of conduct, the authority or duty to perform one or more of the board’s functions that are delegable under applicable law.</a:t>
            </a:r>
          </a:p>
          <a:p>
            <a:r>
              <a:rPr lang="en-US" dirty="0"/>
              <a:t>(4) In discharging board or board committee duties, a director who does not have knowledge that makes reliance unwarranted is entitled to rely on information, opinions, reports, or statements, including financial statements and other financial data, prepared or presented by any of the persons specified in subsection (5).</a:t>
            </a:r>
          </a:p>
          <a:p>
            <a:r>
              <a:rPr lang="en-US" dirty="0"/>
              <a:t>(5)A director is entitled to rely, in accordance with subsection (3) or subsection (4), on: (a) One or more officers or employees of the corporation whom the director reasonably believes to be reliable and competent in the functions performed or the information, opinions, reports, or statements provided; (b) Legal counsel, public accountants, or other persons retained by the corporation or by a committee of the board of the corporation as to matters involving skills or expertise the director reasonably believes are matters: 1. Within the particular person’s professional or expert competence; or 2. As to which the particular person merits confidence; or (c) A committee of the board of directors of which the director is not a member if the director reasonably believes the committee merits confidence.</a:t>
            </a:r>
          </a:p>
          <a:p>
            <a:r>
              <a:rPr lang="en-US" dirty="0"/>
              <a:t>(6) 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6" name="Audio 5">
            <a:hlinkClick r:id="" action="ppaction://media"/>
            <a:extLst>
              <a:ext uri="{FF2B5EF4-FFF2-40B4-BE49-F238E27FC236}">
                <a16:creationId xmlns:a16="http://schemas.microsoft.com/office/drawing/2014/main" id="{E351C7D2-424B-4F93-9116-E3452B180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6060409"/>
      </p:ext>
    </p:extLst>
  </p:cSld>
  <p:clrMapOvr>
    <a:masterClrMapping/>
  </p:clrMapOvr>
  <mc:AlternateContent xmlns:mc="http://schemas.openxmlformats.org/markup-compatibility/2006">
    <mc:Choice xmlns:p14="http://schemas.microsoft.com/office/powerpoint/2010/main" Requires="p14">
      <p:transition spd="slow" p14:dur="2000" advTm="90937"/>
    </mc:Choice>
    <mc:Fallback>
      <p:transition spd="slow" advTm="9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FCCE-387D-459D-87F3-4F57216B0608}"/>
              </a:ext>
            </a:extLst>
          </p:cNvPr>
          <p:cNvSpPr>
            <a:spLocks noGrp="1"/>
          </p:cNvSpPr>
          <p:nvPr>
            <p:ph type="title"/>
          </p:nvPr>
        </p:nvSpPr>
        <p:spPr>
          <a:xfrm>
            <a:off x="838200" y="365126"/>
            <a:ext cx="10515600" cy="474460"/>
          </a:xfrm>
        </p:spPr>
        <p:txBody>
          <a:bodyPr>
            <a:normAutofit fontScale="90000"/>
          </a:bodyPr>
          <a:lstStyle/>
          <a:p>
            <a:r>
              <a:rPr lang="en-US" dirty="0" err="1"/>
              <a:t>Kamin</a:t>
            </a:r>
            <a:r>
              <a:rPr lang="en-US" dirty="0"/>
              <a:t> v American Express (NY 1976)</a:t>
            </a:r>
          </a:p>
        </p:txBody>
      </p:sp>
      <p:sp>
        <p:nvSpPr>
          <p:cNvPr id="3" name="Content Placeholder 2">
            <a:extLst>
              <a:ext uri="{FF2B5EF4-FFF2-40B4-BE49-F238E27FC236}">
                <a16:creationId xmlns:a16="http://schemas.microsoft.com/office/drawing/2014/main" id="{75BCF022-8360-447C-9EE3-52C37CF0C1FD}"/>
              </a:ext>
            </a:extLst>
          </p:cNvPr>
          <p:cNvSpPr>
            <a:spLocks noGrp="1"/>
          </p:cNvSpPr>
          <p:nvPr>
            <p:ph idx="1"/>
          </p:nvPr>
        </p:nvSpPr>
        <p:spPr>
          <a:xfrm>
            <a:off x="838200" y="922713"/>
            <a:ext cx="10515600" cy="5254250"/>
          </a:xfrm>
        </p:spPr>
        <p:txBody>
          <a:bodyPr>
            <a:normAutofit fontScale="92500" lnSpcReduction="10000"/>
          </a:bodyPr>
          <a:lstStyle/>
          <a:p>
            <a:r>
              <a:rPr lang="en-US" dirty="0"/>
              <a:t>The Board of Directors of American Express decided to distribute to its shareholders a special dividend comprising shares in Donaldson Lufkin &amp; Jenrette which Amex had acquired and which were worth much less than Amex had paid for them. </a:t>
            </a:r>
          </a:p>
          <a:p>
            <a:r>
              <a:rPr lang="en-US" dirty="0"/>
              <a:t>Minority shareholders sued (in a derivative suit on behalf of the corporation) for a declaration that the distribution was a waste of corporate assets because, they argued, selling the shares would have produced a tax loss of about $8 million (there was no uncertainty about the loss. Cf. </a:t>
            </a:r>
            <a:r>
              <a:rPr lang="en-US" dirty="0" err="1"/>
              <a:t>Shlensky</a:t>
            </a:r>
            <a:r>
              <a:rPr lang="en-US" dirty="0"/>
              <a:t> v Wrigley). Note that the shareholders would not benefit from any tax loss as their basis in the stock would be the price at which they received it not what Amex had paid for it.</a:t>
            </a:r>
          </a:p>
          <a:p>
            <a:r>
              <a:rPr lang="en-US" dirty="0"/>
              <a:t>The court thinks the evidence on whether the accounts should have reflected the loss anyway is mixed. But the idea that Amex could hide the fact of the loss is odd and the case has been criticized for this reason.</a:t>
            </a:r>
          </a:p>
        </p:txBody>
      </p:sp>
      <p:pic>
        <p:nvPicPr>
          <p:cNvPr id="5" name="Audio 4">
            <a:hlinkClick r:id="" action="ppaction://media"/>
            <a:extLst>
              <a:ext uri="{FF2B5EF4-FFF2-40B4-BE49-F238E27FC236}">
                <a16:creationId xmlns:a16="http://schemas.microsoft.com/office/drawing/2014/main" id="{32C2C07E-F118-4395-BF58-C1BB3AC4C7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0801399"/>
      </p:ext>
    </p:extLst>
  </p:cSld>
  <p:clrMapOvr>
    <a:masterClrMapping/>
  </p:clrMapOvr>
  <mc:AlternateContent xmlns:mc="http://schemas.openxmlformats.org/markup-compatibility/2006">
    <mc:Choice xmlns:p14="http://schemas.microsoft.com/office/powerpoint/2010/main" Requires="p14">
      <p:transition spd="slow" p14:dur="2000" advTm="226944"/>
    </mc:Choice>
    <mc:Fallback>
      <p:transition spd="slow" advTm="2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D427-0E2F-4C49-8609-8FBDECD6D2AB}"/>
              </a:ext>
            </a:extLst>
          </p:cNvPr>
          <p:cNvSpPr>
            <a:spLocks noGrp="1"/>
          </p:cNvSpPr>
          <p:nvPr>
            <p:ph type="title"/>
          </p:nvPr>
        </p:nvSpPr>
        <p:spPr/>
        <p:txBody>
          <a:bodyPr/>
          <a:lstStyle/>
          <a:p>
            <a:r>
              <a:rPr lang="en-US" dirty="0" err="1"/>
              <a:t>Kamin</a:t>
            </a:r>
            <a:r>
              <a:rPr lang="en-US" dirty="0"/>
              <a:t> v American Express: BJR</a:t>
            </a:r>
          </a:p>
        </p:txBody>
      </p:sp>
      <p:sp>
        <p:nvSpPr>
          <p:cNvPr id="3" name="Content Placeholder 2">
            <a:extLst>
              <a:ext uri="{FF2B5EF4-FFF2-40B4-BE49-F238E27FC236}">
                <a16:creationId xmlns:a16="http://schemas.microsoft.com/office/drawing/2014/main" id="{CC21ACA7-41DA-4D23-94CB-2BF18877610B}"/>
              </a:ext>
            </a:extLst>
          </p:cNvPr>
          <p:cNvSpPr>
            <a:spLocks noGrp="1"/>
          </p:cNvSpPr>
          <p:nvPr>
            <p:ph idx="1"/>
          </p:nvPr>
        </p:nvSpPr>
        <p:spPr/>
        <p:txBody>
          <a:bodyPr>
            <a:normAutofit fontScale="92500" lnSpcReduction="20000"/>
          </a:bodyPr>
          <a:lstStyle/>
          <a:p>
            <a:r>
              <a:rPr lang="en-US" dirty="0"/>
              <a:t>Distributions are a matter of business judgment and merely alleging a different course of action would have been more advantageous gives rise to no cognizable cause of action (cf. </a:t>
            </a:r>
            <a:r>
              <a:rPr lang="en-US" dirty="0" err="1"/>
              <a:t>Shlensky</a:t>
            </a:r>
            <a:r>
              <a:rPr lang="en-US" dirty="0"/>
              <a:t> v Wrigley).</a:t>
            </a:r>
          </a:p>
          <a:p>
            <a:r>
              <a:rPr lang="en-US" dirty="0"/>
              <a:t>“There was no claim of fraud or self-dealing, and no contention that there was any bad faith, or oppressive conduct.”(p 278) (p 280: The Court will not interfere unless a clear case is made out of fraud, oppression, arbitrary action or breach of trust.’)</a:t>
            </a:r>
          </a:p>
          <a:p>
            <a:r>
              <a:rPr lang="en-US" dirty="0"/>
              <a:t>“The directors’ room rather than the courtroom is the appropriate forum for thrashing out purely business questions which will have an impact on profits, market prices, competitive situations, or tax advantages.” (p. 279)</a:t>
            </a:r>
          </a:p>
          <a:p>
            <a:r>
              <a:rPr lang="en-US" dirty="0"/>
              <a:t>The statute allows an action for neglect of duties (p 279) but this must be non-feasance or neglect rather than misjudgment or a mistaken decision (cf. </a:t>
            </a:r>
            <a:r>
              <a:rPr lang="en-US" dirty="0" err="1"/>
              <a:t>Shlensky</a:t>
            </a:r>
            <a:r>
              <a:rPr lang="en-US" dirty="0"/>
              <a:t> v Wrigley, dereliction of duty).</a:t>
            </a:r>
          </a:p>
        </p:txBody>
      </p:sp>
      <p:pic>
        <p:nvPicPr>
          <p:cNvPr id="4" name="Audio 3">
            <a:hlinkClick r:id="" action="ppaction://media"/>
            <a:extLst>
              <a:ext uri="{FF2B5EF4-FFF2-40B4-BE49-F238E27FC236}">
                <a16:creationId xmlns:a16="http://schemas.microsoft.com/office/drawing/2014/main" id="{729B60C5-5E8C-43C0-9C4E-F241765FD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1529648"/>
      </p:ext>
    </p:extLst>
  </p:cSld>
  <p:clrMapOvr>
    <a:masterClrMapping/>
  </p:clrMapOvr>
  <mc:AlternateContent xmlns:mc="http://schemas.openxmlformats.org/markup-compatibility/2006">
    <mc:Choice xmlns:p14="http://schemas.microsoft.com/office/powerpoint/2010/main" Requires="p14">
      <p:transition spd="slow" p14:dur="2000" advTm="194790"/>
    </mc:Choice>
    <mc:Fallback>
      <p:transition spd="slow" advTm="19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85C3-DD19-4A90-B30A-4A4589B27470}"/>
              </a:ext>
            </a:extLst>
          </p:cNvPr>
          <p:cNvSpPr>
            <a:spLocks noGrp="1"/>
          </p:cNvSpPr>
          <p:nvPr>
            <p:ph type="title"/>
          </p:nvPr>
        </p:nvSpPr>
        <p:spPr/>
        <p:txBody>
          <a:bodyPr/>
          <a:lstStyle/>
          <a:p>
            <a:r>
              <a:rPr lang="en-US" dirty="0" err="1"/>
              <a:t>Kamin</a:t>
            </a:r>
            <a:r>
              <a:rPr lang="en-US" dirty="0"/>
              <a:t> v American Express: conflict of interest?</a:t>
            </a:r>
          </a:p>
        </p:txBody>
      </p:sp>
      <p:sp>
        <p:nvSpPr>
          <p:cNvPr id="3" name="Content Placeholder 2">
            <a:extLst>
              <a:ext uri="{FF2B5EF4-FFF2-40B4-BE49-F238E27FC236}">
                <a16:creationId xmlns:a16="http://schemas.microsoft.com/office/drawing/2014/main" id="{9CC4C5A8-8BBC-484F-B414-C76D6A57B441}"/>
              </a:ext>
            </a:extLst>
          </p:cNvPr>
          <p:cNvSpPr>
            <a:spLocks noGrp="1"/>
          </p:cNvSpPr>
          <p:nvPr>
            <p:ph idx="1"/>
          </p:nvPr>
        </p:nvSpPr>
        <p:spPr/>
        <p:txBody>
          <a:bodyPr>
            <a:normAutofit lnSpcReduction="10000"/>
          </a:bodyPr>
          <a:lstStyle/>
          <a:p>
            <a:r>
              <a:rPr lang="en-US" dirty="0"/>
              <a:t>The only hint of self-interest was that 4 of the 20 directors were officers and participated in the executive incentive compensation scheme, and that their compensation might be affected by the decision.</a:t>
            </a:r>
          </a:p>
          <a:p>
            <a:r>
              <a:rPr lang="en-US" dirty="0"/>
              <a:t>But this claim was speculative and there was no showing that these 4 dominated and controlled the Board. </a:t>
            </a:r>
          </a:p>
          <a:p>
            <a:r>
              <a:rPr lang="en-US" dirty="0"/>
              <a:t>Question: how much more self-interest would have made a difference? If the majority of the Board were self-interested or a self-interested minority dominated the Board.</a:t>
            </a:r>
          </a:p>
          <a:p>
            <a:r>
              <a:rPr lang="en-US" dirty="0"/>
              <a:t>Would it have made a difference if it could be shown the Board was not aware of all the facts? Neglect/dereliction of duty.</a:t>
            </a:r>
          </a:p>
        </p:txBody>
      </p:sp>
      <p:pic>
        <p:nvPicPr>
          <p:cNvPr id="4" name="Audio 3">
            <a:hlinkClick r:id="" action="ppaction://media"/>
            <a:extLst>
              <a:ext uri="{FF2B5EF4-FFF2-40B4-BE49-F238E27FC236}">
                <a16:creationId xmlns:a16="http://schemas.microsoft.com/office/drawing/2014/main" id="{32AD8A0F-AF73-4C6E-A5C3-8B42A97F9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1790263"/>
      </p:ext>
    </p:extLst>
  </p:cSld>
  <p:clrMapOvr>
    <a:masterClrMapping/>
  </p:clrMapOvr>
  <mc:AlternateContent xmlns:mc="http://schemas.openxmlformats.org/markup-compatibility/2006">
    <mc:Choice xmlns:p14="http://schemas.microsoft.com/office/powerpoint/2010/main" Requires="p14">
      <p:transition spd="slow" p14:dur="2000" advTm="120786"/>
    </mc:Choice>
    <mc:Fallback>
      <p:transition spd="slow" advTm="12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2789-5545-4FAC-A713-2883038A7319}"/>
              </a:ext>
            </a:extLst>
          </p:cNvPr>
          <p:cNvSpPr>
            <a:spLocks noGrp="1"/>
          </p:cNvSpPr>
          <p:nvPr>
            <p:ph type="title"/>
          </p:nvPr>
        </p:nvSpPr>
        <p:spPr/>
        <p:txBody>
          <a:bodyPr/>
          <a:lstStyle/>
          <a:p>
            <a:r>
              <a:rPr lang="en-US" dirty="0" err="1"/>
              <a:t>Kamin</a:t>
            </a:r>
            <a:r>
              <a:rPr lang="en-US" dirty="0"/>
              <a:t> v Amex and the </a:t>
            </a:r>
            <a:r>
              <a:rPr lang="en-US" dirty="0" err="1"/>
              <a:t>ecmh</a:t>
            </a:r>
            <a:r>
              <a:rPr lang="en-US" dirty="0"/>
              <a:t> (efficient capital markets hypothesis) </a:t>
            </a:r>
          </a:p>
        </p:txBody>
      </p:sp>
      <p:sp>
        <p:nvSpPr>
          <p:cNvPr id="3" name="Content Placeholder 2">
            <a:extLst>
              <a:ext uri="{FF2B5EF4-FFF2-40B4-BE49-F238E27FC236}">
                <a16:creationId xmlns:a16="http://schemas.microsoft.com/office/drawing/2014/main" id="{546BB70A-EE5F-4A2D-B342-8D69696A03A6}"/>
              </a:ext>
            </a:extLst>
          </p:cNvPr>
          <p:cNvSpPr>
            <a:spLocks noGrp="1"/>
          </p:cNvSpPr>
          <p:nvPr>
            <p:ph idx="1"/>
          </p:nvPr>
        </p:nvSpPr>
        <p:spPr/>
        <p:txBody>
          <a:bodyPr>
            <a:normAutofit fontScale="92500" lnSpcReduction="20000"/>
          </a:bodyPr>
          <a:lstStyle/>
          <a:p>
            <a:r>
              <a:rPr lang="en-US" dirty="0"/>
              <a:t>In an article in 1997 Henry TC Hu wrote: “In effect, the board  apparently presumed the stock market to be so imperfect that it would penalize American Express more for a $25 million paper loss than the loss of $8 million in real cash flow.” The case was an example of the argument that it was not atypical for corporate managers to sacrifice real cash for better earnings per share. (Henry T.C. Hu, Buffett, Corporate Objectives, and the Nature of Sheep, 19 Cardozo L. Rev. 379, 383 (1997).</a:t>
            </a:r>
          </a:p>
          <a:p>
            <a:r>
              <a:rPr lang="en-US" dirty="0"/>
              <a:t>Maximization of </a:t>
            </a:r>
            <a:r>
              <a:rPr lang="en-US" u="sng" dirty="0"/>
              <a:t>apparent</a:t>
            </a:r>
            <a:r>
              <a:rPr lang="en-US" dirty="0"/>
              <a:t> profits rather than profits. </a:t>
            </a:r>
          </a:p>
          <a:p>
            <a:r>
              <a:rPr lang="en-US" dirty="0"/>
              <a:t>Earnings management is securities fraud when it involves intentional misstatement of material information. The sort of earnings management that could constitutes securities fraud could also be an issue for directors’ duties. Breaching the law is a problem for the fiduciary duties of directors (and illegality is an exception to the BJR).</a:t>
            </a:r>
          </a:p>
        </p:txBody>
      </p:sp>
      <p:pic>
        <p:nvPicPr>
          <p:cNvPr id="4" name="Audio 3">
            <a:hlinkClick r:id="" action="ppaction://media"/>
            <a:extLst>
              <a:ext uri="{FF2B5EF4-FFF2-40B4-BE49-F238E27FC236}">
                <a16:creationId xmlns:a16="http://schemas.microsoft.com/office/drawing/2014/main" id="{5A28B1CF-65F9-4732-BD60-CE961E5F0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45515"/>
      </p:ext>
    </p:extLst>
  </p:cSld>
  <p:clrMapOvr>
    <a:masterClrMapping/>
  </p:clrMapOvr>
  <mc:AlternateContent xmlns:mc="http://schemas.openxmlformats.org/markup-compatibility/2006">
    <mc:Choice xmlns:p14="http://schemas.microsoft.com/office/powerpoint/2010/main" Requires="p14">
      <p:transition spd="slow" p14:dur="2000" advTm="284409"/>
    </mc:Choice>
    <mc:Fallback>
      <p:transition spd="slow" advTm="28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047C-654B-455A-9DB2-4056466BF2A1}"/>
              </a:ext>
            </a:extLst>
          </p:cNvPr>
          <p:cNvSpPr>
            <a:spLocks noGrp="1"/>
          </p:cNvSpPr>
          <p:nvPr>
            <p:ph type="title"/>
          </p:nvPr>
        </p:nvSpPr>
        <p:spPr/>
        <p:txBody>
          <a:bodyPr/>
          <a:lstStyle/>
          <a:p>
            <a:r>
              <a:rPr lang="en-US" dirty="0"/>
              <a:t>Smith v Van </a:t>
            </a:r>
            <a:r>
              <a:rPr lang="en-US" dirty="0" err="1"/>
              <a:t>Gorkom</a:t>
            </a:r>
            <a:r>
              <a:rPr lang="en-US" dirty="0"/>
              <a:t> (Delaware 1985)</a:t>
            </a:r>
          </a:p>
        </p:txBody>
      </p:sp>
      <p:sp>
        <p:nvSpPr>
          <p:cNvPr id="3" name="Content Placeholder 2">
            <a:extLst>
              <a:ext uri="{FF2B5EF4-FFF2-40B4-BE49-F238E27FC236}">
                <a16:creationId xmlns:a16="http://schemas.microsoft.com/office/drawing/2014/main" id="{D7E7A6FD-0DCE-420F-ACD7-F56D84F8D08B}"/>
              </a:ext>
            </a:extLst>
          </p:cNvPr>
          <p:cNvSpPr>
            <a:spLocks noGrp="1"/>
          </p:cNvSpPr>
          <p:nvPr>
            <p:ph idx="1"/>
          </p:nvPr>
        </p:nvSpPr>
        <p:spPr/>
        <p:txBody>
          <a:bodyPr>
            <a:normAutofit fontScale="92500"/>
          </a:bodyPr>
          <a:lstStyle/>
          <a:p>
            <a:r>
              <a:rPr lang="en-US" dirty="0"/>
              <a:t>Whereas </a:t>
            </a:r>
            <a:r>
              <a:rPr lang="en-US" dirty="0" err="1"/>
              <a:t>Kamin</a:t>
            </a:r>
            <a:r>
              <a:rPr lang="en-US" dirty="0"/>
              <a:t> v Amex was a derivative suit this is a shareholder class action in which shareholders sue to protect their own personal rights and the duties owed by the directors to them. </a:t>
            </a:r>
          </a:p>
          <a:p>
            <a:r>
              <a:rPr lang="en-US" dirty="0"/>
              <a:t>In contrast to other cases we have read the Board decision at issue is not an issue about how to manage the corporation’s business, but is about the price at which shareholders should be bought out. (Under DGCL §251 directors have a duty to act in an informed and deliberate manner in deciding whether to approve a merger agreement.)</a:t>
            </a:r>
          </a:p>
          <a:p>
            <a:r>
              <a:rPr lang="en-US" dirty="0"/>
              <a:t>The decision that the directors were liable for the breach of their duty of care led to the enactment of DGCL §102(b)(7) which allows  corporations to eliminate liability in damages for breaches of the duty of care.</a:t>
            </a:r>
          </a:p>
        </p:txBody>
      </p:sp>
      <p:pic>
        <p:nvPicPr>
          <p:cNvPr id="4" name="Audio 3">
            <a:hlinkClick r:id="" action="ppaction://media"/>
            <a:extLst>
              <a:ext uri="{FF2B5EF4-FFF2-40B4-BE49-F238E27FC236}">
                <a16:creationId xmlns:a16="http://schemas.microsoft.com/office/drawing/2014/main" id="{7028B555-0BAC-4423-B922-5E4769504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2438834"/>
      </p:ext>
    </p:extLst>
  </p:cSld>
  <p:clrMapOvr>
    <a:masterClrMapping/>
  </p:clrMapOvr>
  <mc:AlternateContent xmlns:mc="http://schemas.openxmlformats.org/markup-compatibility/2006">
    <mc:Choice xmlns:p14="http://schemas.microsoft.com/office/powerpoint/2010/main" Requires="p14">
      <p:transition spd="slow" p14:dur="2000" advTm="229482"/>
    </mc:Choice>
    <mc:Fallback>
      <p:transition spd="slow" advTm="22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B9F8-C15B-4A06-AAB0-DA8085897D59}"/>
              </a:ext>
            </a:extLst>
          </p:cNvPr>
          <p:cNvSpPr>
            <a:spLocks noGrp="1"/>
          </p:cNvSpPr>
          <p:nvPr>
            <p:ph type="title"/>
          </p:nvPr>
        </p:nvSpPr>
        <p:spPr/>
        <p:txBody>
          <a:bodyPr/>
          <a:lstStyle/>
          <a:p>
            <a:r>
              <a:rPr lang="en-US" dirty="0"/>
              <a:t>Smith v Van </a:t>
            </a:r>
            <a:r>
              <a:rPr lang="en-US" dirty="0" err="1"/>
              <a:t>Gorkom</a:t>
            </a:r>
            <a:r>
              <a:rPr lang="en-US" dirty="0"/>
              <a:t>: The Transaction</a:t>
            </a:r>
          </a:p>
        </p:txBody>
      </p:sp>
      <p:sp>
        <p:nvSpPr>
          <p:cNvPr id="3" name="Content Placeholder 2">
            <a:extLst>
              <a:ext uri="{FF2B5EF4-FFF2-40B4-BE49-F238E27FC236}">
                <a16:creationId xmlns:a16="http://schemas.microsoft.com/office/drawing/2014/main" id="{CCC10A18-E16F-4851-ADA0-DA3D8219D204}"/>
              </a:ext>
            </a:extLst>
          </p:cNvPr>
          <p:cNvSpPr>
            <a:spLocks noGrp="1"/>
          </p:cNvSpPr>
          <p:nvPr>
            <p:ph idx="1"/>
          </p:nvPr>
        </p:nvSpPr>
        <p:spPr/>
        <p:txBody>
          <a:bodyPr>
            <a:normAutofit fontScale="92500"/>
          </a:bodyPr>
          <a:lstStyle/>
          <a:p>
            <a:r>
              <a:rPr lang="en-US" dirty="0"/>
              <a:t>The transaction is an acquisition of Transunion by Pritzker’s company, </a:t>
            </a:r>
            <a:r>
              <a:rPr lang="en-US" dirty="0" err="1"/>
              <a:t>NewT</a:t>
            </a:r>
            <a:r>
              <a:rPr lang="en-US" dirty="0"/>
              <a:t> Co, formed to acquire Transunion, structured as a merger. Transunion is a publicly traded company before the merger (it is a going private transaction). </a:t>
            </a:r>
          </a:p>
          <a:p>
            <a:r>
              <a:rPr lang="en-US" dirty="0"/>
              <a:t>The Board of Transunion knew there was value in the company they were not able to exploit (the investment tax credits). And the merger price ($55 per share) offered a premium over the market price of the shares (had been in the $30-40 range).</a:t>
            </a:r>
          </a:p>
          <a:p>
            <a:r>
              <a:rPr lang="en-US" dirty="0"/>
              <a:t>The transaction was a leveraged buy-out, funded through the issuance of debt securities. There had been a suggestion of a management buy-out but Van </a:t>
            </a:r>
            <a:r>
              <a:rPr lang="en-US" dirty="0" err="1"/>
              <a:t>Gorkom</a:t>
            </a:r>
            <a:r>
              <a:rPr lang="en-US" dirty="0"/>
              <a:t> said no because of the conflicts of interest issues.</a:t>
            </a:r>
          </a:p>
          <a:p>
            <a:endParaRPr lang="en-US" dirty="0"/>
          </a:p>
        </p:txBody>
      </p:sp>
      <p:pic>
        <p:nvPicPr>
          <p:cNvPr id="4" name="Audio 3">
            <a:hlinkClick r:id="" action="ppaction://media"/>
            <a:extLst>
              <a:ext uri="{FF2B5EF4-FFF2-40B4-BE49-F238E27FC236}">
                <a16:creationId xmlns:a16="http://schemas.microsoft.com/office/drawing/2014/main" id="{4EBDC3CB-6FED-425A-8D59-3C56C9E7D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518886"/>
      </p:ext>
    </p:extLst>
  </p:cSld>
  <p:clrMapOvr>
    <a:masterClrMapping/>
  </p:clrMapOvr>
  <mc:AlternateContent xmlns:mc="http://schemas.openxmlformats.org/markup-compatibility/2006">
    <mc:Choice xmlns:p14="http://schemas.microsoft.com/office/powerpoint/2010/main" Requires="p14">
      <p:transition spd="slow" p14:dur="2000" advTm="249427"/>
    </mc:Choice>
    <mc:Fallback>
      <p:transition spd="slow" advTm="24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CBC6-8768-4FF5-95F9-F44118EBDB90}"/>
              </a:ext>
            </a:extLst>
          </p:cNvPr>
          <p:cNvSpPr>
            <a:spLocks noGrp="1"/>
          </p:cNvSpPr>
          <p:nvPr>
            <p:ph type="title"/>
          </p:nvPr>
        </p:nvSpPr>
        <p:spPr/>
        <p:txBody>
          <a:bodyPr/>
          <a:lstStyle/>
          <a:p>
            <a:r>
              <a:rPr lang="en-US" dirty="0"/>
              <a:t>Smith v Van </a:t>
            </a:r>
            <a:r>
              <a:rPr lang="en-US" dirty="0" err="1"/>
              <a:t>Gorkom</a:t>
            </a:r>
            <a:r>
              <a:rPr lang="en-US" dirty="0"/>
              <a:t>: BJR</a:t>
            </a:r>
          </a:p>
        </p:txBody>
      </p:sp>
      <p:sp>
        <p:nvSpPr>
          <p:cNvPr id="3" name="Content Placeholder 2">
            <a:extLst>
              <a:ext uri="{FF2B5EF4-FFF2-40B4-BE49-F238E27FC236}">
                <a16:creationId xmlns:a16="http://schemas.microsoft.com/office/drawing/2014/main" id="{A43906EC-7834-49C2-AAD2-A2A44713578E}"/>
              </a:ext>
            </a:extLst>
          </p:cNvPr>
          <p:cNvSpPr>
            <a:spLocks noGrp="1"/>
          </p:cNvSpPr>
          <p:nvPr>
            <p:ph idx="1"/>
          </p:nvPr>
        </p:nvSpPr>
        <p:spPr>
          <a:xfrm>
            <a:off x="838200" y="1371600"/>
            <a:ext cx="10515600" cy="4805363"/>
          </a:xfrm>
        </p:spPr>
        <p:txBody>
          <a:bodyPr/>
          <a:lstStyle/>
          <a:p>
            <a:r>
              <a:rPr lang="en-US" dirty="0"/>
              <a:t>The Court cites Aronson v Lewis (p. 286): it is “a presumption that in making a business decision, the directors of a corporation acted on an informed basis, in good faith, and in the honest belief that the action taken was in the best interests of the company.”</a:t>
            </a:r>
          </a:p>
          <a:p>
            <a:r>
              <a:rPr lang="en-US" dirty="0"/>
              <a:t>The Board’s decision about the merger price was not an informed business decision. There is a difference between being informed and making a decision that turns out to be a bad one and not bothering to get all of the relevant information. </a:t>
            </a:r>
          </a:p>
          <a:p>
            <a:r>
              <a:rPr lang="en-US" dirty="0"/>
              <a:t>Gross negligence will displace the BJR and also be the basis for liability for breach of the duty of care.</a:t>
            </a:r>
          </a:p>
        </p:txBody>
      </p:sp>
      <p:pic>
        <p:nvPicPr>
          <p:cNvPr id="4" name="Audio 3">
            <a:hlinkClick r:id="" action="ppaction://media"/>
            <a:extLst>
              <a:ext uri="{FF2B5EF4-FFF2-40B4-BE49-F238E27FC236}">
                <a16:creationId xmlns:a16="http://schemas.microsoft.com/office/drawing/2014/main" id="{011C8990-C33F-49A1-BF5C-8FF9FCF47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831919"/>
      </p:ext>
    </p:extLst>
  </p:cSld>
  <p:clrMapOvr>
    <a:masterClrMapping/>
  </p:clrMapOvr>
  <mc:AlternateContent xmlns:mc="http://schemas.openxmlformats.org/markup-compatibility/2006">
    <mc:Choice xmlns:p14="http://schemas.microsoft.com/office/powerpoint/2010/main" Requires="p14">
      <p:transition spd="slow" p14:dur="2000" advTm="74149"/>
    </mc:Choice>
    <mc:Fallback>
      <p:transition spd="slow" advTm="7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2428</Words>
  <Application>Microsoft Office PowerPoint</Application>
  <PresentationFormat>Widescreen</PresentationFormat>
  <Paragraphs>62</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2020</vt:lpstr>
      <vt:lpstr>Florida Statutes §607.0830: General standards for directors</vt:lpstr>
      <vt:lpstr>Kamin v American Express (NY 1976)</vt:lpstr>
      <vt:lpstr>Kamin v American Express: BJR</vt:lpstr>
      <vt:lpstr>Kamin v American Express: conflict of interest?</vt:lpstr>
      <vt:lpstr>Kamin v Amex and the ecmh (efficient capital markets hypothesis) </vt:lpstr>
      <vt:lpstr>Smith v Van Gorkom (Delaware 1985)</vt:lpstr>
      <vt:lpstr>Smith v Van Gorkom: The Transaction</vt:lpstr>
      <vt:lpstr>Smith v Van Gorkom: BJR</vt:lpstr>
      <vt:lpstr>Smith v Van Gorkom: What should the Board have done?</vt:lpstr>
      <vt:lpstr>Smith v Van Gorkom: the directors’ arguments</vt:lpstr>
      <vt:lpstr>DGCL §102(b)(7)</vt:lpstr>
      <vt:lpstr>Francis v United Jersey Bank (NJ 1981)</vt:lpstr>
      <vt:lpstr>Francis v United Jersey Bank: an unusual case</vt:lpstr>
      <vt:lpstr>Contrast NACEPF v Gheewalla (Delaware Supreme Court 2007)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2020-09-28T02:15:52Z</dcterms:modified>
</cp:coreProperties>
</file>