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67" r:id="rId7"/>
    <p:sldId id="264" r:id="rId8"/>
    <p:sldId id="265" r:id="rId9"/>
    <p:sldId id="266" r:id="rId10"/>
    <p:sldId id="268" r:id="rId11"/>
    <p:sldId id="269" r:id="rId12"/>
    <p:sldId id="270"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B87D96F-606D-4299-9460-580444ACF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5780"/>
    </mc:Choice>
    <mc:Fallback>
      <p:transition spd="slow" advTm="5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FB91-AB39-48B2-8E75-D746272D2E9B}"/>
              </a:ext>
            </a:extLst>
          </p:cNvPr>
          <p:cNvSpPr>
            <a:spLocks noGrp="1"/>
          </p:cNvSpPr>
          <p:nvPr>
            <p:ph type="title"/>
          </p:nvPr>
        </p:nvSpPr>
        <p:spPr/>
        <p:txBody>
          <a:bodyPr/>
          <a:lstStyle/>
          <a:p>
            <a:r>
              <a:rPr lang="en-US" dirty="0"/>
              <a:t>Giles v Giles Land Company (Kansas 2012)</a:t>
            </a:r>
          </a:p>
        </p:txBody>
      </p:sp>
      <p:sp>
        <p:nvSpPr>
          <p:cNvPr id="3" name="Content Placeholder 2">
            <a:extLst>
              <a:ext uri="{FF2B5EF4-FFF2-40B4-BE49-F238E27FC236}">
                <a16:creationId xmlns:a16="http://schemas.microsoft.com/office/drawing/2014/main" id="{3D59A003-735C-4331-9F46-0079FF047F3C}"/>
              </a:ext>
            </a:extLst>
          </p:cNvPr>
          <p:cNvSpPr>
            <a:spLocks noGrp="1"/>
          </p:cNvSpPr>
          <p:nvPr>
            <p:ph idx="1"/>
          </p:nvPr>
        </p:nvSpPr>
        <p:spPr/>
        <p:txBody>
          <a:bodyPr>
            <a:normAutofit fontScale="85000" lnSpcReduction="20000"/>
          </a:bodyPr>
          <a:lstStyle/>
          <a:p>
            <a:r>
              <a:rPr lang="en-US" dirty="0"/>
              <a:t>The business entity in this case is a limited partnership, formed under a Limited Partnership statute.  The limited partnership form was a legal transplant imported into the US from civil law jurisdictions in the early 20</a:t>
            </a:r>
            <a:r>
              <a:rPr lang="en-US" baseline="30000" dirty="0"/>
              <a:t>th</a:t>
            </a:r>
            <a:r>
              <a:rPr lang="en-US" dirty="0"/>
              <a:t> century.  It is a business form suited to passive investment, having at least one general partner with unlimited liability and limited partners whose liability is limited to the amount they agree to invest. But the nature of the firm is not significant for the decision in the case.</a:t>
            </a:r>
          </a:p>
          <a:p>
            <a:r>
              <a:rPr lang="en-US" dirty="0"/>
              <a:t>Partners asked the Court to dissociate Kelly from the partnership. The trial court found that the relationship between Kelly and the other partners was irreparably broken, a basis for dissolution and therefore for dissociation (CB p. 153). Kelly argued that a breakdown in the family relationship was not related to the partnership business, but the Court states that t was a family partnership and the disputes were between family members in the partnership.  There was no mutual trust between the partners. In addition there was a basis for the wrongful conduct ground for dissociation in Kelly’s threats and berating his parents to get what he wanted.</a:t>
            </a:r>
          </a:p>
        </p:txBody>
      </p:sp>
      <p:pic>
        <p:nvPicPr>
          <p:cNvPr id="4" name="Audio 3">
            <a:hlinkClick r:id="" action="ppaction://media"/>
            <a:extLst>
              <a:ext uri="{FF2B5EF4-FFF2-40B4-BE49-F238E27FC236}">
                <a16:creationId xmlns:a16="http://schemas.microsoft.com/office/drawing/2014/main" id="{9C62D2D8-0116-4B91-AFBF-314B16037D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5097078"/>
      </p:ext>
    </p:extLst>
  </p:cSld>
  <p:clrMapOvr>
    <a:masterClrMapping/>
  </p:clrMapOvr>
  <mc:AlternateContent xmlns:mc="http://schemas.openxmlformats.org/markup-compatibility/2006">
    <mc:Choice xmlns:p14="http://schemas.microsoft.com/office/powerpoint/2010/main" Requires="p14">
      <p:transition spd="slow" p14:dur="2000" advTm="201040"/>
    </mc:Choice>
    <mc:Fallback>
      <p:transition spd="slow" advTm="20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3065-B044-4A48-8664-E521671A232D}"/>
              </a:ext>
            </a:extLst>
          </p:cNvPr>
          <p:cNvSpPr>
            <a:spLocks noGrp="1"/>
          </p:cNvSpPr>
          <p:nvPr>
            <p:ph type="title"/>
          </p:nvPr>
        </p:nvSpPr>
        <p:spPr/>
        <p:txBody>
          <a:bodyPr/>
          <a:lstStyle/>
          <a:p>
            <a:r>
              <a:rPr lang="en-US" dirty="0"/>
              <a:t>Prentiss v </a:t>
            </a:r>
            <a:r>
              <a:rPr lang="en-US" dirty="0" err="1"/>
              <a:t>Sheffel</a:t>
            </a:r>
            <a:r>
              <a:rPr lang="en-US" dirty="0"/>
              <a:t> (Arizona 1973)</a:t>
            </a:r>
          </a:p>
        </p:txBody>
      </p:sp>
      <p:sp>
        <p:nvSpPr>
          <p:cNvPr id="3" name="Content Placeholder 2">
            <a:extLst>
              <a:ext uri="{FF2B5EF4-FFF2-40B4-BE49-F238E27FC236}">
                <a16:creationId xmlns:a16="http://schemas.microsoft.com/office/drawing/2014/main" id="{7EE86B43-5929-4BB4-A3E3-0684D5F52203}"/>
              </a:ext>
            </a:extLst>
          </p:cNvPr>
          <p:cNvSpPr>
            <a:spLocks noGrp="1"/>
          </p:cNvSpPr>
          <p:nvPr>
            <p:ph idx="1"/>
          </p:nvPr>
        </p:nvSpPr>
        <p:spPr/>
        <p:txBody>
          <a:bodyPr/>
          <a:lstStyle/>
          <a:p>
            <a:r>
              <a:rPr lang="en-US" dirty="0"/>
              <a:t>This case deals with the question whether a partner or partners can buy the assets of a partnership business on dissolution.  This depends on the circumstances and essentially on whether the price is fair. In some circumstances a partner may be prepared to pay more than an outsider would for the assets of the business. </a:t>
            </a:r>
          </a:p>
          <a:p>
            <a:r>
              <a:rPr lang="en-US" dirty="0"/>
              <a:t>In this case the Court says there is no indication that Prentiss was excluded for the wrongful purpose of obtaining partnership assets in bad faith, and the evidence suggested that the price would have been lower if the remaining partners had not participated in the judicial sale.</a:t>
            </a:r>
          </a:p>
        </p:txBody>
      </p:sp>
      <p:pic>
        <p:nvPicPr>
          <p:cNvPr id="4" name="Audio 3">
            <a:hlinkClick r:id="" action="ppaction://media"/>
            <a:extLst>
              <a:ext uri="{FF2B5EF4-FFF2-40B4-BE49-F238E27FC236}">
                <a16:creationId xmlns:a16="http://schemas.microsoft.com/office/drawing/2014/main" id="{F5AFF70C-DDAD-4F23-8CC7-A437FD7897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3008613"/>
      </p:ext>
    </p:extLst>
  </p:cSld>
  <p:clrMapOvr>
    <a:masterClrMapping/>
  </p:clrMapOvr>
  <mc:AlternateContent xmlns:mc="http://schemas.openxmlformats.org/markup-compatibility/2006">
    <mc:Choice xmlns:p14="http://schemas.microsoft.com/office/powerpoint/2010/main" Requires="p14">
      <p:transition spd="slow" p14:dur="2000" advTm="162446"/>
    </mc:Choice>
    <mc:Fallback>
      <p:transition spd="slow" advTm="16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0FFE-4158-43F6-83D9-9B147A260172}"/>
              </a:ext>
            </a:extLst>
          </p:cNvPr>
          <p:cNvSpPr>
            <a:spLocks noGrp="1"/>
          </p:cNvSpPr>
          <p:nvPr>
            <p:ph type="title"/>
          </p:nvPr>
        </p:nvSpPr>
        <p:spPr>
          <a:xfrm>
            <a:off x="838200" y="365125"/>
            <a:ext cx="10515600" cy="939973"/>
          </a:xfrm>
        </p:spPr>
        <p:txBody>
          <a:bodyPr/>
          <a:lstStyle/>
          <a:p>
            <a:r>
              <a:rPr lang="en-US" dirty="0"/>
              <a:t>Pav-Saver v </a:t>
            </a:r>
            <a:r>
              <a:rPr lang="en-US" dirty="0" err="1"/>
              <a:t>Vasso</a:t>
            </a:r>
            <a:r>
              <a:rPr lang="en-US" dirty="0"/>
              <a:t>  (Illinois 1986)</a:t>
            </a:r>
          </a:p>
        </p:txBody>
      </p:sp>
      <p:sp>
        <p:nvSpPr>
          <p:cNvPr id="3" name="Content Placeholder 2">
            <a:extLst>
              <a:ext uri="{FF2B5EF4-FFF2-40B4-BE49-F238E27FC236}">
                <a16:creationId xmlns:a16="http://schemas.microsoft.com/office/drawing/2014/main" id="{E63B3AD8-5A2D-4798-95D7-29DBEF5971F4}"/>
              </a:ext>
            </a:extLst>
          </p:cNvPr>
          <p:cNvSpPr>
            <a:spLocks noGrp="1"/>
          </p:cNvSpPr>
          <p:nvPr>
            <p:ph idx="1"/>
          </p:nvPr>
        </p:nvSpPr>
        <p:spPr>
          <a:xfrm>
            <a:off x="838200" y="1379913"/>
            <a:ext cx="10515600" cy="4797050"/>
          </a:xfrm>
        </p:spPr>
        <p:txBody>
          <a:bodyPr>
            <a:normAutofit fontScale="92500" lnSpcReduction="20000"/>
          </a:bodyPr>
          <a:lstStyle/>
          <a:p>
            <a:r>
              <a:rPr lang="en-US" dirty="0"/>
              <a:t>Whether or not the parties are better off with a detailed partnership agreement to address dissolution and buy-out depends on how the agreement is drafted and how the Court interprets the agreement. Here the agreement is unclear and the Court does not see it as displacing UPA §38.</a:t>
            </a:r>
          </a:p>
          <a:p>
            <a:r>
              <a:rPr lang="en-US" dirty="0"/>
              <a:t>The partnership agreement states (CB P. 161):</a:t>
            </a:r>
          </a:p>
          <a:p>
            <a:r>
              <a:rPr lang="en-US" dirty="0"/>
              <a:t>It is contemplated that this joint venture partnership shall be permanent, and same shall not be terminated or dissolved by either party except upon mutual approval of both parties. If, however, either party shall terminate or dissolve said relationship, the terminating party shall pay to the other party, as liquidated damages, a sum equal to four (4) times the gross royalties received by PAV-SAVER Corporation in the fiscal year ending July 31, 1973, as shown by their corporate financial statement. Said liquidated damages to be paid over a ten (10) year period next immediately following the termination, payable in equal installments."</a:t>
            </a:r>
          </a:p>
        </p:txBody>
      </p:sp>
      <p:pic>
        <p:nvPicPr>
          <p:cNvPr id="4" name="Audio 3">
            <a:hlinkClick r:id="" action="ppaction://media"/>
            <a:extLst>
              <a:ext uri="{FF2B5EF4-FFF2-40B4-BE49-F238E27FC236}">
                <a16:creationId xmlns:a16="http://schemas.microsoft.com/office/drawing/2014/main" id="{73903A62-CE47-4BDF-B9AE-4D905C4D6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3661934"/>
      </p:ext>
    </p:extLst>
  </p:cSld>
  <p:clrMapOvr>
    <a:masterClrMapping/>
  </p:clrMapOvr>
  <mc:AlternateContent xmlns:mc="http://schemas.openxmlformats.org/markup-compatibility/2006">
    <mc:Choice xmlns:p14="http://schemas.microsoft.com/office/powerpoint/2010/main" Requires="p14">
      <p:transition spd="slow" p14:dur="2000" advTm="230386"/>
    </mc:Choice>
    <mc:Fallback>
      <p:transition spd="slow" advTm="230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BFFD-A696-4C89-99F2-1C11CCAAD8A3}"/>
              </a:ext>
            </a:extLst>
          </p:cNvPr>
          <p:cNvSpPr>
            <a:spLocks noGrp="1"/>
          </p:cNvSpPr>
          <p:nvPr>
            <p:ph type="title"/>
          </p:nvPr>
        </p:nvSpPr>
        <p:spPr/>
        <p:txBody>
          <a:bodyPr/>
          <a:lstStyle/>
          <a:p>
            <a:r>
              <a:rPr lang="en-US" dirty="0"/>
              <a:t>Pav-Saver v </a:t>
            </a:r>
            <a:r>
              <a:rPr lang="en-US" dirty="0" err="1"/>
              <a:t>Vasso</a:t>
            </a:r>
            <a:endParaRPr lang="en-US" dirty="0"/>
          </a:p>
        </p:txBody>
      </p:sp>
      <p:sp>
        <p:nvSpPr>
          <p:cNvPr id="3" name="Content Placeholder 2">
            <a:extLst>
              <a:ext uri="{FF2B5EF4-FFF2-40B4-BE49-F238E27FC236}">
                <a16:creationId xmlns:a16="http://schemas.microsoft.com/office/drawing/2014/main" id="{899ACE08-7A79-468B-9D77-EA274804C914}"/>
              </a:ext>
            </a:extLst>
          </p:cNvPr>
          <p:cNvSpPr>
            <a:spLocks noGrp="1"/>
          </p:cNvSpPr>
          <p:nvPr>
            <p:ph idx="1"/>
          </p:nvPr>
        </p:nvSpPr>
        <p:spPr/>
        <p:txBody>
          <a:bodyPr>
            <a:normAutofit fontScale="77500" lnSpcReduction="20000"/>
          </a:bodyPr>
          <a:lstStyle/>
          <a:p>
            <a:r>
              <a:rPr lang="en-US" dirty="0"/>
              <a:t>The Court interprets the agreement as establishing a permanent partnership so that when PSC terminated the partnership it was in violation of the partnership agreement (a wrongful termination leading to the application of UPA §38 such that </a:t>
            </a:r>
            <a:r>
              <a:rPr lang="en-US" dirty="0" err="1"/>
              <a:t>Vasso</a:t>
            </a:r>
            <a:r>
              <a:rPr lang="en-US" dirty="0"/>
              <a:t> was entitled to continue the business, and to possess the partnership assets in order to do so).</a:t>
            </a:r>
          </a:p>
          <a:p>
            <a:r>
              <a:rPr lang="en-US" dirty="0"/>
              <a:t>I think it is likely that the agreement was intended to set the price for a partner to terminate the partnership unilaterally (the 4x gross royalties formula). The difficulties of working out what an appropriate amount of damages for wrongful dissolution would be means that setting out a formula is sensible. </a:t>
            </a:r>
          </a:p>
          <a:p>
            <a:r>
              <a:rPr lang="en-US" dirty="0"/>
              <a:t>Here the formula produces an amount of money larger than the value of the business. PSC has to pay $220,000 net to </a:t>
            </a:r>
            <a:r>
              <a:rPr lang="en-US" dirty="0" err="1"/>
              <a:t>Vasso</a:t>
            </a:r>
            <a:r>
              <a:rPr lang="en-US" dirty="0"/>
              <a:t> altogether but the liquidated damages are paid over a 10 year period, whereas the value of PSC’s interest in the business is paid out immediately. In year 1 PSC receives a net payment of $125,000 ( $165,000 less $38,500). But PSC cannot use the technology for an indefinite period of time.</a:t>
            </a:r>
          </a:p>
          <a:p>
            <a:r>
              <a:rPr lang="en-US" dirty="0"/>
              <a:t>The agreement should have specified that in the case of a unilateral termination the terminating partner would make a payment according to the formula and the other partner would not have the right to continue the business.</a:t>
            </a:r>
          </a:p>
        </p:txBody>
      </p:sp>
      <p:pic>
        <p:nvPicPr>
          <p:cNvPr id="4" name="Audio 3">
            <a:hlinkClick r:id="" action="ppaction://media"/>
            <a:extLst>
              <a:ext uri="{FF2B5EF4-FFF2-40B4-BE49-F238E27FC236}">
                <a16:creationId xmlns:a16="http://schemas.microsoft.com/office/drawing/2014/main" id="{0A62578A-9618-48B0-97A6-9EFE54CEBE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968132"/>
      </p:ext>
    </p:extLst>
  </p:cSld>
  <p:clrMapOvr>
    <a:masterClrMapping/>
  </p:clrMapOvr>
  <mc:AlternateContent xmlns:mc="http://schemas.openxmlformats.org/markup-compatibility/2006">
    <mc:Choice xmlns:p14="http://schemas.microsoft.com/office/powerpoint/2010/main" Requires="p14">
      <p:transition spd="slow" p14:dur="2000" advTm="210261"/>
    </mc:Choice>
    <mc:Fallback>
      <p:transition spd="slow" advTm="21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19E2-4AF9-4943-AC8A-C1B739CEEFBE}"/>
              </a:ext>
            </a:extLst>
          </p:cNvPr>
          <p:cNvSpPr>
            <a:spLocks noGrp="1"/>
          </p:cNvSpPr>
          <p:nvPr>
            <p:ph type="title"/>
          </p:nvPr>
        </p:nvSpPr>
        <p:spPr/>
        <p:txBody>
          <a:bodyPr/>
          <a:lstStyle/>
          <a:p>
            <a:r>
              <a:rPr lang="en-US" dirty="0"/>
              <a:t>Goodwill</a:t>
            </a:r>
          </a:p>
        </p:txBody>
      </p:sp>
      <p:sp>
        <p:nvSpPr>
          <p:cNvPr id="3" name="Content Placeholder 2">
            <a:extLst>
              <a:ext uri="{FF2B5EF4-FFF2-40B4-BE49-F238E27FC236}">
                <a16:creationId xmlns:a16="http://schemas.microsoft.com/office/drawing/2014/main" id="{F4A2D5E5-23D1-4E17-B90E-EE0CF3CC134B}"/>
              </a:ext>
            </a:extLst>
          </p:cNvPr>
          <p:cNvSpPr>
            <a:spLocks noGrp="1"/>
          </p:cNvSpPr>
          <p:nvPr>
            <p:ph idx="1"/>
          </p:nvPr>
        </p:nvSpPr>
        <p:spPr/>
        <p:txBody>
          <a:bodyPr/>
          <a:lstStyle/>
          <a:p>
            <a:r>
              <a:rPr lang="en-US" dirty="0"/>
              <a:t>In this case the value of the business paid to PSC does not include an element for goodwill because UPA does not allow the wrongfully dissolving partner to receive payment for goodwill.</a:t>
            </a:r>
          </a:p>
          <a:p>
            <a:r>
              <a:rPr lang="en-US" dirty="0"/>
              <a:t>Notice that whereas here the IP is treated as goodwill we would now think of IP as property that is valued as such rather than as representing goodwill. </a:t>
            </a:r>
          </a:p>
          <a:p>
            <a:r>
              <a:rPr lang="en-US" dirty="0"/>
              <a:t>In addition the RUPA rule is different:  the dissociating partner receives the value of their interest in the business based on the higher of liquidation value or the value of the business as a going concern without the dissociating partner (RUPA §701, CB p. 155).</a:t>
            </a:r>
          </a:p>
        </p:txBody>
      </p:sp>
      <p:pic>
        <p:nvPicPr>
          <p:cNvPr id="4" name="Audio 3">
            <a:hlinkClick r:id="" action="ppaction://media"/>
            <a:extLst>
              <a:ext uri="{FF2B5EF4-FFF2-40B4-BE49-F238E27FC236}">
                <a16:creationId xmlns:a16="http://schemas.microsoft.com/office/drawing/2014/main" id="{FA108D7D-7BC5-4053-A8E7-194338DD1B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79631"/>
      </p:ext>
    </p:extLst>
  </p:cSld>
  <p:clrMapOvr>
    <a:masterClrMapping/>
  </p:clrMapOvr>
  <mc:AlternateContent xmlns:mc="http://schemas.openxmlformats.org/markup-compatibility/2006">
    <mc:Choice xmlns:p14="http://schemas.microsoft.com/office/powerpoint/2010/main" Requires="p14">
      <p:transition spd="slow" p14:dur="2000" advTm="156876"/>
    </mc:Choice>
    <mc:Fallback>
      <p:transition spd="slow" advTm="15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D296-0003-4C43-961E-E36FDCED4859}"/>
              </a:ext>
            </a:extLst>
          </p:cNvPr>
          <p:cNvSpPr>
            <a:spLocks noGrp="1"/>
          </p:cNvSpPr>
          <p:nvPr>
            <p:ph type="title"/>
          </p:nvPr>
        </p:nvSpPr>
        <p:spPr/>
        <p:txBody>
          <a:bodyPr/>
          <a:lstStyle/>
          <a:p>
            <a:r>
              <a:rPr lang="en-US" dirty="0"/>
              <a:t>Wrongful dissociation under RUPA §602</a:t>
            </a:r>
          </a:p>
        </p:txBody>
      </p:sp>
      <p:sp>
        <p:nvSpPr>
          <p:cNvPr id="3" name="Content Placeholder 2">
            <a:extLst>
              <a:ext uri="{FF2B5EF4-FFF2-40B4-BE49-F238E27FC236}">
                <a16:creationId xmlns:a16="http://schemas.microsoft.com/office/drawing/2014/main" id="{8EEE82F0-7E58-4E58-9186-A838749F9E44}"/>
              </a:ext>
            </a:extLst>
          </p:cNvPr>
          <p:cNvSpPr>
            <a:spLocks noGrp="1"/>
          </p:cNvSpPr>
          <p:nvPr>
            <p:ph idx="1"/>
          </p:nvPr>
        </p:nvSpPr>
        <p:spPr/>
        <p:txBody>
          <a:bodyPr/>
          <a:lstStyle/>
          <a:p>
            <a:r>
              <a:rPr lang="en-US" dirty="0"/>
              <a:t>RUPA specifies that dissociation is only wrongful if it is in breach of an express provision of the partnership agreement or, in the case of a partnership for a definite term or particular undertaking, before the expiration of the term or the completion of the undertaking.</a:t>
            </a:r>
          </a:p>
          <a:p>
            <a:r>
              <a:rPr lang="en-US" dirty="0"/>
              <a:t>This change emphasizes the importance of the partnership agreement and is designed to limit the ability of the courts to provide for remedies (cf. Page v Page, referred to in a footnote in Owen v Cohen on p. 141).</a:t>
            </a:r>
          </a:p>
        </p:txBody>
      </p:sp>
      <p:pic>
        <p:nvPicPr>
          <p:cNvPr id="4" name="Audio 3">
            <a:hlinkClick r:id="" action="ppaction://media"/>
            <a:extLst>
              <a:ext uri="{FF2B5EF4-FFF2-40B4-BE49-F238E27FC236}">
                <a16:creationId xmlns:a16="http://schemas.microsoft.com/office/drawing/2014/main" id="{022EE9E7-AA38-48EF-A791-89F909B17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6034573"/>
      </p:ext>
    </p:extLst>
  </p:cSld>
  <p:clrMapOvr>
    <a:masterClrMapping/>
  </p:clrMapOvr>
  <mc:AlternateContent xmlns:mc="http://schemas.openxmlformats.org/markup-compatibility/2006">
    <mc:Choice xmlns:p14="http://schemas.microsoft.com/office/powerpoint/2010/main" Requires="p14">
      <p:transition spd="slow" p14:dur="2000" advTm="229305"/>
    </mc:Choice>
    <mc:Fallback>
      <p:transition spd="slow" advTm="22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1B65-E176-4163-A0B6-D90515006AFC}"/>
              </a:ext>
            </a:extLst>
          </p:cNvPr>
          <p:cNvSpPr>
            <a:spLocks noGrp="1"/>
          </p:cNvSpPr>
          <p:nvPr>
            <p:ph type="title"/>
          </p:nvPr>
        </p:nvSpPr>
        <p:spPr/>
        <p:txBody>
          <a:bodyPr/>
          <a:lstStyle/>
          <a:p>
            <a:r>
              <a:rPr lang="en-US" dirty="0"/>
              <a:t>Partnership: Dissolution and Dissociation</a:t>
            </a:r>
          </a:p>
        </p:txBody>
      </p:sp>
      <p:sp>
        <p:nvSpPr>
          <p:cNvPr id="3" name="Content Placeholder 2">
            <a:extLst>
              <a:ext uri="{FF2B5EF4-FFF2-40B4-BE49-F238E27FC236}">
                <a16:creationId xmlns:a16="http://schemas.microsoft.com/office/drawing/2014/main" id="{2DC03788-B42D-4713-A5EA-C2F2518A0EE0}"/>
              </a:ext>
            </a:extLst>
          </p:cNvPr>
          <p:cNvSpPr>
            <a:spLocks noGrp="1"/>
          </p:cNvSpPr>
          <p:nvPr>
            <p:ph idx="1"/>
          </p:nvPr>
        </p:nvSpPr>
        <p:spPr/>
        <p:txBody>
          <a:bodyPr/>
          <a:lstStyle/>
          <a:p>
            <a:r>
              <a:rPr lang="en-US" dirty="0"/>
              <a:t>Traditionally partnerships were highly contingent:  if A and B were in partnership together (A+B) and C joined them as a partner there would be a new partnership (A+B+C). Contracts that the A+B partnership had been a party to would need to be novated. </a:t>
            </a:r>
          </a:p>
          <a:p>
            <a:r>
              <a:rPr lang="en-US" dirty="0"/>
              <a:t>RUPA specifies that the partnership is an entity: it has continuing existence if there are changes in the partners. And, whereas UPA 1914 provided for dissolution of a partnership, RUPA introduces the idea of dissociation (in addition to dissolution). RUPA Art. 6 deals with dissociation, Art. 7 deals with buyouts and Art. 8 deals with dissolution).</a:t>
            </a:r>
          </a:p>
        </p:txBody>
      </p:sp>
      <p:pic>
        <p:nvPicPr>
          <p:cNvPr id="4" name="Audio 3">
            <a:hlinkClick r:id="" action="ppaction://media"/>
            <a:extLst>
              <a:ext uri="{FF2B5EF4-FFF2-40B4-BE49-F238E27FC236}">
                <a16:creationId xmlns:a16="http://schemas.microsoft.com/office/drawing/2014/main" id="{B77C9D07-B316-4B84-91E4-0BB8DA424E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6814413"/>
      </p:ext>
    </p:extLst>
  </p:cSld>
  <p:clrMapOvr>
    <a:masterClrMapping/>
  </p:clrMapOvr>
  <mc:AlternateContent xmlns:mc="http://schemas.openxmlformats.org/markup-compatibility/2006">
    <mc:Choice xmlns:p14="http://schemas.microsoft.com/office/powerpoint/2010/main" Requires="p14">
      <p:transition spd="slow" p14:dur="2000" advTm="117252"/>
    </mc:Choice>
    <mc:Fallback>
      <p:transition spd="slow" advTm="11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D33E-65FD-4CCC-8956-896F94718B1C}"/>
              </a:ext>
            </a:extLst>
          </p:cNvPr>
          <p:cNvSpPr>
            <a:spLocks noGrp="1"/>
          </p:cNvSpPr>
          <p:nvPr>
            <p:ph type="title"/>
          </p:nvPr>
        </p:nvSpPr>
        <p:spPr>
          <a:xfrm>
            <a:off x="838200" y="365126"/>
            <a:ext cx="10515600" cy="948286"/>
          </a:xfrm>
        </p:spPr>
        <p:txBody>
          <a:bodyPr/>
          <a:lstStyle/>
          <a:p>
            <a:r>
              <a:rPr lang="en-US" dirty="0"/>
              <a:t>UPA § 31</a:t>
            </a:r>
          </a:p>
        </p:txBody>
      </p:sp>
      <p:sp>
        <p:nvSpPr>
          <p:cNvPr id="3" name="Content Placeholder 2">
            <a:extLst>
              <a:ext uri="{FF2B5EF4-FFF2-40B4-BE49-F238E27FC236}">
                <a16:creationId xmlns:a16="http://schemas.microsoft.com/office/drawing/2014/main" id="{D8E478CE-47E4-499F-A735-C266FA92ED0D}"/>
              </a:ext>
            </a:extLst>
          </p:cNvPr>
          <p:cNvSpPr>
            <a:spLocks noGrp="1"/>
          </p:cNvSpPr>
          <p:nvPr>
            <p:ph idx="1"/>
          </p:nvPr>
        </p:nvSpPr>
        <p:spPr>
          <a:xfrm>
            <a:off x="838200" y="1463040"/>
            <a:ext cx="10515600" cy="4713923"/>
          </a:xfrm>
        </p:spPr>
        <p:txBody>
          <a:bodyPr>
            <a:normAutofit fontScale="77500" lnSpcReduction="20000"/>
          </a:bodyPr>
          <a:lstStyle/>
          <a:p>
            <a:r>
              <a:rPr lang="en-US" dirty="0"/>
              <a:t>Dissolution is caused:</a:t>
            </a:r>
          </a:p>
          <a:p>
            <a:r>
              <a:rPr lang="en-US" dirty="0"/>
              <a:t>(1) </a:t>
            </a:r>
            <a:r>
              <a:rPr lang="en-US" b="1" dirty="0"/>
              <a:t>Without violation of the agreement between the partners</a:t>
            </a:r>
            <a:r>
              <a:rPr lang="en-US" dirty="0"/>
              <a:t>,  (a) By the </a:t>
            </a:r>
            <a:r>
              <a:rPr lang="en-US" b="1" dirty="0"/>
              <a:t>termination of the definite term or particular undertaking</a:t>
            </a:r>
            <a:r>
              <a:rPr lang="en-US" dirty="0"/>
              <a:t> specified in the agreement,  (b) By the </a:t>
            </a:r>
            <a:r>
              <a:rPr lang="en-US" b="1" dirty="0"/>
              <a:t>express will of any partner when no definite term or particular undertaking is specified</a:t>
            </a:r>
            <a:r>
              <a:rPr lang="en-US" dirty="0"/>
              <a:t>, (c) By the express will of all the partners who have not assigned their interests or suffered them to be charged for their separate debts, either before or after the termination of any specified term or particular undertaking. (d) By the expulsion of any partner from the business bona fide in accordance with such a power conferred by the agreement between the partners; </a:t>
            </a:r>
          </a:p>
          <a:p>
            <a:r>
              <a:rPr lang="en-US" dirty="0"/>
              <a:t>(2) </a:t>
            </a:r>
            <a:r>
              <a:rPr lang="en-US" b="1" dirty="0"/>
              <a:t>In contravention of the agreement between the partners</a:t>
            </a:r>
            <a:r>
              <a:rPr lang="en-US" dirty="0"/>
              <a:t>, where the circumstances do not permit a dissolution under any other provision of this section, by the </a:t>
            </a:r>
            <a:r>
              <a:rPr lang="en-US" b="1" dirty="0"/>
              <a:t>express will of any partner at any time</a:t>
            </a:r>
            <a:r>
              <a:rPr lang="en-US" dirty="0"/>
              <a:t>; (3) By any event which makes it unlawful for the business of the partnership to be carried on or for the members to carry it on in partnership; (4) By the death of any partner; (5) By the bankruptcy of any partner or the partnership; (6) By decree of court under section 32.</a:t>
            </a:r>
          </a:p>
        </p:txBody>
      </p:sp>
      <p:pic>
        <p:nvPicPr>
          <p:cNvPr id="4" name="Audio 3">
            <a:hlinkClick r:id="" action="ppaction://media"/>
            <a:extLst>
              <a:ext uri="{FF2B5EF4-FFF2-40B4-BE49-F238E27FC236}">
                <a16:creationId xmlns:a16="http://schemas.microsoft.com/office/drawing/2014/main" id="{25820C53-B04C-42D2-841D-7E5A56C54D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55683889"/>
      </p:ext>
    </p:extLst>
  </p:cSld>
  <p:clrMapOvr>
    <a:masterClrMapping/>
  </p:clrMapOvr>
  <mc:AlternateContent xmlns:mc="http://schemas.openxmlformats.org/markup-compatibility/2006">
    <mc:Choice xmlns:p14="http://schemas.microsoft.com/office/powerpoint/2010/main" Requires="p14">
      <p:transition spd="slow" p14:dur="2000" advTm="220420"/>
    </mc:Choice>
    <mc:Fallback>
      <p:transition spd="slow" advTm="2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881A-9985-4EB9-A548-3A752888F85C}"/>
              </a:ext>
            </a:extLst>
          </p:cNvPr>
          <p:cNvSpPr>
            <a:spLocks noGrp="1"/>
          </p:cNvSpPr>
          <p:nvPr>
            <p:ph type="title"/>
          </p:nvPr>
        </p:nvSpPr>
        <p:spPr>
          <a:xfrm>
            <a:off x="838200" y="365126"/>
            <a:ext cx="10515600" cy="1172730"/>
          </a:xfrm>
        </p:spPr>
        <p:txBody>
          <a:bodyPr/>
          <a:lstStyle/>
          <a:p>
            <a:r>
              <a:rPr lang="en-US" dirty="0"/>
              <a:t>UPA § 32</a:t>
            </a:r>
          </a:p>
        </p:txBody>
      </p:sp>
      <p:sp>
        <p:nvSpPr>
          <p:cNvPr id="3" name="Content Placeholder 2">
            <a:extLst>
              <a:ext uri="{FF2B5EF4-FFF2-40B4-BE49-F238E27FC236}">
                <a16:creationId xmlns:a16="http://schemas.microsoft.com/office/drawing/2014/main" id="{B2440F8F-24C5-4502-8F9E-06E6C6E87872}"/>
              </a:ext>
            </a:extLst>
          </p:cNvPr>
          <p:cNvSpPr>
            <a:spLocks noGrp="1"/>
          </p:cNvSpPr>
          <p:nvPr>
            <p:ph idx="1"/>
          </p:nvPr>
        </p:nvSpPr>
        <p:spPr/>
        <p:txBody>
          <a:bodyPr>
            <a:normAutofit fontScale="77500" lnSpcReduction="20000"/>
          </a:bodyPr>
          <a:lstStyle/>
          <a:p>
            <a:r>
              <a:rPr lang="en-US" dirty="0"/>
              <a:t>Dissolution by Decree of Court</a:t>
            </a:r>
          </a:p>
          <a:p>
            <a:r>
              <a:rPr lang="en-US" dirty="0"/>
              <a:t>(1) On application by or for a partner the court shall decree a dissolution whenever: (a) A partner has been declared a lunatic in any judicial proceeding or is shown to be of unsound mind, (b) A partner becomes in any other way incapable of performing his part of the partnership contract, (c) A partner has been guilty of </a:t>
            </a:r>
            <a:r>
              <a:rPr lang="en-US" b="1" dirty="0"/>
              <a:t>such conduct as tends to affect prejudicially the carrying on of the business</a:t>
            </a:r>
            <a:r>
              <a:rPr lang="en-US" dirty="0"/>
              <a:t>, (d) A partner </a:t>
            </a:r>
            <a:r>
              <a:rPr lang="en-US" b="1" dirty="0" err="1"/>
              <a:t>wilfully</a:t>
            </a:r>
            <a:r>
              <a:rPr lang="en-US" b="1" dirty="0"/>
              <a:t> or persistently commits a breach of the partnership agreement, or otherwise so conducts himself in matters relating to the partnership business that it is not reasonably practicable to carry on the business in partnership with him</a:t>
            </a:r>
            <a:r>
              <a:rPr lang="en-US" dirty="0"/>
              <a:t>, (e) The business of the partnership can only be carried on at a loss, (f) </a:t>
            </a:r>
            <a:r>
              <a:rPr lang="en-US" b="1" dirty="0"/>
              <a:t>Other circumstances render a dissolution equitable</a:t>
            </a:r>
            <a:r>
              <a:rPr lang="en-US" dirty="0"/>
              <a:t>.</a:t>
            </a:r>
          </a:p>
          <a:p>
            <a:r>
              <a:rPr lang="en-US" dirty="0"/>
              <a:t>Cf. Florida Statutes §620.8801(RUPA §801, CB p. 155-6: conduct which makes it not reasonably practicable to carry on the business in partnership; otherwise not reasonably practicable to carry on the partnership business in conformity with the partnership agreement; application by transferee of transferable interest (judicial determination equitable to wind up the business)).</a:t>
            </a:r>
          </a:p>
        </p:txBody>
      </p:sp>
      <p:pic>
        <p:nvPicPr>
          <p:cNvPr id="4" name="Audio 3">
            <a:hlinkClick r:id="" action="ppaction://media"/>
            <a:extLst>
              <a:ext uri="{FF2B5EF4-FFF2-40B4-BE49-F238E27FC236}">
                <a16:creationId xmlns:a16="http://schemas.microsoft.com/office/drawing/2014/main" id="{EFBABACC-3311-4943-919A-88A8EECE6A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521745"/>
      </p:ext>
    </p:extLst>
  </p:cSld>
  <p:clrMapOvr>
    <a:masterClrMapping/>
  </p:clrMapOvr>
  <mc:AlternateContent xmlns:mc="http://schemas.openxmlformats.org/markup-compatibility/2006">
    <mc:Choice xmlns:p14="http://schemas.microsoft.com/office/powerpoint/2010/main" Requires="p14">
      <p:transition spd="slow" p14:dur="2000" advTm="65828"/>
    </mc:Choice>
    <mc:Fallback>
      <p:transition spd="slow" advTm="6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6AA8-B5E3-4F1A-8D52-18811E654B45}"/>
              </a:ext>
            </a:extLst>
          </p:cNvPr>
          <p:cNvSpPr>
            <a:spLocks noGrp="1"/>
          </p:cNvSpPr>
          <p:nvPr>
            <p:ph type="title"/>
          </p:nvPr>
        </p:nvSpPr>
        <p:spPr/>
        <p:txBody>
          <a:bodyPr/>
          <a:lstStyle/>
          <a:p>
            <a:r>
              <a:rPr lang="en-US" dirty="0"/>
              <a:t>UPA § 38</a:t>
            </a:r>
          </a:p>
        </p:txBody>
      </p:sp>
      <p:sp>
        <p:nvSpPr>
          <p:cNvPr id="3" name="Content Placeholder 2">
            <a:extLst>
              <a:ext uri="{FF2B5EF4-FFF2-40B4-BE49-F238E27FC236}">
                <a16:creationId xmlns:a16="http://schemas.microsoft.com/office/drawing/2014/main" id="{E25C1C5E-759C-4FCA-8FF2-3E4B64573182}"/>
              </a:ext>
            </a:extLst>
          </p:cNvPr>
          <p:cNvSpPr>
            <a:spLocks noGrp="1"/>
          </p:cNvSpPr>
          <p:nvPr>
            <p:ph idx="1"/>
          </p:nvPr>
        </p:nvSpPr>
        <p:spPr/>
        <p:txBody>
          <a:bodyPr>
            <a:normAutofit fontScale="92500"/>
          </a:bodyPr>
          <a:lstStyle/>
          <a:p>
            <a:r>
              <a:rPr lang="en-US" dirty="0"/>
              <a:t>Under UPA § 38(1), on dissolution the partnership property is used to pay partnership liabilities and the surplus is then distributed to the partners. </a:t>
            </a:r>
          </a:p>
          <a:p>
            <a:r>
              <a:rPr lang="en-US" dirty="0"/>
              <a:t>However,  where dissolution is wrongful (in contravention of the partnership agreement)  the non-wrongfully dissolving partners have the financial rights in UPA § 38(1) plus a claim for damages for wrongful dissolution, plus the right to continue the partnership business “during the agreed term for the partnership” and may possess partnership property to do so “provided they secure the payment by bond approved by the court, or pay to any partner who has caused the dissolution wrongfully, the value of his interest in the partnership at the dissolution, less any damages” and indemnify him against liabilities (UPA § 38(2) ).</a:t>
            </a:r>
          </a:p>
        </p:txBody>
      </p:sp>
      <p:pic>
        <p:nvPicPr>
          <p:cNvPr id="4" name="Audio 3">
            <a:hlinkClick r:id="" action="ppaction://media"/>
            <a:extLst>
              <a:ext uri="{FF2B5EF4-FFF2-40B4-BE49-F238E27FC236}">
                <a16:creationId xmlns:a16="http://schemas.microsoft.com/office/drawing/2014/main" id="{B26C4963-A04C-47F2-BFDF-1DA84598C1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2462374"/>
      </p:ext>
    </p:extLst>
  </p:cSld>
  <p:clrMapOvr>
    <a:masterClrMapping/>
  </p:clrMapOvr>
  <mc:AlternateContent xmlns:mc="http://schemas.openxmlformats.org/markup-compatibility/2006">
    <mc:Choice xmlns:p14="http://schemas.microsoft.com/office/powerpoint/2010/main" Requires="p14">
      <p:transition spd="slow" p14:dur="2000" advTm="112022"/>
    </mc:Choice>
    <mc:Fallback>
      <p:transition spd="slow" advTm="11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A9C52-62C4-4668-A175-EFC867A2CEA8}"/>
              </a:ext>
            </a:extLst>
          </p:cNvPr>
          <p:cNvSpPr>
            <a:spLocks noGrp="1"/>
          </p:cNvSpPr>
          <p:nvPr>
            <p:ph type="title"/>
          </p:nvPr>
        </p:nvSpPr>
        <p:spPr/>
        <p:txBody>
          <a:bodyPr/>
          <a:lstStyle/>
          <a:p>
            <a:r>
              <a:rPr lang="en-US" dirty="0"/>
              <a:t>Partnership at will v partnership for a term or a particular undertaking</a:t>
            </a:r>
          </a:p>
        </p:txBody>
      </p:sp>
      <p:sp>
        <p:nvSpPr>
          <p:cNvPr id="3" name="Content Placeholder 2">
            <a:extLst>
              <a:ext uri="{FF2B5EF4-FFF2-40B4-BE49-F238E27FC236}">
                <a16:creationId xmlns:a16="http://schemas.microsoft.com/office/drawing/2014/main" id="{A817ACA5-B6C4-431F-9E48-EED9852A9CE8}"/>
              </a:ext>
            </a:extLst>
          </p:cNvPr>
          <p:cNvSpPr>
            <a:spLocks noGrp="1"/>
          </p:cNvSpPr>
          <p:nvPr>
            <p:ph idx="1"/>
          </p:nvPr>
        </p:nvSpPr>
        <p:spPr/>
        <p:txBody>
          <a:bodyPr>
            <a:normAutofit lnSpcReduction="10000"/>
          </a:bodyPr>
          <a:lstStyle/>
          <a:p>
            <a:r>
              <a:rPr lang="en-US" dirty="0"/>
              <a:t>Partners should decide whether they intend the partnership to be for a term (a period of time (e.g. 5 years)), to complete a particular objective (until the development of a shopping center is completed) or whether they intend the relationship to be a partnership at will. </a:t>
            </a:r>
          </a:p>
          <a:p>
            <a:r>
              <a:rPr lang="en-US" dirty="0"/>
              <a:t>In the first 2 cases in this section one partner asks the Court to order a judicial dissolution of the partnership. </a:t>
            </a:r>
          </a:p>
          <a:p>
            <a:r>
              <a:rPr lang="en-US" dirty="0"/>
              <a:t>Notice that a partner always has the power to dissolve the partnership (e.g. Collins v Lewis CB p. 146) but that the partner may not have the right to do so (doing so may result in adverse consequences for the dissolving partner if the dissolution is wrongful). </a:t>
            </a:r>
          </a:p>
        </p:txBody>
      </p:sp>
      <p:pic>
        <p:nvPicPr>
          <p:cNvPr id="4" name="Audio 3">
            <a:hlinkClick r:id="" action="ppaction://media"/>
            <a:extLst>
              <a:ext uri="{FF2B5EF4-FFF2-40B4-BE49-F238E27FC236}">
                <a16:creationId xmlns:a16="http://schemas.microsoft.com/office/drawing/2014/main" id="{D99B2584-39C6-4D58-BF30-0254A4F7E0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9503292"/>
      </p:ext>
    </p:extLst>
  </p:cSld>
  <p:clrMapOvr>
    <a:masterClrMapping/>
  </p:clrMapOvr>
  <mc:AlternateContent xmlns:mc="http://schemas.openxmlformats.org/markup-compatibility/2006">
    <mc:Choice xmlns:p14="http://schemas.microsoft.com/office/powerpoint/2010/main" Requires="p14">
      <p:transition spd="slow" p14:dur="2000" advTm="103779"/>
    </mc:Choice>
    <mc:Fallback>
      <p:transition spd="slow" advTm="103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DE7C-C6F4-41FF-8CBE-63D54A1B94DD}"/>
              </a:ext>
            </a:extLst>
          </p:cNvPr>
          <p:cNvSpPr>
            <a:spLocks noGrp="1"/>
          </p:cNvSpPr>
          <p:nvPr>
            <p:ph type="title"/>
          </p:nvPr>
        </p:nvSpPr>
        <p:spPr/>
        <p:txBody>
          <a:bodyPr/>
          <a:lstStyle/>
          <a:p>
            <a:r>
              <a:rPr lang="en-US" dirty="0"/>
              <a:t>Owen v Cohen (Cal. 1941); Collins v Lewis (Tex. 1955)</a:t>
            </a:r>
          </a:p>
        </p:txBody>
      </p:sp>
      <p:sp>
        <p:nvSpPr>
          <p:cNvPr id="3" name="Content Placeholder 2">
            <a:extLst>
              <a:ext uri="{FF2B5EF4-FFF2-40B4-BE49-F238E27FC236}">
                <a16:creationId xmlns:a16="http://schemas.microsoft.com/office/drawing/2014/main" id="{409F0B5A-2859-4311-9921-DA716D93593D}"/>
              </a:ext>
            </a:extLst>
          </p:cNvPr>
          <p:cNvSpPr>
            <a:spLocks noGrp="1"/>
          </p:cNvSpPr>
          <p:nvPr>
            <p:ph idx="1"/>
          </p:nvPr>
        </p:nvSpPr>
        <p:spPr/>
        <p:txBody>
          <a:bodyPr>
            <a:normAutofit fontScale="92500" lnSpcReduction="10000"/>
          </a:bodyPr>
          <a:lstStyle/>
          <a:p>
            <a:r>
              <a:rPr lang="en-US" dirty="0"/>
              <a:t>The cases illustrate problems caused by the breakdown in partnership relationships where there is no partnership agreement specifying the relevant details of the relationship.</a:t>
            </a:r>
          </a:p>
          <a:p>
            <a:r>
              <a:rPr lang="en-US" dirty="0"/>
              <a:t>In both cases one partner asks the Court to order dissolution. In Owen v Cohen the Court agrees, whereas in Collins v Lewis the Court declines. </a:t>
            </a:r>
          </a:p>
          <a:p>
            <a:r>
              <a:rPr lang="en-US" dirty="0"/>
              <a:t>The cases illustrate that judicial dissolution involves an exercise of discretion: Owen v Cohen CB p 142 (“courts of equity may order dissolution of a partnership where there are quarrels and disagreements of such a nature and to such extent that </a:t>
            </a:r>
            <a:r>
              <a:rPr lang="en-US" b="1" dirty="0"/>
              <a:t>all confidence and cooperation between the parties has been destroyed</a:t>
            </a:r>
            <a:r>
              <a:rPr lang="en-US" dirty="0"/>
              <a:t> or where one of the parties by his misbehavior materially hinders a proper conduct of the partnership business.”)</a:t>
            </a:r>
          </a:p>
        </p:txBody>
      </p:sp>
      <p:pic>
        <p:nvPicPr>
          <p:cNvPr id="4" name="Audio 3">
            <a:hlinkClick r:id="" action="ppaction://media"/>
            <a:extLst>
              <a:ext uri="{FF2B5EF4-FFF2-40B4-BE49-F238E27FC236}">
                <a16:creationId xmlns:a16="http://schemas.microsoft.com/office/drawing/2014/main" id="{4D850DD0-2689-414E-9BF4-742B71E83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6155855"/>
      </p:ext>
    </p:extLst>
  </p:cSld>
  <p:clrMapOvr>
    <a:masterClrMapping/>
  </p:clrMapOvr>
  <mc:AlternateContent xmlns:mc="http://schemas.openxmlformats.org/markup-compatibility/2006">
    <mc:Choice xmlns:p14="http://schemas.microsoft.com/office/powerpoint/2010/main" Requires="p14">
      <p:transition spd="slow" p14:dur="2000" advTm="165144"/>
    </mc:Choice>
    <mc:Fallback>
      <p:transition spd="slow" advTm="16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784D-2C82-491F-8580-A7C2754264CE}"/>
              </a:ext>
            </a:extLst>
          </p:cNvPr>
          <p:cNvSpPr>
            <a:spLocks noGrp="1"/>
          </p:cNvSpPr>
          <p:nvPr>
            <p:ph type="title"/>
          </p:nvPr>
        </p:nvSpPr>
        <p:spPr/>
        <p:txBody>
          <a:bodyPr/>
          <a:lstStyle/>
          <a:p>
            <a:r>
              <a:rPr lang="en-US" dirty="0"/>
              <a:t>Owen v Cohen</a:t>
            </a:r>
          </a:p>
        </p:txBody>
      </p:sp>
      <p:sp>
        <p:nvSpPr>
          <p:cNvPr id="3" name="Content Placeholder 2">
            <a:extLst>
              <a:ext uri="{FF2B5EF4-FFF2-40B4-BE49-F238E27FC236}">
                <a16:creationId xmlns:a16="http://schemas.microsoft.com/office/drawing/2014/main" id="{56FE74B1-5DF1-42D1-B938-C851D61EF897}"/>
              </a:ext>
            </a:extLst>
          </p:cNvPr>
          <p:cNvSpPr>
            <a:spLocks noGrp="1"/>
          </p:cNvSpPr>
          <p:nvPr>
            <p:ph idx="1"/>
          </p:nvPr>
        </p:nvSpPr>
        <p:spPr/>
        <p:txBody>
          <a:bodyPr>
            <a:normAutofit fontScale="92500"/>
          </a:bodyPr>
          <a:lstStyle/>
          <a:p>
            <a:r>
              <a:rPr lang="en-US" dirty="0"/>
              <a:t>Owen made a loan to the business, on the basis that it would be repaid out of profits. Cohen claims that Owen should not be able to recover his loan before the distribution of profits. The Court disagrees.</a:t>
            </a:r>
          </a:p>
          <a:p>
            <a:r>
              <a:rPr lang="en-US" dirty="0"/>
              <a:t>Cohen’s behavior justified judicial dissolution: he had created disharmony in derogation of the best interests of the partnership  and was in no position to insist on continued operation of the partnership business (CB p. 143).</a:t>
            </a:r>
          </a:p>
          <a:p>
            <a:r>
              <a:rPr lang="en-US" dirty="0"/>
              <a:t>The Court says this is not a partnership at will (CB p.141) and the California Supreme Court in Page v Page subsequently said this case held the partnership was for a term (the term was the time reasonably required to repay the loan). </a:t>
            </a:r>
          </a:p>
          <a:p>
            <a:pPr marL="0" indent="0">
              <a:buNone/>
            </a:pPr>
            <a:endParaRPr lang="en-US" dirty="0"/>
          </a:p>
        </p:txBody>
      </p:sp>
      <p:pic>
        <p:nvPicPr>
          <p:cNvPr id="4" name="Audio 3">
            <a:hlinkClick r:id="" action="ppaction://media"/>
            <a:extLst>
              <a:ext uri="{FF2B5EF4-FFF2-40B4-BE49-F238E27FC236}">
                <a16:creationId xmlns:a16="http://schemas.microsoft.com/office/drawing/2014/main" id="{F00CDB76-6C38-4E75-8506-A4A6178823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7637858"/>
      </p:ext>
    </p:extLst>
  </p:cSld>
  <p:clrMapOvr>
    <a:masterClrMapping/>
  </p:clrMapOvr>
  <mc:AlternateContent xmlns:mc="http://schemas.openxmlformats.org/markup-compatibility/2006">
    <mc:Choice xmlns:p14="http://schemas.microsoft.com/office/powerpoint/2010/main" Requires="p14">
      <p:transition spd="slow" p14:dur="2000" advTm="112826"/>
    </mc:Choice>
    <mc:Fallback>
      <p:transition spd="slow" advTm="11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99A4-8973-40DC-B4CE-B11AD3DA5092}"/>
              </a:ext>
            </a:extLst>
          </p:cNvPr>
          <p:cNvSpPr>
            <a:spLocks noGrp="1"/>
          </p:cNvSpPr>
          <p:nvPr>
            <p:ph type="title"/>
          </p:nvPr>
        </p:nvSpPr>
        <p:spPr/>
        <p:txBody>
          <a:bodyPr/>
          <a:lstStyle/>
          <a:p>
            <a:r>
              <a:rPr lang="en-US" dirty="0"/>
              <a:t>Collins v Lewis </a:t>
            </a:r>
          </a:p>
        </p:txBody>
      </p:sp>
      <p:sp>
        <p:nvSpPr>
          <p:cNvPr id="3" name="Content Placeholder 2">
            <a:extLst>
              <a:ext uri="{FF2B5EF4-FFF2-40B4-BE49-F238E27FC236}">
                <a16:creationId xmlns:a16="http://schemas.microsoft.com/office/drawing/2014/main" id="{85942344-A0C4-4247-83C8-B8FBB0B74479}"/>
              </a:ext>
            </a:extLst>
          </p:cNvPr>
          <p:cNvSpPr>
            <a:spLocks noGrp="1"/>
          </p:cNvSpPr>
          <p:nvPr>
            <p:ph idx="1"/>
          </p:nvPr>
        </p:nvSpPr>
        <p:spPr/>
        <p:txBody>
          <a:bodyPr>
            <a:normAutofit fontScale="92500" lnSpcReduction="10000"/>
          </a:bodyPr>
          <a:lstStyle/>
          <a:p>
            <a:r>
              <a:rPr lang="en-US" dirty="0"/>
              <a:t>Collins and Lewis went into partnership in which Lewis would construct and manage a cafeteria and Collins would provide all of the money needed to build, equip and open the cafeteria for business. Lewis promised to repay Collins at least $30,000 plus interest in the first year of operation and $60,000 afterwards, forfeiting his partnership interest if he failed to do so. The costs were greater than anticipated and Collins refused to keep contributing and then sought a judicial dissolution and foreclosure of Lewis’ partnership interest.</a:t>
            </a:r>
          </a:p>
          <a:p>
            <a:r>
              <a:rPr lang="en-US" dirty="0"/>
              <a:t>The Court declines to order judicial dissolution on the basis that Collins did not meet his obligation to meet the costs of  building, equipping and opening the cafeteria. The expense was more than $30,000 more than the amount Collins provided therefore Lewis did not breach his obligation to Collins.  </a:t>
            </a:r>
          </a:p>
        </p:txBody>
      </p:sp>
      <p:pic>
        <p:nvPicPr>
          <p:cNvPr id="4" name="Audio 3">
            <a:hlinkClick r:id="" action="ppaction://media"/>
            <a:extLst>
              <a:ext uri="{FF2B5EF4-FFF2-40B4-BE49-F238E27FC236}">
                <a16:creationId xmlns:a16="http://schemas.microsoft.com/office/drawing/2014/main" id="{74BD4784-6AD8-4E6A-8E75-05C35351E3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42088726"/>
      </p:ext>
    </p:extLst>
  </p:cSld>
  <p:clrMapOvr>
    <a:masterClrMapping/>
  </p:clrMapOvr>
  <mc:AlternateContent xmlns:mc="http://schemas.openxmlformats.org/markup-compatibility/2006">
    <mc:Choice xmlns:p14="http://schemas.microsoft.com/office/powerpoint/2010/main" Requires="p14">
      <p:transition spd="slow" p14:dur="2000" advTm="105353"/>
    </mc:Choice>
    <mc:Fallback>
      <p:transition spd="slow" advTm="10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2268</Words>
  <Application>Microsoft Office PowerPoint</Application>
  <PresentationFormat>Widescreen</PresentationFormat>
  <Paragraphs>53</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Bradley Business Associations 2020</vt:lpstr>
      <vt:lpstr>Partnership: Dissolution and Dissociation</vt:lpstr>
      <vt:lpstr>UPA § 31</vt:lpstr>
      <vt:lpstr>UPA § 32</vt:lpstr>
      <vt:lpstr>UPA § 38</vt:lpstr>
      <vt:lpstr>Partnership at will v partnership for a term or a particular undertaking</vt:lpstr>
      <vt:lpstr>Owen v Cohen (Cal. 1941); Collins v Lewis (Tex. 1955)</vt:lpstr>
      <vt:lpstr>Owen v Cohen</vt:lpstr>
      <vt:lpstr>Collins v Lewis </vt:lpstr>
      <vt:lpstr>Giles v Giles Land Company (Kansas 2012)</vt:lpstr>
      <vt:lpstr>Prentiss v Sheffel (Arizona 1973)</vt:lpstr>
      <vt:lpstr>Pav-Saver v Vasso  (Illinois 1986)</vt:lpstr>
      <vt:lpstr>Pav-Saver v Vasso</vt:lpstr>
      <vt:lpstr>Goodwill</vt:lpstr>
      <vt:lpstr>Wrongful dissociation under RUPA §602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47</cp:revision>
  <dcterms:created xsi:type="dcterms:W3CDTF">2020-07-08T16:23:45Z</dcterms:created>
  <dcterms:modified xsi:type="dcterms:W3CDTF">2020-09-07T03:40:50Z</dcterms:modified>
</cp:coreProperties>
</file>