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8/10/2020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8/10/2020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Course Objectives and Plan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C65381B4-B4F8-406A-8574-99E347E9FE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26836"/>
    </mc:Choice>
    <mc:Fallback>
      <p:transition spd="slow" advTm="2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FC61-92D8-4A3C-AE59-DB7BC31E9A73}"/>
              </a:ext>
            </a:extLst>
          </p:cNvPr>
          <p:cNvSpPr>
            <a:spLocks noGrp="1"/>
          </p:cNvSpPr>
          <p:nvPr>
            <p:ph type="title"/>
          </p:nvPr>
        </p:nvSpPr>
        <p:spPr/>
        <p:txBody>
          <a:bodyPr/>
          <a:lstStyle/>
          <a:p>
            <a:r>
              <a:rPr lang="en-US" dirty="0"/>
              <a:t>Business Associations: an introduction</a:t>
            </a:r>
          </a:p>
        </p:txBody>
      </p:sp>
      <p:sp>
        <p:nvSpPr>
          <p:cNvPr id="3" name="Content Placeholder 2">
            <a:extLst>
              <a:ext uri="{FF2B5EF4-FFF2-40B4-BE49-F238E27FC236}">
                <a16:creationId xmlns:a16="http://schemas.microsoft.com/office/drawing/2014/main" id="{C709757D-F79D-4F2F-B03E-2740CBF8B1B2}"/>
              </a:ext>
            </a:extLst>
          </p:cNvPr>
          <p:cNvSpPr>
            <a:spLocks noGrp="1"/>
          </p:cNvSpPr>
          <p:nvPr>
            <p:ph idx="1"/>
          </p:nvPr>
        </p:nvSpPr>
        <p:spPr/>
        <p:txBody>
          <a:bodyPr/>
          <a:lstStyle/>
          <a:p>
            <a:r>
              <a:rPr lang="en-US" dirty="0"/>
              <a:t>The Business Associations course is an introduction to the rules that apply to a range of different business organizational forms, in particular partnerships, limited liability companies (LLCs) and corporations</a:t>
            </a:r>
          </a:p>
          <a:p>
            <a:r>
              <a:rPr lang="en-US" dirty="0"/>
              <a:t>In all of these different forms principles of agency law are important so we will begin by studying agency</a:t>
            </a:r>
          </a:p>
          <a:p>
            <a:r>
              <a:rPr lang="en-US" dirty="0"/>
              <a:t>This course is also the place in the law school curriculum where you focus on and learn about fiduciary duties </a:t>
            </a:r>
          </a:p>
        </p:txBody>
      </p:sp>
      <p:pic>
        <p:nvPicPr>
          <p:cNvPr id="4" name="Audio 3">
            <a:hlinkClick r:id="" action="ppaction://media"/>
            <a:extLst>
              <a:ext uri="{FF2B5EF4-FFF2-40B4-BE49-F238E27FC236}">
                <a16:creationId xmlns:a16="http://schemas.microsoft.com/office/drawing/2014/main" id="{BEDE8C38-9133-4A24-89EF-3980A2B509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28526681"/>
      </p:ext>
    </p:extLst>
  </p:cSld>
  <p:clrMapOvr>
    <a:masterClrMapping/>
  </p:clrMapOvr>
  <mc:AlternateContent xmlns:mc="http://schemas.openxmlformats.org/markup-compatibility/2006">
    <mc:Choice xmlns:p14="http://schemas.microsoft.com/office/powerpoint/2010/main" Requires="p14">
      <p:transition spd="slow" p14:dur="2000" advTm="64569"/>
    </mc:Choice>
    <mc:Fallback>
      <p:transition spd="slow" advTm="64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D2DAF-7520-4DE3-AFA2-FF74B1F8E149}"/>
              </a:ext>
            </a:extLst>
          </p:cNvPr>
          <p:cNvSpPr>
            <a:spLocks noGrp="1"/>
          </p:cNvSpPr>
          <p:nvPr>
            <p:ph type="title"/>
          </p:nvPr>
        </p:nvSpPr>
        <p:spPr/>
        <p:txBody>
          <a:bodyPr/>
          <a:lstStyle/>
          <a:p>
            <a:r>
              <a:rPr lang="en-US" dirty="0"/>
              <a:t>Business Associations: whether or not you plan to practice business law </a:t>
            </a:r>
          </a:p>
        </p:txBody>
      </p:sp>
      <p:sp>
        <p:nvSpPr>
          <p:cNvPr id="3" name="Content Placeholder 2">
            <a:extLst>
              <a:ext uri="{FF2B5EF4-FFF2-40B4-BE49-F238E27FC236}">
                <a16:creationId xmlns:a16="http://schemas.microsoft.com/office/drawing/2014/main" id="{95C1B4B3-E443-4634-B8C9-99FF41A1A3EA}"/>
              </a:ext>
            </a:extLst>
          </p:cNvPr>
          <p:cNvSpPr>
            <a:spLocks noGrp="1"/>
          </p:cNvSpPr>
          <p:nvPr>
            <p:ph idx="1"/>
          </p:nvPr>
        </p:nvSpPr>
        <p:spPr/>
        <p:txBody>
          <a:bodyPr/>
          <a:lstStyle/>
          <a:p>
            <a:r>
              <a:rPr lang="en-US" dirty="0"/>
              <a:t>Business Associations as a foundation for other business law courses</a:t>
            </a:r>
          </a:p>
          <a:p>
            <a:r>
              <a:rPr lang="en-US" dirty="0"/>
              <a:t>Business Associations for litigators: finding deep pockets</a:t>
            </a:r>
          </a:p>
          <a:p>
            <a:r>
              <a:rPr lang="en-US" dirty="0"/>
              <a:t>Business Associations as an illustration of legal risk</a:t>
            </a:r>
          </a:p>
          <a:p>
            <a:r>
              <a:rPr lang="en-US" dirty="0"/>
              <a:t>Business Associations as an opportunity to think about the role of business in society</a:t>
            </a:r>
          </a:p>
          <a:p>
            <a:r>
              <a:rPr lang="en-US" dirty="0"/>
              <a:t>Business Associations as advanced contracts (statutes establish default rules which may be contracted around, but with limits)</a:t>
            </a:r>
          </a:p>
          <a:p>
            <a:r>
              <a:rPr lang="en-US" dirty="0"/>
              <a:t>Form and substance</a:t>
            </a:r>
          </a:p>
          <a:p>
            <a:r>
              <a:rPr lang="en-US" dirty="0"/>
              <a:t>Litigation versus planning</a:t>
            </a:r>
          </a:p>
        </p:txBody>
      </p:sp>
      <p:pic>
        <p:nvPicPr>
          <p:cNvPr id="4" name="Audio 3">
            <a:hlinkClick r:id="" action="ppaction://media"/>
            <a:extLst>
              <a:ext uri="{FF2B5EF4-FFF2-40B4-BE49-F238E27FC236}">
                <a16:creationId xmlns:a16="http://schemas.microsoft.com/office/drawing/2014/main" id="{DB96EBA1-3DD6-498D-B845-06B30B760D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3195290"/>
      </p:ext>
    </p:extLst>
  </p:cSld>
  <p:clrMapOvr>
    <a:masterClrMapping/>
  </p:clrMapOvr>
  <mc:AlternateContent xmlns:mc="http://schemas.openxmlformats.org/markup-compatibility/2006">
    <mc:Choice xmlns:p14="http://schemas.microsoft.com/office/powerpoint/2010/main" Requires="p14">
      <p:transition spd="slow" p14:dur="2000" advTm="309891"/>
    </mc:Choice>
    <mc:Fallback>
      <p:transition spd="slow" advTm="309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B35E-8094-47C7-A63E-416DFEF29012}"/>
              </a:ext>
            </a:extLst>
          </p:cNvPr>
          <p:cNvSpPr>
            <a:spLocks noGrp="1"/>
          </p:cNvSpPr>
          <p:nvPr>
            <p:ph type="title"/>
          </p:nvPr>
        </p:nvSpPr>
        <p:spPr/>
        <p:txBody>
          <a:bodyPr/>
          <a:lstStyle/>
          <a:p>
            <a:r>
              <a:rPr lang="en-US" dirty="0"/>
              <a:t>Business Associations: learning objectives</a:t>
            </a:r>
          </a:p>
        </p:txBody>
      </p:sp>
      <p:sp>
        <p:nvSpPr>
          <p:cNvPr id="3" name="Content Placeholder 2">
            <a:extLst>
              <a:ext uri="{FF2B5EF4-FFF2-40B4-BE49-F238E27FC236}">
                <a16:creationId xmlns:a16="http://schemas.microsoft.com/office/drawing/2014/main" id="{1FB8BA91-4E51-4B5B-8220-0A81BFD30C68}"/>
              </a:ext>
            </a:extLst>
          </p:cNvPr>
          <p:cNvSpPr>
            <a:spLocks noGrp="1"/>
          </p:cNvSpPr>
          <p:nvPr>
            <p:ph idx="1"/>
          </p:nvPr>
        </p:nvSpPr>
        <p:spPr/>
        <p:txBody>
          <a:bodyPr/>
          <a:lstStyle/>
          <a:p>
            <a:r>
              <a:rPr lang="en-US" dirty="0"/>
              <a:t>To learn about rules of agency law, partnership law, limited liability companies law and corporate law</a:t>
            </a:r>
          </a:p>
          <a:p>
            <a:r>
              <a:rPr lang="en-US" dirty="0"/>
              <a:t>To learn about the idea of statutory default rules and the question of the extent to which business participants can contract around these rules</a:t>
            </a:r>
          </a:p>
          <a:p>
            <a:r>
              <a:rPr lang="en-US" dirty="0"/>
              <a:t>To understand that there are variations in business law at different times and in different locations</a:t>
            </a:r>
          </a:p>
          <a:p>
            <a:r>
              <a:rPr lang="en-US" dirty="0"/>
              <a:t>To develop critical thought about business associations and law </a:t>
            </a:r>
          </a:p>
        </p:txBody>
      </p:sp>
      <p:pic>
        <p:nvPicPr>
          <p:cNvPr id="4" name="Audio 3">
            <a:hlinkClick r:id="" action="ppaction://media"/>
            <a:extLst>
              <a:ext uri="{FF2B5EF4-FFF2-40B4-BE49-F238E27FC236}">
                <a16:creationId xmlns:a16="http://schemas.microsoft.com/office/drawing/2014/main" id="{521CB49F-121D-4A26-886C-AD0D7E2D1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71431633"/>
      </p:ext>
    </p:extLst>
  </p:cSld>
  <p:clrMapOvr>
    <a:masterClrMapping/>
  </p:clrMapOvr>
  <mc:AlternateContent xmlns:mc="http://schemas.openxmlformats.org/markup-compatibility/2006">
    <mc:Choice xmlns:p14="http://schemas.microsoft.com/office/powerpoint/2010/main" Requires="p14">
      <p:transition spd="slow" p14:dur="2000" advTm="310918"/>
    </mc:Choice>
    <mc:Fallback>
      <p:transition spd="slow" advTm="31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22E9-D8AC-41D6-A4F8-DFE853E806E3}"/>
              </a:ext>
            </a:extLst>
          </p:cNvPr>
          <p:cNvSpPr>
            <a:spLocks noGrp="1"/>
          </p:cNvSpPr>
          <p:nvPr>
            <p:ph type="title"/>
          </p:nvPr>
        </p:nvSpPr>
        <p:spPr/>
        <p:txBody>
          <a:bodyPr/>
          <a:lstStyle/>
          <a:p>
            <a:r>
              <a:rPr lang="en-US" dirty="0"/>
              <a:t>Business Associations: the importance of statutes</a:t>
            </a:r>
          </a:p>
        </p:txBody>
      </p:sp>
      <p:sp>
        <p:nvSpPr>
          <p:cNvPr id="3" name="Content Placeholder 2">
            <a:extLst>
              <a:ext uri="{FF2B5EF4-FFF2-40B4-BE49-F238E27FC236}">
                <a16:creationId xmlns:a16="http://schemas.microsoft.com/office/drawing/2014/main" id="{4F645848-62D9-4E24-B185-E3C3E6CEDEA7}"/>
              </a:ext>
            </a:extLst>
          </p:cNvPr>
          <p:cNvSpPr>
            <a:spLocks noGrp="1"/>
          </p:cNvSpPr>
          <p:nvPr>
            <p:ph idx="1"/>
          </p:nvPr>
        </p:nvSpPr>
        <p:spPr/>
        <p:txBody>
          <a:bodyPr/>
          <a:lstStyle/>
          <a:p>
            <a:r>
              <a:rPr lang="en-US" dirty="0"/>
              <a:t>Partnerships, limited liability companies and corporations are governed by state statutes</a:t>
            </a:r>
          </a:p>
          <a:p>
            <a:r>
              <a:rPr lang="en-US" dirty="0"/>
              <a:t>Statutes include default rules and may include mandatory rules (rules that cannot be contracted around) and strong default rules (rules that can be contracted around but there are limits or the contracts must be very clear)</a:t>
            </a:r>
          </a:p>
          <a:p>
            <a:r>
              <a:rPr lang="en-US" dirty="0"/>
              <a:t>Statutes may give broad discretion to courts to develop the law, but they may not</a:t>
            </a:r>
          </a:p>
          <a:p>
            <a:r>
              <a:rPr lang="en-US" dirty="0"/>
              <a:t>I am not assigning a statutes book but you should read the statutes I link to from the class blog</a:t>
            </a:r>
          </a:p>
        </p:txBody>
      </p:sp>
      <p:pic>
        <p:nvPicPr>
          <p:cNvPr id="4" name="Audio 3">
            <a:hlinkClick r:id="" action="ppaction://media"/>
            <a:extLst>
              <a:ext uri="{FF2B5EF4-FFF2-40B4-BE49-F238E27FC236}">
                <a16:creationId xmlns:a16="http://schemas.microsoft.com/office/drawing/2014/main" id="{A782E391-B7A8-43FE-85AD-2B18C5851F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034800"/>
      </p:ext>
    </p:extLst>
  </p:cSld>
  <p:clrMapOvr>
    <a:masterClrMapping/>
  </p:clrMapOvr>
  <mc:AlternateContent xmlns:mc="http://schemas.openxmlformats.org/markup-compatibility/2006">
    <mc:Choice xmlns:p14="http://schemas.microsoft.com/office/powerpoint/2010/main" Requires="p14">
      <p:transition spd="slow" p14:dur="2000" advTm="121583"/>
    </mc:Choice>
    <mc:Fallback>
      <p:transition spd="slow" advTm="12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47E0-0F9E-432C-9C4D-4DF14A8C2A2D}"/>
              </a:ext>
            </a:extLst>
          </p:cNvPr>
          <p:cNvSpPr>
            <a:spLocks noGrp="1"/>
          </p:cNvSpPr>
          <p:nvPr>
            <p:ph type="title"/>
          </p:nvPr>
        </p:nvSpPr>
        <p:spPr/>
        <p:txBody>
          <a:bodyPr/>
          <a:lstStyle/>
          <a:p>
            <a:r>
              <a:rPr lang="en-US" dirty="0"/>
              <a:t>Course organization</a:t>
            </a:r>
          </a:p>
        </p:txBody>
      </p:sp>
      <p:sp>
        <p:nvSpPr>
          <p:cNvPr id="3" name="Content Placeholder 2">
            <a:extLst>
              <a:ext uri="{FF2B5EF4-FFF2-40B4-BE49-F238E27FC236}">
                <a16:creationId xmlns:a16="http://schemas.microsoft.com/office/drawing/2014/main" id="{41DD202E-2782-4B81-B05E-EBE6B3398076}"/>
              </a:ext>
            </a:extLst>
          </p:cNvPr>
          <p:cNvSpPr>
            <a:spLocks noGrp="1"/>
          </p:cNvSpPr>
          <p:nvPr>
            <p:ph idx="1"/>
          </p:nvPr>
        </p:nvSpPr>
        <p:spPr/>
        <p:txBody>
          <a:bodyPr/>
          <a:lstStyle/>
          <a:p>
            <a:r>
              <a:rPr lang="en-US" dirty="0"/>
              <a:t>The Casebook and other assigned materials are the basis for the course</a:t>
            </a:r>
          </a:p>
          <a:p>
            <a:r>
              <a:rPr lang="en-US" dirty="0"/>
              <a:t>Each week there will be recorded lectures linked to the material in the casebook and other assigned materials</a:t>
            </a:r>
          </a:p>
          <a:p>
            <a:r>
              <a:rPr lang="en-US" dirty="0"/>
              <a:t>Each week there will be an assignment for the discussion sessions, building on the lectures</a:t>
            </a:r>
          </a:p>
          <a:p>
            <a:r>
              <a:rPr lang="en-US" dirty="0"/>
              <a:t>There will be one graded written assignment in the middle of the semester to assess progress for 25% of the course grade</a:t>
            </a:r>
          </a:p>
          <a:p>
            <a:r>
              <a:rPr lang="en-US" dirty="0"/>
              <a:t>There will be an open book </a:t>
            </a:r>
            <a:r>
              <a:rPr lang="en-US"/>
              <a:t>final exam</a:t>
            </a:r>
            <a:endParaRPr lang="en-US" dirty="0"/>
          </a:p>
        </p:txBody>
      </p:sp>
      <p:pic>
        <p:nvPicPr>
          <p:cNvPr id="4" name="Audio 3">
            <a:hlinkClick r:id="" action="ppaction://media"/>
            <a:extLst>
              <a:ext uri="{FF2B5EF4-FFF2-40B4-BE49-F238E27FC236}">
                <a16:creationId xmlns:a16="http://schemas.microsoft.com/office/drawing/2014/main" id="{14C47B05-F924-439B-96B3-DD1287922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1954059"/>
      </p:ext>
    </p:extLst>
  </p:cSld>
  <p:clrMapOvr>
    <a:masterClrMapping/>
  </p:clrMapOvr>
  <mc:AlternateContent xmlns:mc="http://schemas.openxmlformats.org/markup-compatibility/2006">
    <mc:Choice xmlns:p14="http://schemas.microsoft.com/office/powerpoint/2010/main" Requires="p14">
      <p:transition spd="slow" p14:dur="2000" advTm="201439"/>
    </mc:Choice>
    <mc:Fallback>
      <p:transition spd="slow" advTm="20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2593</TotalTime>
  <Words>409</Words>
  <Application>Microsoft Office PowerPoint</Application>
  <PresentationFormat>Widescreen</PresentationFormat>
  <Paragraphs>30</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Business Associations 2020-21</vt:lpstr>
      <vt:lpstr>Business Associations: an introduction</vt:lpstr>
      <vt:lpstr>Business Associations: whether or not you plan to practice business law </vt:lpstr>
      <vt:lpstr>Business Associations: learning objectives</vt:lpstr>
      <vt:lpstr>Business Associations: the importance of statutes</vt:lpstr>
      <vt:lpstr>Course organization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29</cp:revision>
  <dcterms:created xsi:type="dcterms:W3CDTF">2020-07-08T16:23:45Z</dcterms:created>
  <dcterms:modified xsi:type="dcterms:W3CDTF">2020-08-11T01:59:15Z</dcterms:modified>
</cp:coreProperties>
</file>