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63" r:id="rId7"/>
    <p:sldId id="259" r:id="rId8"/>
    <p:sldId id="26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8/23/2020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8/23/2020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6</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0FD894A5-34F4-4A77-AA02-4DCF3478C2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30707"/>
    </mc:Choice>
    <mc:Fallback>
      <p:transition spd="slow" advTm="30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652C-8788-4291-A0AE-794632A7A651}"/>
              </a:ext>
            </a:extLst>
          </p:cNvPr>
          <p:cNvSpPr>
            <a:spLocks noGrp="1"/>
          </p:cNvSpPr>
          <p:nvPr>
            <p:ph type="title"/>
          </p:nvPr>
        </p:nvSpPr>
        <p:spPr/>
        <p:txBody>
          <a:bodyPr/>
          <a:lstStyle/>
          <a:p>
            <a:r>
              <a:rPr lang="en-US" dirty="0"/>
              <a:t>The Agent as a fiduciary</a:t>
            </a:r>
          </a:p>
        </p:txBody>
      </p:sp>
      <p:sp>
        <p:nvSpPr>
          <p:cNvPr id="3" name="Content Placeholder 2">
            <a:extLst>
              <a:ext uri="{FF2B5EF4-FFF2-40B4-BE49-F238E27FC236}">
                <a16:creationId xmlns:a16="http://schemas.microsoft.com/office/drawing/2014/main" id="{D4DF7625-34BB-4621-BEA3-6041E3681FD5}"/>
              </a:ext>
            </a:extLst>
          </p:cNvPr>
          <p:cNvSpPr>
            <a:spLocks noGrp="1"/>
          </p:cNvSpPr>
          <p:nvPr>
            <p:ph idx="1"/>
          </p:nvPr>
        </p:nvSpPr>
        <p:spPr/>
        <p:txBody>
          <a:bodyPr>
            <a:normAutofit fontScale="92500" lnSpcReduction="10000"/>
          </a:bodyPr>
          <a:lstStyle/>
          <a:p>
            <a:r>
              <a:rPr lang="en-US" dirty="0"/>
              <a:t>An agent is a fiduciary within the scope of the agency. The Restatement 3</a:t>
            </a:r>
            <a:r>
              <a:rPr lang="en-US" baseline="30000" dirty="0"/>
              <a:t>rd</a:t>
            </a:r>
            <a:r>
              <a:rPr lang="en-US" dirty="0"/>
              <a:t> identifies different aspects of the fiduciary duty in Chapter 8: there is a general duty of loyalty, the agent has a duty not to derive a personal benefit from the agency, and a duty not to act on behalf of an adverse party, a duty not to compete with the principal and a duty not to use property or confidential information of the principal for the benefit of the agent or a 3</a:t>
            </a:r>
            <a:r>
              <a:rPr lang="en-US" baseline="30000" dirty="0"/>
              <a:t>rd</a:t>
            </a:r>
            <a:r>
              <a:rPr lang="en-US" dirty="0"/>
              <a:t> party. There is also a duty of care.</a:t>
            </a:r>
          </a:p>
          <a:p>
            <a:r>
              <a:rPr lang="en-US" dirty="0"/>
              <a:t>§8.06 protects the agent from liability where the principal consents to the agent’s acts provided that the agent acts in good faith in obtaining consent and discloses all material facts and the agent otherwise deals fairly and the consent either relates to a specific act or transaction or type of transaction that could reasonably be expected to arise in the course of the agency relationship.</a:t>
            </a:r>
          </a:p>
        </p:txBody>
      </p:sp>
      <p:pic>
        <p:nvPicPr>
          <p:cNvPr id="4" name="Audio 3">
            <a:hlinkClick r:id="" action="ppaction://media"/>
            <a:extLst>
              <a:ext uri="{FF2B5EF4-FFF2-40B4-BE49-F238E27FC236}">
                <a16:creationId xmlns:a16="http://schemas.microsoft.com/office/drawing/2014/main" id="{752F5DDC-B800-4D07-B258-E06FEF1C4A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4143962"/>
      </p:ext>
    </p:extLst>
  </p:cSld>
  <p:clrMapOvr>
    <a:masterClrMapping/>
  </p:clrMapOvr>
  <mc:AlternateContent xmlns:mc="http://schemas.openxmlformats.org/markup-compatibility/2006">
    <mc:Choice xmlns:p14="http://schemas.microsoft.com/office/powerpoint/2010/main" Requires="p14">
      <p:transition spd="slow" p14:dur="2000" advTm="245697"/>
    </mc:Choice>
    <mc:Fallback>
      <p:transition spd="slow" advTm="24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894B-7E0A-4C41-83BB-9A737F9A0E4B}"/>
              </a:ext>
            </a:extLst>
          </p:cNvPr>
          <p:cNvSpPr>
            <a:spLocks noGrp="1"/>
          </p:cNvSpPr>
          <p:nvPr>
            <p:ph type="title"/>
          </p:nvPr>
        </p:nvSpPr>
        <p:spPr/>
        <p:txBody>
          <a:bodyPr/>
          <a:lstStyle/>
          <a:p>
            <a:r>
              <a:rPr lang="en-US" dirty="0"/>
              <a:t>Reading v </a:t>
            </a:r>
            <a:r>
              <a:rPr lang="en-US" dirty="0" err="1"/>
              <a:t>Regem</a:t>
            </a:r>
            <a:r>
              <a:rPr lang="en-US" dirty="0"/>
              <a:t> (1948)</a:t>
            </a:r>
          </a:p>
        </p:txBody>
      </p:sp>
      <p:sp>
        <p:nvSpPr>
          <p:cNvPr id="3" name="Content Placeholder 2">
            <a:extLst>
              <a:ext uri="{FF2B5EF4-FFF2-40B4-BE49-F238E27FC236}">
                <a16:creationId xmlns:a16="http://schemas.microsoft.com/office/drawing/2014/main" id="{2A42BBFA-DBCD-4EA2-9C86-3905AFB26F42}"/>
              </a:ext>
            </a:extLst>
          </p:cNvPr>
          <p:cNvSpPr>
            <a:spLocks noGrp="1"/>
          </p:cNvSpPr>
          <p:nvPr>
            <p:ph idx="1"/>
          </p:nvPr>
        </p:nvSpPr>
        <p:spPr/>
        <p:txBody>
          <a:bodyPr/>
          <a:lstStyle/>
          <a:p>
            <a:r>
              <a:rPr lang="en-US" dirty="0"/>
              <a:t>A sergeant with the British Army in Cairo discovers that people will pay him to ride along with trucks in his uniform so that they avoid inspection: he is paid for facilitating smuggling. After the military confiscates his money he sues to recover it and the court holds that he is not entitled to do so. Because of his breach of duty he must hand over the money.</a:t>
            </a:r>
          </a:p>
          <a:p>
            <a:r>
              <a:rPr lang="en-US" dirty="0"/>
              <a:t>The decision does not specify that the duty involved is a fiduciary duty, although the Crown’s claim is stated to be as employer (and the employment relationship is an agency relationship, and agency is a fiduciary relationship but the judgment does not spell this out).</a:t>
            </a:r>
          </a:p>
        </p:txBody>
      </p:sp>
      <p:pic>
        <p:nvPicPr>
          <p:cNvPr id="4" name="Audio 3">
            <a:hlinkClick r:id="" action="ppaction://media"/>
            <a:extLst>
              <a:ext uri="{FF2B5EF4-FFF2-40B4-BE49-F238E27FC236}">
                <a16:creationId xmlns:a16="http://schemas.microsoft.com/office/drawing/2014/main" id="{B5221AC2-0500-4CF8-BCFC-6BBA88A034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9204975"/>
      </p:ext>
    </p:extLst>
  </p:cSld>
  <p:clrMapOvr>
    <a:masterClrMapping/>
  </p:clrMapOvr>
  <mc:AlternateContent xmlns:mc="http://schemas.openxmlformats.org/markup-compatibility/2006">
    <mc:Choice xmlns:p14="http://schemas.microsoft.com/office/powerpoint/2010/main" Requires="p14">
      <p:transition spd="slow" p14:dur="2000" advTm="115786"/>
    </mc:Choice>
    <mc:Fallback>
      <p:transition spd="slow" advTm="115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084B-6E43-4A95-8FDD-2020807DF9D9}"/>
              </a:ext>
            </a:extLst>
          </p:cNvPr>
          <p:cNvSpPr>
            <a:spLocks noGrp="1"/>
          </p:cNvSpPr>
          <p:nvPr>
            <p:ph type="title"/>
          </p:nvPr>
        </p:nvSpPr>
        <p:spPr/>
        <p:txBody>
          <a:bodyPr/>
          <a:lstStyle/>
          <a:p>
            <a:r>
              <a:rPr lang="en-US" dirty="0"/>
              <a:t>Remedies for breach of duty</a:t>
            </a:r>
          </a:p>
        </p:txBody>
      </p:sp>
      <p:sp>
        <p:nvSpPr>
          <p:cNvPr id="3" name="Content Placeholder 2">
            <a:extLst>
              <a:ext uri="{FF2B5EF4-FFF2-40B4-BE49-F238E27FC236}">
                <a16:creationId xmlns:a16="http://schemas.microsoft.com/office/drawing/2014/main" id="{2E6AADB6-2722-4B7B-A1EF-CB671D601C27}"/>
              </a:ext>
            </a:extLst>
          </p:cNvPr>
          <p:cNvSpPr>
            <a:spLocks noGrp="1"/>
          </p:cNvSpPr>
          <p:nvPr>
            <p:ph idx="1"/>
          </p:nvPr>
        </p:nvSpPr>
        <p:spPr/>
        <p:txBody>
          <a:bodyPr/>
          <a:lstStyle/>
          <a:p>
            <a:r>
              <a:rPr lang="en-US" dirty="0"/>
              <a:t>A remedy in damages for breach of contract will generally put the non-breaching party in the position they would have been in had the contract been performed. And there is a duty on the non-breaching party to mitigate damages.</a:t>
            </a:r>
          </a:p>
          <a:p>
            <a:r>
              <a:rPr lang="en-US" dirty="0"/>
              <a:t>A frequent remedy for breach of fiduciary duty is disgorgement, where the breaching party is required to disgorge or hand over  the value of the benefit they derived from the breach of duty whether or not the breach of duty actually caused harm to the person to whom the duty was owed.</a:t>
            </a:r>
          </a:p>
        </p:txBody>
      </p:sp>
      <p:pic>
        <p:nvPicPr>
          <p:cNvPr id="4" name="Audio 3">
            <a:hlinkClick r:id="" action="ppaction://media"/>
            <a:extLst>
              <a:ext uri="{FF2B5EF4-FFF2-40B4-BE49-F238E27FC236}">
                <a16:creationId xmlns:a16="http://schemas.microsoft.com/office/drawing/2014/main" id="{6C8C245A-4DAD-4BAD-9BD1-8E227C6D14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86849206"/>
      </p:ext>
    </p:extLst>
  </p:cSld>
  <p:clrMapOvr>
    <a:masterClrMapping/>
  </p:clrMapOvr>
  <mc:AlternateContent xmlns:mc="http://schemas.openxmlformats.org/markup-compatibility/2006">
    <mc:Choice xmlns:p14="http://schemas.microsoft.com/office/powerpoint/2010/main" Requires="p14">
      <p:transition spd="slow" p14:dur="2000" advTm="150407"/>
    </mc:Choice>
    <mc:Fallback>
      <p:transition spd="slow" advTm="15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5BFE-DA61-4A8A-B049-A7745D773FB2}"/>
              </a:ext>
            </a:extLst>
          </p:cNvPr>
          <p:cNvSpPr>
            <a:spLocks noGrp="1"/>
          </p:cNvSpPr>
          <p:nvPr>
            <p:ph type="title"/>
          </p:nvPr>
        </p:nvSpPr>
        <p:spPr/>
        <p:txBody>
          <a:bodyPr/>
          <a:lstStyle/>
          <a:p>
            <a:r>
              <a:rPr lang="en-US" dirty="0"/>
              <a:t>Reading v </a:t>
            </a:r>
            <a:r>
              <a:rPr lang="en-US" dirty="0" err="1"/>
              <a:t>Regem</a:t>
            </a:r>
            <a:endParaRPr lang="en-US" dirty="0"/>
          </a:p>
        </p:txBody>
      </p:sp>
      <p:sp>
        <p:nvSpPr>
          <p:cNvPr id="3" name="Content Placeholder 2">
            <a:extLst>
              <a:ext uri="{FF2B5EF4-FFF2-40B4-BE49-F238E27FC236}">
                <a16:creationId xmlns:a16="http://schemas.microsoft.com/office/drawing/2014/main" id="{339E01AB-FD9D-41EC-841E-FD7358411C4E}"/>
              </a:ext>
            </a:extLst>
          </p:cNvPr>
          <p:cNvSpPr>
            <a:spLocks noGrp="1"/>
          </p:cNvSpPr>
          <p:nvPr>
            <p:ph idx="1"/>
          </p:nvPr>
        </p:nvSpPr>
        <p:spPr/>
        <p:txBody>
          <a:bodyPr>
            <a:normAutofit lnSpcReduction="10000"/>
          </a:bodyPr>
          <a:lstStyle/>
          <a:p>
            <a:r>
              <a:rPr lang="en-US" dirty="0"/>
              <a:t>Denning, CB p. 73: “if a servant takes advantage of his service and violates his duty of honesty and good faith to make a profit for himself, in the sense that the assets of which he has control, the facilities which he enjoys, or the position which he occupies, are the real cause of his obtaining the money as distinct from merely affording the opportunity for getting it, that is to say, if they play the predominant part in his obtaining the money, then he is accountable for it to his master. It matters not that the master has not lost any profit nor suffered any damage, nor does it matter that the master could not have done the act himself.”</a:t>
            </a:r>
          </a:p>
          <a:p>
            <a:r>
              <a:rPr lang="en-US" dirty="0"/>
              <a:t>Here the uniform and the position were the only reason the sergeant was able to make the money.</a:t>
            </a:r>
          </a:p>
        </p:txBody>
      </p:sp>
      <p:pic>
        <p:nvPicPr>
          <p:cNvPr id="4" name="Audio 3">
            <a:hlinkClick r:id="" action="ppaction://media"/>
            <a:extLst>
              <a:ext uri="{FF2B5EF4-FFF2-40B4-BE49-F238E27FC236}">
                <a16:creationId xmlns:a16="http://schemas.microsoft.com/office/drawing/2014/main" id="{E054F409-6072-4B7D-B85A-B7F8472CF4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2779577"/>
      </p:ext>
    </p:extLst>
  </p:cSld>
  <p:clrMapOvr>
    <a:masterClrMapping/>
  </p:clrMapOvr>
  <mc:AlternateContent xmlns:mc="http://schemas.openxmlformats.org/markup-compatibility/2006">
    <mc:Choice xmlns:p14="http://schemas.microsoft.com/office/powerpoint/2010/main" Requires="p14">
      <p:transition spd="slow" p14:dur="2000" advTm="150174"/>
    </mc:Choice>
    <mc:Fallback>
      <p:transition spd="slow" advTm="1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3A76-5DD2-4920-93FD-2327777879FD}"/>
              </a:ext>
            </a:extLst>
          </p:cNvPr>
          <p:cNvSpPr>
            <a:spLocks noGrp="1"/>
          </p:cNvSpPr>
          <p:nvPr>
            <p:ph type="title"/>
          </p:nvPr>
        </p:nvSpPr>
        <p:spPr/>
        <p:txBody>
          <a:bodyPr/>
          <a:lstStyle/>
          <a:p>
            <a:r>
              <a:rPr lang="en-US" dirty="0"/>
              <a:t>Notes on Reading v </a:t>
            </a:r>
            <a:r>
              <a:rPr lang="en-US" dirty="0" err="1"/>
              <a:t>Regem</a:t>
            </a:r>
            <a:r>
              <a:rPr lang="en-US" dirty="0"/>
              <a:t> </a:t>
            </a:r>
          </a:p>
        </p:txBody>
      </p:sp>
      <p:sp>
        <p:nvSpPr>
          <p:cNvPr id="3" name="Content Placeholder 2">
            <a:extLst>
              <a:ext uri="{FF2B5EF4-FFF2-40B4-BE49-F238E27FC236}">
                <a16:creationId xmlns:a16="http://schemas.microsoft.com/office/drawing/2014/main" id="{A332FDC2-434C-4BE7-8DA0-4F26914B5C92}"/>
              </a:ext>
            </a:extLst>
          </p:cNvPr>
          <p:cNvSpPr>
            <a:spLocks noGrp="1"/>
          </p:cNvSpPr>
          <p:nvPr>
            <p:ph idx="1"/>
          </p:nvPr>
        </p:nvSpPr>
        <p:spPr/>
        <p:txBody>
          <a:bodyPr/>
          <a:lstStyle/>
          <a:p>
            <a:r>
              <a:rPr lang="en-US" dirty="0"/>
              <a:t>Denning emphasizes the idea of dishonesty.</a:t>
            </a:r>
          </a:p>
          <a:p>
            <a:r>
              <a:rPr lang="en-US" dirty="0"/>
              <a:t>Denning assumes an employee might be able to do other things during a period of employment without being in breach of duty (e.g. gambling contrasted with leasing horses owned by the employer) but this might not always be the case. The context affects what an agent’s fiduciary duties are.  Gambling using the employer’s money or running illegal card games on the employer’s premises would be a breach of duty. </a:t>
            </a:r>
          </a:p>
          <a:p>
            <a:r>
              <a:rPr lang="en-US" dirty="0"/>
              <a:t>What do you think is the purpose of a rule imposing liability on an agent where there is no financial loss to the principal? </a:t>
            </a:r>
          </a:p>
        </p:txBody>
      </p:sp>
      <p:pic>
        <p:nvPicPr>
          <p:cNvPr id="4" name="Audio 3">
            <a:hlinkClick r:id="" action="ppaction://media"/>
            <a:extLst>
              <a:ext uri="{FF2B5EF4-FFF2-40B4-BE49-F238E27FC236}">
                <a16:creationId xmlns:a16="http://schemas.microsoft.com/office/drawing/2014/main" id="{B34D3050-415F-4A35-9265-CC6E617496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0842632"/>
      </p:ext>
    </p:extLst>
  </p:cSld>
  <p:clrMapOvr>
    <a:masterClrMapping/>
  </p:clrMapOvr>
  <mc:AlternateContent xmlns:mc="http://schemas.openxmlformats.org/markup-compatibility/2006">
    <mc:Choice xmlns:p14="http://schemas.microsoft.com/office/powerpoint/2010/main" Requires="p14">
      <p:transition spd="slow" p14:dur="2000" advTm="206103"/>
    </mc:Choice>
    <mc:Fallback>
      <p:transition spd="slow" advTm="20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74E8-E970-472A-955C-862DB3D24AD9}"/>
              </a:ext>
            </a:extLst>
          </p:cNvPr>
          <p:cNvSpPr>
            <a:spLocks noGrp="1"/>
          </p:cNvSpPr>
          <p:nvPr>
            <p:ph type="title"/>
          </p:nvPr>
        </p:nvSpPr>
        <p:spPr/>
        <p:txBody>
          <a:bodyPr/>
          <a:lstStyle/>
          <a:p>
            <a:r>
              <a:rPr lang="en-US" dirty="0"/>
              <a:t>Rash v JV Intermediate (10</a:t>
            </a:r>
            <a:r>
              <a:rPr lang="en-US" baseline="30000" dirty="0"/>
              <a:t>th</a:t>
            </a:r>
            <a:r>
              <a:rPr lang="en-US" dirty="0"/>
              <a:t> Cir. 2007) </a:t>
            </a:r>
          </a:p>
        </p:txBody>
      </p:sp>
      <p:sp>
        <p:nvSpPr>
          <p:cNvPr id="3" name="Content Placeholder 2">
            <a:extLst>
              <a:ext uri="{FF2B5EF4-FFF2-40B4-BE49-F238E27FC236}">
                <a16:creationId xmlns:a16="http://schemas.microsoft.com/office/drawing/2014/main" id="{72F1A2F5-F71D-4A4E-A169-44CC5CB3FDB4}"/>
              </a:ext>
            </a:extLst>
          </p:cNvPr>
          <p:cNvSpPr>
            <a:spLocks noGrp="1"/>
          </p:cNvSpPr>
          <p:nvPr>
            <p:ph idx="1"/>
          </p:nvPr>
        </p:nvSpPr>
        <p:spPr/>
        <p:txBody>
          <a:bodyPr>
            <a:normAutofit lnSpcReduction="10000"/>
          </a:bodyPr>
          <a:lstStyle/>
          <a:p>
            <a:r>
              <a:rPr lang="en-US" dirty="0"/>
              <a:t>Rash worked for JVIC under a contract which required him to devote his full work time and effort to managing JVIC’s Tulsa division in return for a salary and profit-related bonus and a termination bonus. Unknown to JVIC Rash also owned other businesses and he chose one of these (TIPS) to do scaffolding work on JVIC projects. </a:t>
            </a:r>
          </a:p>
          <a:p>
            <a:r>
              <a:rPr lang="en-US" dirty="0"/>
              <a:t>The court says it is confident that Texas courts would agree that Rash violated his fiduciary duty in failing to disclose his interest in TIPS to JVIC.  Even if he had no responsibilities with respect to JVIC’s scaffolding division or that </a:t>
            </a:r>
            <a:r>
              <a:rPr lang="en-US" dirty="0" err="1"/>
              <a:t>Vardell</a:t>
            </a:r>
            <a:r>
              <a:rPr lang="en-US" dirty="0"/>
              <a:t> gave him hypothetical permission to be involved in other businesses his failure to inform JVIC specifically of his ownership in TIPS was a violation of his fiduciary duty. </a:t>
            </a:r>
            <a:endParaRPr lang="en-US" u="sng" dirty="0"/>
          </a:p>
        </p:txBody>
      </p:sp>
      <p:pic>
        <p:nvPicPr>
          <p:cNvPr id="4" name="Audio 3">
            <a:hlinkClick r:id="" action="ppaction://media"/>
            <a:extLst>
              <a:ext uri="{FF2B5EF4-FFF2-40B4-BE49-F238E27FC236}">
                <a16:creationId xmlns:a16="http://schemas.microsoft.com/office/drawing/2014/main" id="{8CDE1F1E-008E-4D54-B097-3BEF7A9319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8389406"/>
      </p:ext>
    </p:extLst>
  </p:cSld>
  <p:clrMapOvr>
    <a:masterClrMapping/>
  </p:clrMapOvr>
  <mc:AlternateContent xmlns:mc="http://schemas.openxmlformats.org/markup-compatibility/2006">
    <mc:Choice xmlns:p14="http://schemas.microsoft.com/office/powerpoint/2010/main" Requires="p14">
      <p:transition spd="slow" p14:dur="2000" advTm="157053"/>
    </mc:Choice>
    <mc:Fallback>
      <p:transition spd="slow" advTm="15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12252-4029-4A64-8A32-A2CD29D9C9C7}"/>
              </a:ext>
            </a:extLst>
          </p:cNvPr>
          <p:cNvSpPr>
            <a:spLocks noGrp="1"/>
          </p:cNvSpPr>
          <p:nvPr>
            <p:ph type="title"/>
          </p:nvPr>
        </p:nvSpPr>
        <p:spPr/>
        <p:txBody>
          <a:bodyPr/>
          <a:lstStyle/>
          <a:p>
            <a:r>
              <a:rPr lang="en-US" dirty="0"/>
              <a:t>Town &amp; Country House and Home Service v Newbery (</a:t>
            </a:r>
            <a:r>
              <a:rPr lang="en-US"/>
              <a:t>New York 1958)</a:t>
            </a:r>
          </a:p>
        </p:txBody>
      </p:sp>
      <p:sp>
        <p:nvSpPr>
          <p:cNvPr id="3" name="Content Placeholder 2">
            <a:extLst>
              <a:ext uri="{FF2B5EF4-FFF2-40B4-BE49-F238E27FC236}">
                <a16:creationId xmlns:a16="http://schemas.microsoft.com/office/drawing/2014/main" id="{F292E17F-42A5-41B8-BE56-D985D8F5CE59}"/>
              </a:ext>
            </a:extLst>
          </p:cNvPr>
          <p:cNvSpPr>
            <a:spLocks noGrp="1"/>
          </p:cNvSpPr>
          <p:nvPr>
            <p:ph idx="1"/>
          </p:nvPr>
        </p:nvSpPr>
        <p:spPr/>
        <p:txBody>
          <a:bodyPr>
            <a:normAutofit fontScale="92500" lnSpcReduction="20000"/>
          </a:bodyPr>
          <a:lstStyle/>
          <a:p>
            <a:r>
              <a:rPr lang="en-US" dirty="0"/>
              <a:t>Note the recognition in Rash v JVIC on p. 77 that employees have the right to make preparations for a future competing business. </a:t>
            </a:r>
          </a:p>
          <a:p>
            <a:r>
              <a:rPr lang="en-US" dirty="0"/>
              <a:t>Here employees leave a business and set up their own competing business using a customer list they acquired in the employment. The customers were hard to find: 200-300 calls netted 8-12 customers and pricing of the services was not obvious – there was an accumulated body of experience of considerable value. </a:t>
            </a:r>
          </a:p>
          <a:p>
            <a:r>
              <a:rPr lang="en-US" dirty="0"/>
              <a:t>The court is not entirely clear about the basis for the decision that using the customer lists was a breach of duty, although the analysis focuses on the customer list as a trade secret. The case suggests there may be no liability if the information does not constitute a trade secret, but there are other cases suggesting the fiduciary duty of confidentiality is broader than this.</a:t>
            </a:r>
          </a:p>
        </p:txBody>
      </p:sp>
      <p:pic>
        <p:nvPicPr>
          <p:cNvPr id="6" name="Audio 5">
            <a:hlinkClick r:id="" action="ppaction://media"/>
            <a:extLst>
              <a:ext uri="{FF2B5EF4-FFF2-40B4-BE49-F238E27FC236}">
                <a16:creationId xmlns:a16="http://schemas.microsoft.com/office/drawing/2014/main" id="{C5EAF5F1-F04A-4409-B5FE-E0F10D0DDF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5452883"/>
      </p:ext>
    </p:extLst>
  </p:cSld>
  <p:clrMapOvr>
    <a:masterClrMapping/>
  </p:clrMapOvr>
  <mc:AlternateContent xmlns:mc="http://schemas.openxmlformats.org/markup-compatibility/2006">
    <mc:Choice xmlns:p14="http://schemas.microsoft.com/office/powerpoint/2010/main" Requires="p14">
      <p:transition spd="slow" p14:dur="2000" advTm="466871"/>
    </mc:Choice>
    <mc:Fallback>
      <p:transition spd="slow" advTm="46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985</Words>
  <Application>Microsoft Office PowerPoint</Application>
  <PresentationFormat>Widescreen</PresentationFormat>
  <Paragraphs>25</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2020</vt:lpstr>
      <vt:lpstr>The Agent as a fiduciary</vt:lpstr>
      <vt:lpstr>Reading v Regem (1948)</vt:lpstr>
      <vt:lpstr>Remedies for breach of duty</vt:lpstr>
      <vt:lpstr>Reading v Regem</vt:lpstr>
      <vt:lpstr>Notes on Reading v Regem </vt:lpstr>
      <vt:lpstr>Rash v JV Intermediate (10th Cir. 2007) </vt:lpstr>
      <vt:lpstr>Town &amp; Country House and Home Service v Newbery (New York 1958)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25</cp:revision>
  <dcterms:created xsi:type="dcterms:W3CDTF">2020-07-08T16:23:45Z</dcterms:created>
  <dcterms:modified xsi:type="dcterms:W3CDTF">2020-08-24T01:18:27Z</dcterms:modified>
</cp:coreProperties>
</file>